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4b777507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14b777507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1e97fccf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1e97fccf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1e97fccf4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1e97fccf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1e97fccf4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1e97fccf4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560c34bb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560c34bb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560c34bb9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560c34bb9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560c34bb9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560c34bb9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1e97fccf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1e97fccf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91e97fccf4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91e97fccf4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91e97fccf4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91e97fccf4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91e97fccf4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91e97fccf4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4b777507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4b777507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91e97fccf4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91e97fccf4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91e97fccf4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91e97fccf4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91e97fccf4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91e97fccf4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560c34bb9_1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560c34bb9_1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1e97fccf4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1e97fccf4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91e97fccf4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91e97fccf4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560c34bb9_1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560c34bb9_1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560c34bb9_1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560c34bb9_1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560c34bb9_1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560c34bb9_1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560c34bb9_1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560c34bb9_1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4b777507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4b777507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560c34bb9_1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560c34bb9_1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4b777507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4b777507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560c34bb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560c34bb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efd58108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efd58108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560c34bb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560c34bb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560c34bb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560c34bb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1e97fccf4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1e97fccf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518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0" y="349660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685800" y="3627027"/>
            <a:ext cx="7772400" cy="7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" name="Google Shape;30;p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" name="Google Shape;31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35" name="Google Shape;35;p6"/>
          <p:cNvSpPr/>
          <p:nvPr/>
        </p:nvSpPr>
        <p:spPr>
          <a:xfrm>
            <a:off x="4274" y="0"/>
            <a:ext cx="9144000" cy="44064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" name="Google Shape;36;p6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Google Shape;41;p8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8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iz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oracle.com/technetwork/java/javase/downloads/jdk8-downloads-2133151.html" TargetMode="External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oracle.com/technetwork/java/javase/downloads/jdk8-downloads-2133151.html" TargetMode="External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oracle.com/technetwork/java/javase/downloads/jdk8-downloads-2133151.html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Relationship Id="rId7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Relationship Id="rId7" Type="http://schemas.openxmlformats.org/officeDocument/2006/relationships/image" Target="../media/image13.png"/><Relationship Id="rId8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Relationship Id="rId7" Type="http://schemas.openxmlformats.org/officeDocument/2006/relationships/image" Target="../media/image13.png"/><Relationship Id="rId8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jetbrains.com/idea/#chooseYourEdition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jetbrains.com/idea/#chooseYourEdition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jetbrains.com/idea/#chooseYourEdition" TargetMode="External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oracle.com/technetwork/java/javase/downloads/jdk8-downloads-2133151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oracle.com/technetwork/java/javase/downloads/jdk8-downloads-2133151.html" TargetMode="External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oracle.com/technetwork/java/javase/downloads/jdk8-downloads-2133151.html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IntelliJ + Java JDK Set-up Guide</a:t>
            </a:r>
            <a:endParaRPr/>
          </a:p>
        </p:txBody>
      </p:sp>
      <p:pic>
        <p:nvPicPr>
          <p:cNvPr id="49" name="Google Shape;4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6425" y="614725"/>
            <a:ext cx="3231150" cy="323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hlinkClick r:id="rId3"/>
              </a:rPr>
              <a:t>Download Java JDK</a:t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7525" y="1199450"/>
            <a:ext cx="6908942" cy="226208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/>
          <p:nvPr/>
        </p:nvSpPr>
        <p:spPr>
          <a:xfrm>
            <a:off x="2547000" y="1506975"/>
            <a:ext cx="3735600" cy="233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hlinkClick r:id="rId3"/>
              </a:rPr>
              <a:t>Download Java JDK</a:t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8025" y="138250"/>
            <a:ext cx="5267951" cy="410151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/>
          <p:nvPr/>
        </p:nvSpPr>
        <p:spPr>
          <a:xfrm>
            <a:off x="2136650" y="3318150"/>
            <a:ext cx="141300" cy="177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hlinkClick r:id="rId3"/>
              </a:rPr>
              <a:t>Download Java JDK</a:t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8025" y="138250"/>
            <a:ext cx="5267951" cy="4101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8025" y="138250"/>
            <a:ext cx="5267951" cy="410097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/>
          <p:nvPr/>
        </p:nvSpPr>
        <p:spPr>
          <a:xfrm>
            <a:off x="3698250" y="3622375"/>
            <a:ext cx="1747500" cy="318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</a:t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Both pieces of software come with simple </a:t>
            </a:r>
            <a:r>
              <a:rPr lang="en">
                <a:solidFill>
                  <a:schemeClr val="dk2"/>
                </a:solidFill>
              </a:rPr>
              <a:t>install wizards</a:t>
            </a:r>
            <a:r>
              <a:rPr lang="en"/>
              <a:t> that walk you through the installation process.  You shouldn’t have to make any adjustments.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Click “New Project” to create a new project.</a:t>
            </a:r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0550" y="166550"/>
            <a:ext cx="5602880" cy="4101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Direct the new project to the Java Development Kit (JDK)</a:t>
            </a:r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838" y="102875"/>
            <a:ext cx="6710326" cy="413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/>
          <p:nvPr/>
        </p:nvSpPr>
        <p:spPr>
          <a:xfrm>
            <a:off x="2638950" y="293450"/>
            <a:ext cx="5231700" cy="244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 the new project to the Java Development Kit (JDK)</a:t>
            </a:r>
            <a:endParaRPr/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838" y="102875"/>
            <a:ext cx="6710326" cy="413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4"/>
          <p:cNvSpPr/>
          <p:nvPr/>
        </p:nvSpPr>
        <p:spPr>
          <a:xfrm>
            <a:off x="2638950" y="293450"/>
            <a:ext cx="5231700" cy="244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6850" y="102875"/>
            <a:ext cx="6710326" cy="413281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/>
          <p:nvPr/>
        </p:nvSpPr>
        <p:spPr>
          <a:xfrm>
            <a:off x="2610650" y="948750"/>
            <a:ext cx="5231700" cy="244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Next.</a:t>
            </a:r>
            <a:endParaRPr/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838" y="102875"/>
            <a:ext cx="6710326" cy="413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5"/>
          <p:cNvSpPr/>
          <p:nvPr/>
        </p:nvSpPr>
        <p:spPr>
          <a:xfrm>
            <a:off x="2638950" y="293450"/>
            <a:ext cx="5231700" cy="244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6850" y="102875"/>
            <a:ext cx="6710326" cy="4132813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5"/>
          <p:cNvSpPr/>
          <p:nvPr/>
        </p:nvSpPr>
        <p:spPr>
          <a:xfrm>
            <a:off x="2610650" y="948750"/>
            <a:ext cx="5231700" cy="244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6850" y="102875"/>
            <a:ext cx="6710326" cy="4132813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5"/>
          <p:cNvSpPr/>
          <p:nvPr/>
        </p:nvSpPr>
        <p:spPr>
          <a:xfrm>
            <a:off x="6402850" y="3991500"/>
            <a:ext cx="608400" cy="244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Next.</a:t>
            </a:r>
            <a:endParaRPr/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838" y="102875"/>
            <a:ext cx="6710326" cy="413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6"/>
          <p:cNvSpPr/>
          <p:nvPr/>
        </p:nvSpPr>
        <p:spPr>
          <a:xfrm>
            <a:off x="2638950" y="293450"/>
            <a:ext cx="5231700" cy="244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6850" y="102875"/>
            <a:ext cx="6710326" cy="4132813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/>
          <p:nvPr/>
        </p:nvSpPr>
        <p:spPr>
          <a:xfrm>
            <a:off x="2610650" y="948750"/>
            <a:ext cx="5231700" cy="244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6850" y="102875"/>
            <a:ext cx="6710326" cy="4132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16850" y="102875"/>
            <a:ext cx="6710326" cy="4132813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6"/>
          <p:cNvSpPr/>
          <p:nvPr/>
        </p:nvSpPr>
        <p:spPr>
          <a:xfrm>
            <a:off x="6402850" y="3991500"/>
            <a:ext cx="608400" cy="244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 your project.</a:t>
            </a:r>
            <a:endParaRPr/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838" y="102875"/>
            <a:ext cx="6710326" cy="413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7"/>
          <p:cNvSpPr/>
          <p:nvPr/>
        </p:nvSpPr>
        <p:spPr>
          <a:xfrm>
            <a:off x="2638950" y="293450"/>
            <a:ext cx="5231700" cy="244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6850" y="102875"/>
            <a:ext cx="6710326" cy="4132813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7"/>
          <p:cNvSpPr/>
          <p:nvPr/>
        </p:nvSpPr>
        <p:spPr>
          <a:xfrm>
            <a:off x="2610650" y="948750"/>
            <a:ext cx="5231700" cy="244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6850" y="102875"/>
            <a:ext cx="6710326" cy="4132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16850" y="102875"/>
            <a:ext cx="6710326" cy="4132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16850" y="102875"/>
            <a:ext cx="6710326" cy="413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7"/>
          <p:cNvSpPr/>
          <p:nvPr/>
        </p:nvSpPr>
        <p:spPr>
          <a:xfrm>
            <a:off x="1747525" y="255400"/>
            <a:ext cx="6123000" cy="244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Background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Downloading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Installing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Creating a Project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“...” if you want to change where your project is saved.</a:t>
            </a:r>
            <a:endParaRPr/>
          </a:p>
        </p:txBody>
      </p:sp>
      <p:pic>
        <p:nvPicPr>
          <p:cNvPr id="192" name="Google Shape;19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838" y="102875"/>
            <a:ext cx="6710326" cy="413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8"/>
          <p:cNvSpPr/>
          <p:nvPr/>
        </p:nvSpPr>
        <p:spPr>
          <a:xfrm>
            <a:off x="2638950" y="293450"/>
            <a:ext cx="5231700" cy="244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6850" y="102875"/>
            <a:ext cx="6710326" cy="4132813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8"/>
          <p:cNvSpPr/>
          <p:nvPr/>
        </p:nvSpPr>
        <p:spPr>
          <a:xfrm>
            <a:off x="2610650" y="948750"/>
            <a:ext cx="5231700" cy="244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6850" y="102875"/>
            <a:ext cx="6710326" cy="4132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16850" y="102875"/>
            <a:ext cx="6710326" cy="4132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16850" y="102875"/>
            <a:ext cx="6710326" cy="413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8"/>
          <p:cNvSpPr/>
          <p:nvPr/>
        </p:nvSpPr>
        <p:spPr>
          <a:xfrm>
            <a:off x="1747525" y="255400"/>
            <a:ext cx="6123000" cy="244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16850" y="102875"/>
            <a:ext cx="6710326" cy="413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8"/>
          <p:cNvSpPr/>
          <p:nvPr/>
        </p:nvSpPr>
        <p:spPr>
          <a:xfrm>
            <a:off x="7622975" y="453500"/>
            <a:ext cx="304200" cy="244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Finish.</a:t>
            </a:r>
            <a:endParaRPr/>
          </a:p>
        </p:txBody>
      </p:sp>
      <p:pic>
        <p:nvPicPr>
          <p:cNvPr id="207" name="Google Shape;20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838" y="102875"/>
            <a:ext cx="6710326" cy="4132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9"/>
          <p:cNvSpPr/>
          <p:nvPr/>
        </p:nvSpPr>
        <p:spPr>
          <a:xfrm>
            <a:off x="2638950" y="293450"/>
            <a:ext cx="5231700" cy="244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6850" y="102875"/>
            <a:ext cx="6710326" cy="4132813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9"/>
          <p:cNvSpPr/>
          <p:nvPr/>
        </p:nvSpPr>
        <p:spPr>
          <a:xfrm>
            <a:off x="2610650" y="948750"/>
            <a:ext cx="5231700" cy="244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6850" y="102875"/>
            <a:ext cx="6710326" cy="4132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16850" y="102875"/>
            <a:ext cx="6710326" cy="4132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16850" y="102875"/>
            <a:ext cx="6710326" cy="413280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9"/>
          <p:cNvSpPr/>
          <p:nvPr/>
        </p:nvSpPr>
        <p:spPr>
          <a:xfrm>
            <a:off x="1747525" y="255400"/>
            <a:ext cx="6123000" cy="244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16850" y="102875"/>
            <a:ext cx="6710326" cy="413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9"/>
          <p:cNvSpPr/>
          <p:nvPr/>
        </p:nvSpPr>
        <p:spPr>
          <a:xfrm>
            <a:off x="6459450" y="3991475"/>
            <a:ext cx="498600" cy="244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pane is known as the “Project” or “Package” explorer.</a:t>
            </a:r>
            <a:endParaRPr/>
          </a:p>
        </p:txBody>
      </p:sp>
      <p:sp>
        <p:nvSpPr>
          <p:cNvPr id="222" name="Google Shape;222;p30"/>
          <p:cNvSpPr/>
          <p:nvPr/>
        </p:nvSpPr>
        <p:spPr>
          <a:xfrm>
            <a:off x="2610650" y="948750"/>
            <a:ext cx="5231700" cy="244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275" y="275926"/>
            <a:ext cx="7437451" cy="40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0"/>
          <p:cNvSpPr/>
          <p:nvPr/>
        </p:nvSpPr>
        <p:spPr>
          <a:xfrm>
            <a:off x="969800" y="493800"/>
            <a:ext cx="1795200" cy="3652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the arrow beside the project folder to expand the folder.</a:t>
            </a:r>
            <a:endParaRPr/>
          </a:p>
        </p:txBody>
      </p:sp>
      <p:pic>
        <p:nvPicPr>
          <p:cNvPr id="230" name="Google Shape;23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9488" y="1595700"/>
            <a:ext cx="2105025" cy="12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1"/>
          <p:cNvSpPr/>
          <p:nvPr/>
        </p:nvSpPr>
        <p:spPr>
          <a:xfrm>
            <a:off x="3700725" y="2092800"/>
            <a:ext cx="275400" cy="263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the arrow beside the project folder to expand the folder.</a:t>
            </a:r>
            <a:endParaRPr/>
          </a:p>
        </p:txBody>
      </p:sp>
      <p:pic>
        <p:nvPicPr>
          <p:cNvPr id="237" name="Google Shape;23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9488" y="1595700"/>
            <a:ext cx="2105025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9488" y="1595700"/>
            <a:ext cx="2105025" cy="12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2"/>
          <p:cNvSpPr/>
          <p:nvPr/>
        </p:nvSpPr>
        <p:spPr>
          <a:xfrm>
            <a:off x="3700725" y="2092800"/>
            <a:ext cx="275400" cy="263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All source code (.java files) should go in the src folder.</a:t>
            </a:r>
            <a:endParaRPr/>
          </a:p>
        </p:txBody>
      </p:sp>
      <p:pic>
        <p:nvPicPr>
          <p:cNvPr id="245" name="Google Shape;24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9488" y="1595700"/>
            <a:ext cx="2105025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9488" y="1595700"/>
            <a:ext cx="2105025" cy="12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3"/>
          <p:cNvSpPr/>
          <p:nvPr/>
        </p:nvSpPr>
        <p:spPr>
          <a:xfrm>
            <a:off x="4089850" y="2481900"/>
            <a:ext cx="438000" cy="263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4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To create a new class (.java file), right click on src and choose New → Java Class</a:t>
            </a:r>
            <a:endParaRPr sz="1700"/>
          </a:p>
        </p:txBody>
      </p:sp>
      <p:pic>
        <p:nvPicPr>
          <p:cNvPr id="253" name="Google Shape;25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918275"/>
            <a:ext cx="6858000" cy="23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4"/>
          <p:cNvSpPr/>
          <p:nvPr/>
        </p:nvSpPr>
        <p:spPr>
          <a:xfrm>
            <a:off x="1563850" y="1797050"/>
            <a:ext cx="6437100" cy="375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5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Name your class.  The name does </a:t>
            </a:r>
            <a:r>
              <a:rPr i="1" lang="en" sz="1700"/>
              <a:t>not</a:t>
            </a:r>
            <a:r>
              <a:rPr lang="en" sz="1700"/>
              <a:t> have to match the name of the project.</a:t>
            </a:r>
            <a:endParaRPr sz="1700"/>
          </a:p>
        </p:txBody>
      </p:sp>
      <p:pic>
        <p:nvPicPr>
          <p:cNvPr id="260" name="Google Shape;26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2275" y="1378075"/>
            <a:ext cx="3219450" cy="155257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5"/>
          <p:cNvSpPr/>
          <p:nvPr/>
        </p:nvSpPr>
        <p:spPr>
          <a:xfrm>
            <a:off x="2962275" y="1644375"/>
            <a:ext cx="3219600" cy="281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The file HelloWorld.java has been created inside the src folder.</a:t>
            </a:r>
            <a:endParaRPr sz="1700"/>
          </a:p>
        </p:txBody>
      </p:sp>
      <p:pic>
        <p:nvPicPr>
          <p:cNvPr id="267" name="Google Shape;26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5975" y="1503725"/>
            <a:ext cx="4772025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6"/>
          <p:cNvSpPr/>
          <p:nvPr/>
        </p:nvSpPr>
        <p:spPr>
          <a:xfrm>
            <a:off x="2901275" y="2635250"/>
            <a:ext cx="924000" cy="170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7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In order to compile and run the code for the first time, right click on the .java file in the project explorer and choose “Run”.</a:t>
            </a:r>
            <a:endParaRPr sz="1700"/>
          </a:p>
        </p:txBody>
      </p:sp>
      <p:pic>
        <p:nvPicPr>
          <p:cNvPr id="274" name="Google Shape;27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7850" y="378800"/>
            <a:ext cx="3892400" cy="3586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7"/>
          <p:cNvSpPr/>
          <p:nvPr/>
        </p:nvSpPr>
        <p:spPr>
          <a:xfrm>
            <a:off x="3664825" y="3615300"/>
            <a:ext cx="2391300" cy="217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1" name="Google Shape;61;p1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IntelliJ </a:t>
            </a:r>
            <a:r>
              <a:rPr lang="en"/>
              <a:t>is an open-source, cross-platform, industrial-level </a:t>
            </a:r>
            <a:r>
              <a:rPr lang="en">
                <a:solidFill>
                  <a:schemeClr val="dk2"/>
                </a:solidFill>
              </a:rPr>
              <a:t>IDE</a:t>
            </a:r>
            <a:r>
              <a:rPr lang="en"/>
              <a:t> with several features that make it superior to entry level </a:t>
            </a:r>
            <a:r>
              <a:rPr lang="en">
                <a:solidFill>
                  <a:schemeClr val="dk2"/>
                </a:solidFill>
              </a:rPr>
              <a:t>IDE</a:t>
            </a:r>
            <a:r>
              <a:rPr lang="en"/>
              <a:t>s.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8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The console will appear at the bottom if the source code prints to the console.</a:t>
            </a:r>
            <a:endParaRPr sz="1700"/>
          </a:p>
        </p:txBody>
      </p:sp>
      <p:pic>
        <p:nvPicPr>
          <p:cNvPr id="281" name="Google Shape;28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9963" y="930625"/>
            <a:ext cx="4710971" cy="269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 IntelliJ IDEA</a:t>
            </a:r>
            <a:endParaRPr/>
          </a:p>
        </p:txBody>
      </p:sp>
      <p:sp>
        <p:nvSpPr>
          <p:cNvPr id="67" name="Google Shape;67;p1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order to install </a:t>
            </a:r>
            <a:r>
              <a:rPr lang="en">
                <a:solidFill>
                  <a:schemeClr val="dk2"/>
                </a:solidFill>
              </a:rPr>
              <a:t>IntelliJ</a:t>
            </a:r>
            <a:r>
              <a:rPr lang="en"/>
              <a:t>, you’ll need to download a set-up file from </a:t>
            </a:r>
            <a:r>
              <a:rPr lang="en">
                <a:solidFill>
                  <a:schemeClr val="dk2"/>
                </a:solidFill>
              </a:rPr>
              <a:t>jetbrains.com</a:t>
            </a:r>
            <a:r>
              <a:rPr lang="en"/>
              <a:t>:</a:t>
            </a:r>
            <a:br>
              <a:rPr lang="en"/>
            </a:b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dk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Download IntelliJ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hlinkClick r:id="rId3"/>
              </a:rPr>
              <a:t>Download IntelliJ</a:t>
            </a:r>
            <a:endParaRPr/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963" y="159475"/>
            <a:ext cx="8152070" cy="4101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hlinkClick r:id="rId3"/>
              </a:rPr>
              <a:t>Download IntelliJ</a:t>
            </a:r>
            <a:endParaRPr/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963" y="159475"/>
            <a:ext cx="8152070" cy="410151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/>
          <p:nvPr/>
        </p:nvSpPr>
        <p:spPr>
          <a:xfrm>
            <a:off x="4917100" y="1995150"/>
            <a:ext cx="585600" cy="233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Download Java JDK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Additionally, users will need to download the </a:t>
            </a:r>
            <a:r>
              <a:rPr lang="en">
                <a:solidFill>
                  <a:schemeClr val="dk2"/>
                </a:solidFill>
              </a:rPr>
              <a:t>Java JDK</a:t>
            </a:r>
            <a:r>
              <a:rPr lang="en"/>
              <a:t> which contains the </a:t>
            </a:r>
            <a:r>
              <a:rPr lang="en">
                <a:solidFill>
                  <a:schemeClr val="dk2"/>
                </a:solidFill>
              </a:rPr>
              <a:t>Java Compiler</a:t>
            </a:r>
            <a:r>
              <a:rPr lang="en"/>
              <a:t> (among other things).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</a:t>
            </a:r>
            <a:r>
              <a:rPr lang="en">
                <a:solidFill>
                  <a:schemeClr val="dk2"/>
                </a:solidFill>
              </a:rPr>
              <a:t>Java JDK</a:t>
            </a:r>
            <a:r>
              <a:rPr lang="en"/>
              <a:t> can be obtained via </a:t>
            </a:r>
            <a:r>
              <a:rPr lang="en">
                <a:solidFill>
                  <a:schemeClr val="dk2"/>
                </a:solidFill>
              </a:rPr>
              <a:t>oracle.com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dk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Download Java JDK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hlinkClick r:id="rId3"/>
              </a:rPr>
              <a:t>Download Java JDK</a:t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963" y="152400"/>
            <a:ext cx="8152070" cy="4101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hlinkClick r:id="rId3"/>
              </a:rPr>
              <a:t>Download Java JDK</a:t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963" y="152400"/>
            <a:ext cx="8152070" cy="4101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975" y="152400"/>
            <a:ext cx="8152051" cy="4101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/>
          <p:nvPr/>
        </p:nvSpPr>
        <p:spPr>
          <a:xfrm>
            <a:off x="5610450" y="2469750"/>
            <a:ext cx="1386600" cy="233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