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57" r:id="rId3"/>
    <p:sldId id="265" r:id="rId4"/>
    <p:sldId id="258" r:id="rId5"/>
    <p:sldId id="259" r:id="rId6"/>
    <p:sldId id="260" r:id="rId7"/>
    <p:sldId id="261" r:id="rId8"/>
    <p:sldId id="262" r:id="rId9"/>
    <p:sldId id="267" r:id="rId10"/>
    <p:sldId id="268"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FC44C-7B4A-017F-4245-C0B3D9E55D4C}" v="60" dt="2019-09-18T11:15:51.946"/>
    <p1510:client id="{FB58E9E6-E3CF-6C77-07A0-56FD9B48C153}" v="660" dt="2019-09-18T10:50:02.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1090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433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182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849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54220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0087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856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5976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596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677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069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311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937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632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538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115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319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0115163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 name="Picture 8">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 name="Oval 10">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 name="Picture 12">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14">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2" name="Rectangle 16">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18"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7A557-111B-4AB2-894C-F2D979622A41}"/>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lnSpc>
                <a:spcPct val="90000"/>
              </a:lnSpc>
            </a:pPr>
            <a:br>
              <a:rPr lang="en-US" sz="6200">
                <a:solidFill>
                  <a:srgbClr val="FFFFFF"/>
                </a:solidFill>
              </a:rPr>
            </a:br>
            <a:r>
              <a:rPr lang="en-US" sz="6200" dirty="0">
                <a:solidFill>
                  <a:srgbClr val="FFFFFF"/>
                </a:solidFill>
              </a:rPr>
              <a:t>Enabling </a:t>
            </a:r>
            <a:r>
              <a:rPr lang="en-US" sz="6200" dirty="0" err="1">
                <a:solidFill>
                  <a:srgbClr val="FFFFFF"/>
                </a:solidFill>
              </a:rPr>
              <a:t>Zuul</a:t>
            </a:r>
            <a:r>
              <a:rPr lang="en-US" sz="6200" dirty="0">
                <a:solidFill>
                  <a:srgbClr val="FFFFFF"/>
                </a:solidFill>
              </a:rPr>
              <a:t> Proxy In </a:t>
            </a:r>
            <a:br>
              <a:rPr lang="en-US" sz="6200">
                <a:solidFill>
                  <a:srgbClr val="FFFFFF"/>
                </a:solidFill>
              </a:rPr>
            </a:br>
            <a:r>
              <a:rPr lang="en-US" sz="6200" dirty="0">
                <a:solidFill>
                  <a:srgbClr val="FFFFFF"/>
                </a:solidFill>
              </a:rPr>
              <a:t>Spring Boot Microservices</a:t>
            </a:r>
          </a:p>
          <a:p>
            <a:pPr algn="ctr">
              <a:lnSpc>
                <a:spcPct val="90000"/>
              </a:lnSpc>
            </a:pPr>
            <a:endParaRPr lang="en-US" sz="6200">
              <a:solidFill>
                <a:srgbClr val="FFFFFF"/>
              </a:solidFill>
            </a:endParaRPr>
          </a:p>
        </p:txBody>
      </p:sp>
    </p:spTree>
    <p:extLst>
      <p:ext uri="{BB962C8B-B14F-4D97-AF65-F5344CB8AC3E}">
        <p14:creationId xmlns:p14="http://schemas.microsoft.com/office/powerpoint/2010/main" val="345638862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E1A7-A5D7-4E73-9E39-83774FA637A1}"/>
              </a:ext>
            </a:extLst>
          </p:cNvPr>
          <p:cNvSpPr>
            <a:spLocks noGrp="1"/>
          </p:cNvSpPr>
          <p:nvPr>
            <p:ph type="title"/>
          </p:nvPr>
        </p:nvSpPr>
        <p:spPr/>
        <p:txBody>
          <a:bodyPr/>
          <a:lstStyle/>
          <a:p>
            <a:r>
              <a:rPr lang="en-US" dirty="0"/>
              <a:t>Without </a:t>
            </a:r>
            <a:r>
              <a:rPr lang="en-US" dirty="0" err="1"/>
              <a:t>Zuul</a:t>
            </a:r>
          </a:p>
        </p:txBody>
      </p:sp>
      <p:pic>
        <p:nvPicPr>
          <p:cNvPr id="4" name="Picture 4" descr="A close up of a map&#10;&#10;Description generated with high confidence">
            <a:extLst>
              <a:ext uri="{FF2B5EF4-FFF2-40B4-BE49-F238E27FC236}">
                <a16:creationId xmlns:a16="http://schemas.microsoft.com/office/drawing/2014/main" id="{05A8F0E6-2B7B-4A09-A4E0-9F2596337B73}"/>
              </a:ext>
            </a:extLst>
          </p:cNvPr>
          <p:cNvPicPr>
            <a:picLocks noGrp="1" noChangeAspect="1"/>
          </p:cNvPicPr>
          <p:nvPr>
            <p:ph idx="1"/>
          </p:nvPr>
        </p:nvPicPr>
        <p:blipFill>
          <a:blip r:embed="rId2"/>
          <a:stretch>
            <a:fillRect/>
          </a:stretch>
        </p:blipFill>
        <p:spPr>
          <a:xfrm>
            <a:off x="651746" y="1204655"/>
            <a:ext cx="9720276" cy="5489442"/>
          </a:xfrm>
          <a:prstGeom prst="rect">
            <a:avLst/>
          </a:prstGeom>
        </p:spPr>
      </p:pic>
    </p:spTree>
    <p:extLst>
      <p:ext uri="{BB962C8B-B14F-4D97-AF65-F5344CB8AC3E}">
        <p14:creationId xmlns:p14="http://schemas.microsoft.com/office/powerpoint/2010/main" val="110644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14FD-9E1B-4E86-A2EF-764B9340B953}"/>
              </a:ext>
            </a:extLst>
          </p:cNvPr>
          <p:cNvSpPr>
            <a:spLocks noGrp="1"/>
          </p:cNvSpPr>
          <p:nvPr>
            <p:ph type="title"/>
          </p:nvPr>
        </p:nvSpPr>
        <p:spPr/>
        <p:txBody>
          <a:bodyPr/>
          <a:lstStyle/>
          <a:p>
            <a:r>
              <a:rPr lang="en-US" dirty="0"/>
              <a:t>With </a:t>
            </a:r>
            <a:r>
              <a:rPr lang="en-US" dirty="0" err="1"/>
              <a:t>Zuul</a:t>
            </a:r>
          </a:p>
        </p:txBody>
      </p:sp>
      <p:pic>
        <p:nvPicPr>
          <p:cNvPr id="4" name="Picture 4" descr="A close up of text on a white background&#10;&#10;Description generated with high confidence">
            <a:extLst>
              <a:ext uri="{FF2B5EF4-FFF2-40B4-BE49-F238E27FC236}">
                <a16:creationId xmlns:a16="http://schemas.microsoft.com/office/drawing/2014/main" id="{8F07DD75-3F2E-4211-A05A-D4617306DC6F}"/>
              </a:ext>
            </a:extLst>
          </p:cNvPr>
          <p:cNvPicPr>
            <a:picLocks noGrp="1" noChangeAspect="1"/>
          </p:cNvPicPr>
          <p:nvPr>
            <p:ph idx="1"/>
          </p:nvPr>
        </p:nvPicPr>
        <p:blipFill>
          <a:blip r:embed="rId2"/>
          <a:stretch>
            <a:fillRect/>
          </a:stretch>
        </p:blipFill>
        <p:spPr>
          <a:xfrm>
            <a:off x="450463" y="1161523"/>
            <a:ext cx="10094088" cy="5575707"/>
          </a:xfrm>
          <a:prstGeom prst="rect">
            <a:avLst/>
          </a:prstGeom>
        </p:spPr>
      </p:pic>
    </p:spTree>
    <p:extLst>
      <p:ext uri="{BB962C8B-B14F-4D97-AF65-F5344CB8AC3E}">
        <p14:creationId xmlns:p14="http://schemas.microsoft.com/office/powerpoint/2010/main" val="336447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262-F6E0-4E8D-961C-3A77B59C87A5}"/>
              </a:ext>
            </a:extLst>
          </p:cNvPr>
          <p:cNvSpPr>
            <a:spLocks noGrp="1"/>
          </p:cNvSpPr>
          <p:nvPr>
            <p:ph type="title"/>
          </p:nvPr>
        </p:nvSpPr>
        <p:spPr>
          <a:xfrm>
            <a:off x="1188572" y="1039907"/>
            <a:ext cx="8825660" cy="1664385"/>
          </a:xfrm>
        </p:spPr>
        <p:txBody>
          <a:bodyPr/>
          <a:lstStyle/>
          <a:p>
            <a:r>
              <a:rPr lang="en-US" dirty="0"/>
              <a:t>                </a:t>
            </a:r>
            <a:r>
              <a:rPr lang="en-US" dirty="0">
                <a:solidFill>
                  <a:srgbClr val="FF0000"/>
                </a:solidFill>
              </a:rPr>
              <a:t> </a:t>
            </a:r>
            <a:r>
              <a:rPr lang="en-US" sz="7200" dirty="0">
                <a:solidFill>
                  <a:srgbClr val="FF0000"/>
                </a:solidFill>
              </a:rPr>
              <a:t>Thank You</a:t>
            </a:r>
          </a:p>
        </p:txBody>
      </p:sp>
      <p:sp>
        <p:nvSpPr>
          <p:cNvPr id="3" name="Text Placeholder 2">
            <a:extLst>
              <a:ext uri="{FF2B5EF4-FFF2-40B4-BE49-F238E27FC236}">
                <a16:creationId xmlns:a16="http://schemas.microsoft.com/office/drawing/2014/main" id="{1DECAAEF-139B-4AC1-8BAF-4AC8CD4DEAB9}"/>
              </a:ext>
            </a:extLst>
          </p:cNvPr>
          <p:cNvSpPr>
            <a:spLocks noGrp="1"/>
          </p:cNvSpPr>
          <p:nvPr>
            <p:ph type="body" idx="1"/>
          </p:nvPr>
        </p:nvSpPr>
        <p:spPr>
          <a:xfrm>
            <a:off x="1177366" y="3802469"/>
            <a:ext cx="8825659" cy="860400"/>
          </a:xfrm>
        </p:spPr>
        <p:txBody>
          <a:bodyPr>
            <a:normAutofit fontScale="92500" lnSpcReduction="20000"/>
          </a:bodyPr>
          <a:lstStyle/>
          <a:p>
            <a:r>
              <a:rPr lang="en-US" dirty="0"/>
              <a:t>                                   </a:t>
            </a:r>
            <a:r>
              <a:rPr lang="en-US" sz="2800" dirty="0"/>
              <a:t>Any Query!!!</a:t>
            </a:r>
          </a:p>
          <a:p>
            <a:r>
              <a:rPr lang="en-US" dirty="0"/>
              <a:t>                                                         </a:t>
            </a:r>
            <a:r>
              <a:rPr lang="en-US" sz="2800" dirty="0"/>
              <a:t> Please Ask?</a:t>
            </a:r>
          </a:p>
        </p:txBody>
      </p:sp>
      <p:sp>
        <p:nvSpPr>
          <p:cNvPr id="4" name="Star: 5 Points 3">
            <a:extLst>
              <a:ext uri="{FF2B5EF4-FFF2-40B4-BE49-F238E27FC236}">
                <a16:creationId xmlns:a16="http://schemas.microsoft.com/office/drawing/2014/main" id="{6C5B4E67-495E-44CA-9A18-9F0B92ECDBDD}"/>
              </a:ext>
            </a:extLst>
          </p:cNvPr>
          <p:cNvSpPr/>
          <p:nvPr/>
        </p:nvSpPr>
        <p:spPr>
          <a:xfrm>
            <a:off x="876300" y="1526241"/>
            <a:ext cx="918882" cy="9188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9A7282B6-8832-4CB0-B4AC-732616CD5608}"/>
              </a:ext>
            </a:extLst>
          </p:cNvPr>
          <p:cNvSpPr/>
          <p:nvPr/>
        </p:nvSpPr>
        <p:spPr>
          <a:xfrm>
            <a:off x="9905440" y="1377763"/>
            <a:ext cx="918882" cy="9188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06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5647-1127-4D84-9E18-6324AE6A6777}"/>
              </a:ext>
            </a:extLst>
          </p:cNvPr>
          <p:cNvSpPr>
            <a:spLocks noGrp="1"/>
          </p:cNvSpPr>
          <p:nvPr>
            <p:ph type="title"/>
          </p:nvPr>
        </p:nvSpPr>
        <p:spPr>
          <a:xfrm>
            <a:off x="646111" y="452718"/>
            <a:ext cx="9404723" cy="1400530"/>
          </a:xfrm>
        </p:spPr>
        <p:txBody>
          <a:bodyPr/>
          <a:lstStyle/>
          <a:p>
            <a:r>
              <a:rPr lang="en-US" dirty="0">
                <a:ea typeface="+mj-lt"/>
                <a:cs typeface="+mj-lt"/>
              </a:rPr>
              <a:t>What is meant by API gateway?</a:t>
            </a:r>
            <a:endParaRPr lang="en-US" dirty="0"/>
          </a:p>
        </p:txBody>
      </p:sp>
      <p:sp>
        <p:nvSpPr>
          <p:cNvPr id="3" name="Content Placeholder 2">
            <a:extLst>
              <a:ext uri="{FF2B5EF4-FFF2-40B4-BE49-F238E27FC236}">
                <a16:creationId xmlns:a16="http://schemas.microsoft.com/office/drawing/2014/main" id="{5FA9AB74-0DA8-4DF2-8ACC-E8D541F91FAF}"/>
              </a:ext>
            </a:extLst>
          </p:cNvPr>
          <p:cNvSpPr>
            <a:spLocks noGrp="1"/>
          </p:cNvSpPr>
          <p:nvPr>
            <p:ph idx="1"/>
          </p:nvPr>
        </p:nvSpPr>
        <p:spPr>
          <a:xfrm>
            <a:off x="1103312" y="2052918"/>
            <a:ext cx="8946541" cy="4195481"/>
          </a:xfrm>
        </p:spPr>
        <p:txBody>
          <a:bodyPr vert="horz" lIns="91440" tIns="45720" rIns="91440" bIns="45720" rtlCol="0" anchor="t">
            <a:normAutofit/>
          </a:bodyPr>
          <a:lstStyle/>
          <a:p>
            <a:r>
              <a:rPr lang="en-US" sz="1600" dirty="0">
                <a:ea typeface="+mn-lt"/>
                <a:cs typeface="+mn-lt"/>
              </a:rPr>
              <a:t>An API gateway is programming that sits in front of an application programming interface (API)</a:t>
            </a:r>
            <a:endParaRPr lang="en-US" sz="1600" dirty="0">
              <a:cs typeface="Calibri" panose="020F0502020204030204"/>
            </a:endParaRPr>
          </a:p>
          <a:p>
            <a:r>
              <a:rPr lang="en-US" sz="1600" dirty="0">
                <a:ea typeface="+mn-lt"/>
                <a:cs typeface="+mn-lt"/>
              </a:rPr>
              <a:t>and acts as a single point of entry for a defined group of microservices. ... </a:t>
            </a:r>
            <a:endParaRPr lang="en-US" sz="1600" dirty="0">
              <a:cs typeface="Calibri"/>
            </a:endParaRPr>
          </a:p>
          <a:p>
            <a:r>
              <a:rPr lang="en-US" sz="1600" dirty="0">
                <a:ea typeface="+mn-lt"/>
                <a:cs typeface="+mn-lt"/>
              </a:rPr>
              <a:t>This is because, in addition to accommodating direct requests,</a:t>
            </a:r>
            <a:endParaRPr lang="en-US" sz="1600" dirty="0">
              <a:cs typeface="Calibri"/>
            </a:endParaRPr>
          </a:p>
          <a:p>
            <a:r>
              <a:rPr lang="en-US" sz="1600" dirty="0">
                <a:ea typeface="+mn-lt"/>
                <a:cs typeface="+mn-lt"/>
              </a:rPr>
              <a:t>gateways can be used to invoke multiple back-end services and aggregate the results.</a:t>
            </a:r>
            <a:endParaRPr lang="en-US" sz="1600" dirty="0">
              <a:cs typeface="Calibri"/>
            </a:endParaRPr>
          </a:p>
          <a:p>
            <a:pPr marL="0" indent="0">
              <a:buNone/>
            </a:pPr>
            <a:endParaRPr lang="en-US" sz="1600" dirty="0">
              <a:cs typeface="Calibri"/>
            </a:endParaRPr>
          </a:p>
          <a:p>
            <a:pPr marL="0" indent="0">
              <a:buNone/>
            </a:pPr>
            <a:r>
              <a:rPr lang="en-US" sz="2400" dirty="0">
                <a:ea typeface="+mn-lt"/>
                <a:cs typeface="+mn-lt"/>
              </a:rPr>
              <a:t>Why do we use API gateway?</a:t>
            </a:r>
          </a:p>
          <a:p>
            <a:pPr>
              <a:buNone/>
            </a:pPr>
            <a:r>
              <a:rPr lang="en-US" sz="1600" dirty="0">
                <a:ea typeface="+mn-lt"/>
                <a:cs typeface="+mn-lt"/>
              </a:rPr>
              <a:t>Reduces the number of requests/roundtrips. For example, the API gateway enables clients to retrieve data from multiple services with a single round-trip. ...</a:t>
            </a:r>
            <a:endParaRPr lang="en-US" sz="1600" dirty="0">
              <a:cs typeface="Calibri"/>
            </a:endParaRPr>
          </a:p>
          <a:p>
            <a:pPr>
              <a:buNone/>
            </a:pPr>
            <a:r>
              <a:rPr lang="en-US" sz="1600" dirty="0">
                <a:ea typeface="+mn-lt"/>
                <a:cs typeface="+mn-lt"/>
              </a:rPr>
              <a:t>An API gateway is essential for mobile applications.</a:t>
            </a:r>
            <a:endParaRPr lang="en-US" sz="1600" dirty="0">
              <a:cs typeface="Calibri"/>
            </a:endParaRPr>
          </a:p>
          <a:p>
            <a:pPr>
              <a:buNone/>
            </a:pPr>
            <a:r>
              <a:rPr lang="en-US" sz="1600" dirty="0">
                <a:ea typeface="+mn-lt"/>
                <a:cs typeface="+mn-lt"/>
              </a:rPr>
              <a:t>Simplifies the client by moving logic for calling multiple services from the client to API gateway.</a:t>
            </a:r>
            <a:endParaRPr lang="en-US" sz="1600" dirty="0">
              <a:cs typeface="Calibri"/>
            </a:endParaRPr>
          </a:p>
          <a:p>
            <a:pPr marL="0" indent="0">
              <a:buNone/>
            </a:pPr>
            <a:endParaRPr lang="en-US" sz="2400" dirty="0">
              <a:cs typeface="Calibri"/>
            </a:endParaRPr>
          </a:p>
        </p:txBody>
      </p:sp>
    </p:spTree>
    <p:extLst>
      <p:ext uri="{BB962C8B-B14F-4D97-AF65-F5344CB8AC3E}">
        <p14:creationId xmlns:p14="http://schemas.microsoft.com/office/powerpoint/2010/main" val="113442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7284832A-269F-4EA0-8228-440461804CAA}"/>
              </a:ext>
            </a:extLst>
          </p:cNvPr>
          <p:cNvPicPr>
            <a:picLocks noChangeAspect="1"/>
          </p:cNvPicPr>
          <p:nvPr/>
        </p:nvPicPr>
        <p:blipFill>
          <a:blip r:embed="rId2"/>
          <a:stretch>
            <a:fillRect/>
          </a:stretch>
        </p:blipFill>
        <p:spPr>
          <a:xfrm>
            <a:off x="-5750" y="-718"/>
            <a:ext cx="10190670" cy="6916946"/>
          </a:xfrm>
          <a:prstGeom prst="rect">
            <a:avLst/>
          </a:prstGeom>
        </p:spPr>
      </p:pic>
    </p:spTree>
    <p:extLst>
      <p:ext uri="{BB962C8B-B14F-4D97-AF65-F5344CB8AC3E}">
        <p14:creationId xmlns:p14="http://schemas.microsoft.com/office/powerpoint/2010/main" val="373207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7E71-C3D2-4614-8BB8-786475BE361D}"/>
              </a:ext>
            </a:extLst>
          </p:cNvPr>
          <p:cNvSpPr>
            <a:spLocks noGrp="1"/>
          </p:cNvSpPr>
          <p:nvPr>
            <p:ph type="title"/>
          </p:nvPr>
        </p:nvSpPr>
        <p:spPr/>
        <p:txBody>
          <a:bodyPr/>
          <a:lstStyle/>
          <a:p>
            <a:r>
              <a:rPr lang="en-US" dirty="0">
                <a:ea typeface="+mj-lt"/>
                <a:cs typeface="+mj-lt"/>
              </a:rPr>
              <a:t>Do Microservices need API gateway?</a:t>
            </a:r>
            <a:endParaRPr lang="en-US" dirty="0"/>
          </a:p>
        </p:txBody>
      </p:sp>
      <p:sp>
        <p:nvSpPr>
          <p:cNvPr id="3" name="Content Placeholder 2">
            <a:extLst>
              <a:ext uri="{FF2B5EF4-FFF2-40B4-BE49-F238E27FC236}">
                <a16:creationId xmlns:a16="http://schemas.microsoft.com/office/drawing/2014/main" id="{557A3FFA-734A-4050-A48E-94B9809B33F3}"/>
              </a:ext>
            </a:extLst>
          </p:cNvPr>
          <p:cNvSpPr>
            <a:spLocks noGrp="1"/>
          </p:cNvSpPr>
          <p:nvPr>
            <p:ph idx="1"/>
          </p:nvPr>
        </p:nvSpPr>
        <p:spPr/>
        <p:txBody>
          <a:bodyPr vert="horz" lIns="91440" tIns="45720" rIns="91440" bIns="45720" rtlCol="0" anchor="t">
            <a:normAutofit/>
          </a:bodyPr>
          <a:lstStyle/>
          <a:p>
            <a:pPr>
              <a:buNone/>
            </a:pPr>
            <a:r>
              <a:rPr lang="en-US" sz="1600" dirty="0">
                <a:ea typeface="+mn-lt"/>
                <a:cs typeface="+mn-lt"/>
              </a:rPr>
              <a:t>A</a:t>
            </a:r>
            <a:r>
              <a:rPr lang="en-US" sz="1800" dirty="0">
                <a:ea typeface="+mn-lt"/>
                <a:cs typeface="+mn-lt"/>
              </a:rPr>
              <a:t>n API gateway can help provide a unified entry point for external </a:t>
            </a:r>
            <a:r>
              <a:rPr lang="en-US" sz="1800" dirty="0" err="1">
                <a:ea typeface="+mn-lt"/>
                <a:cs typeface="+mn-lt"/>
              </a:rPr>
              <a:t>consumers,independent</a:t>
            </a:r>
            <a:r>
              <a:rPr lang="en-US" sz="1800" dirty="0">
                <a:ea typeface="+mn-lt"/>
                <a:cs typeface="+mn-lt"/>
              </a:rPr>
              <a:t> of the number and composition of internal microservices.</a:t>
            </a:r>
          </a:p>
          <a:p>
            <a:pPr>
              <a:buNone/>
            </a:pPr>
            <a:r>
              <a:rPr lang="en-US" sz="2400" dirty="0">
                <a:solidFill>
                  <a:srgbClr val="FF0000"/>
                </a:solidFill>
                <a:ea typeface="+mn-lt"/>
                <a:cs typeface="+mn-lt"/>
              </a:rPr>
              <a:t>Secure Communication</a:t>
            </a:r>
            <a:endParaRPr lang="en-US" sz="2400">
              <a:solidFill>
                <a:srgbClr val="FF0000"/>
              </a:solidFill>
              <a:cs typeface="Calibri"/>
            </a:endParaRPr>
          </a:p>
          <a:p>
            <a:pPr>
              <a:buNone/>
            </a:pPr>
            <a:r>
              <a:rPr lang="en-US" sz="1600" dirty="0">
                <a:ea typeface="+mn-lt"/>
                <a:cs typeface="+mn-lt"/>
              </a:rPr>
              <a:t>I</a:t>
            </a:r>
            <a:r>
              <a:rPr lang="en-US" sz="1800" dirty="0">
                <a:ea typeface="+mn-lt"/>
                <a:cs typeface="+mn-lt"/>
              </a:rPr>
              <a:t>t is always desirable to have SSL/TLS compliant endpoints at the API Gateway, </a:t>
            </a:r>
          </a:p>
          <a:p>
            <a:pPr>
              <a:buNone/>
            </a:pPr>
            <a:r>
              <a:rPr lang="en-US" sz="1800" dirty="0">
                <a:ea typeface="+mn-lt"/>
                <a:cs typeface="+mn-lt"/>
              </a:rPr>
              <a:t>as well as at the microservices layer, to safeguard against man-in-middle attacks, </a:t>
            </a:r>
            <a:endParaRPr lang="en-US" sz="1800"/>
          </a:p>
          <a:p>
            <a:pPr>
              <a:buNone/>
            </a:pPr>
            <a:r>
              <a:rPr lang="en-US" sz="1800" dirty="0">
                <a:ea typeface="+mn-lt"/>
                <a:cs typeface="+mn-lt"/>
              </a:rPr>
              <a:t>and bi-directional encryption of message data to protect against tampering.</a:t>
            </a:r>
            <a:endParaRPr lang="en-US" sz="1800"/>
          </a:p>
          <a:p>
            <a:pPr>
              <a:buNone/>
            </a:pPr>
            <a:endParaRPr lang="en-US" sz="1800" dirty="0">
              <a:cs typeface="Calibri"/>
            </a:endParaRPr>
          </a:p>
        </p:txBody>
      </p:sp>
    </p:spTree>
    <p:extLst>
      <p:ext uri="{BB962C8B-B14F-4D97-AF65-F5344CB8AC3E}">
        <p14:creationId xmlns:p14="http://schemas.microsoft.com/office/powerpoint/2010/main" val="47635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B06B-24F8-46D4-9AC9-3D08681DE95E}"/>
              </a:ext>
            </a:extLst>
          </p:cNvPr>
          <p:cNvSpPr>
            <a:spLocks noGrp="1"/>
          </p:cNvSpPr>
          <p:nvPr>
            <p:ph type="title"/>
          </p:nvPr>
        </p:nvSpPr>
        <p:spPr/>
        <p:txBody>
          <a:bodyPr/>
          <a:lstStyle/>
          <a:p>
            <a:r>
              <a:rPr lang="en-US" b="1" dirty="0">
                <a:solidFill>
                  <a:schemeClr val="tx1"/>
                </a:solidFill>
                <a:ea typeface="+mj-lt"/>
                <a:cs typeface="+mj-lt"/>
              </a:rPr>
              <a:t>What is ZUUL in Microservices</a:t>
            </a:r>
            <a:endParaRPr lang="en-US" b="1" dirty="0">
              <a:solidFill>
                <a:schemeClr val="tx1"/>
              </a:solidFill>
            </a:endParaRPr>
          </a:p>
        </p:txBody>
      </p:sp>
      <p:sp>
        <p:nvSpPr>
          <p:cNvPr id="3" name="Content Placeholder 2">
            <a:extLst>
              <a:ext uri="{FF2B5EF4-FFF2-40B4-BE49-F238E27FC236}">
                <a16:creationId xmlns:a16="http://schemas.microsoft.com/office/drawing/2014/main" id="{10683C19-23EB-4138-AFCB-740F9562B809}"/>
              </a:ext>
            </a:extLst>
          </p:cNvPr>
          <p:cNvSpPr>
            <a:spLocks noGrp="1"/>
          </p:cNvSpPr>
          <p:nvPr>
            <p:ph idx="1"/>
          </p:nvPr>
        </p:nvSpPr>
        <p:spPr/>
        <p:txBody>
          <a:bodyPr vert="horz" lIns="91440" tIns="45720" rIns="91440" bIns="45720" rtlCol="0" anchor="t">
            <a:normAutofit/>
          </a:bodyPr>
          <a:lstStyle/>
          <a:p>
            <a:pPr>
              <a:buNone/>
            </a:pPr>
            <a:r>
              <a:rPr lang="en-US" sz="1600" dirty="0" err="1">
                <a:ea typeface="+mn-lt"/>
                <a:cs typeface="+mn-lt"/>
              </a:rPr>
              <a:t>Zuul</a:t>
            </a:r>
            <a:r>
              <a:rPr lang="en-US" sz="1600" dirty="0">
                <a:ea typeface="+mn-lt"/>
                <a:cs typeface="+mn-lt"/>
              </a:rPr>
              <a:t> acts as an API gateway or Edge service. </a:t>
            </a:r>
            <a:endParaRPr lang="en-US" sz="1600">
              <a:cs typeface="Calibri"/>
            </a:endParaRPr>
          </a:p>
          <a:p>
            <a:pPr>
              <a:buNone/>
            </a:pPr>
            <a:r>
              <a:rPr lang="en-US" sz="1600" dirty="0">
                <a:ea typeface="+mn-lt"/>
                <a:cs typeface="+mn-lt"/>
              </a:rPr>
              <a:t>It receives all the requests coming from the UI and then delegates the requests to internal microservices. </a:t>
            </a:r>
            <a:endParaRPr lang="en-US" sz="1600">
              <a:cs typeface="Calibri"/>
            </a:endParaRPr>
          </a:p>
          <a:p>
            <a:pPr>
              <a:buNone/>
            </a:pPr>
            <a:r>
              <a:rPr lang="en-US" sz="1600" dirty="0">
                <a:ea typeface="+mn-lt"/>
                <a:cs typeface="+mn-lt"/>
              </a:rPr>
              <a:t>So, we have to create a brand new microservice which is </a:t>
            </a:r>
            <a:r>
              <a:rPr lang="en-US" sz="1600" dirty="0" err="1">
                <a:ea typeface="+mn-lt"/>
                <a:cs typeface="+mn-lt"/>
              </a:rPr>
              <a:t>Zuul</a:t>
            </a:r>
            <a:r>
              <a:rPr lang="en-US" sz="1600" dirty="0">
                <a:ea typeface="+mn-lt"/>
                <a:cs typeface="+mn-lt"/>
              </a:rPr>
              <a:t>-enabled,</a:t>
            </a:r>
            <a:endParaRPr lang="en-US" sz="1600">
              <a:cs typeface="Calibri"/>
            </a:endParaRPr>
          </a:p>
          <a:p>
            <a:pPr>
              <a:buNone/>
            </a:pPr>
            <a:r>
              <a:rPr lang="en-US" sz="1600" dirty="0">
                <a:ea typeface="+mn-lt"/>
                <a:cs typeface="+mn-lt"/>
              </a:rPr>
              <a:t>and this service sits on top of all other microservices.</a:t>
            </a:r>
            <a:endParaRPr lang="en-US" sz="1600">
              <a:cs typeface="Calibri"/>
            </a:endParaRPr>
          </a:p>
          <a:p>
            <a:pPr marL="0" indent="0">
              <a:buNone/>
            </a:pPr>
            <a:r>
              <a:rPr lang="en-US" dirty="0">
                <a:cs typeface="Calibri" panose="020F0502020204030204"/>
              </a:rPr>
              <a:t>                                                 </a:t>
            </a:r>
            <a:r>
              <a:rPr lang="en-US" dirty="0">
                <a:solidFill>
                  <a:srgbClr val="FF0000"/>
                </a:solidFill>
                <a:cs typeface="Calibri" panose="020F0502020204030204"/>
              </a:rPr>
              <a:t>  Types of </a:t>
            </a:r>
            <a:r>
              <a:rPr lang="en-US" dirty="0" err="1">
                <a:solidFill>
                  <a:srgbClr val="FF0000"/>
                </a:solidFill>
                <a:cs typeface="Calibri" panose="020F0502020204030204"/>
              </a:rPr>
              <a:t>Zull</a:t>
            </a:r>
            <a:endParaRPr lang="en-US" dirty="0">
              <a:solidFill>
                <a:srgbClr val="FF0000"/>
              </a:solidFill>
              <a:cs typeface="Calibri" panose="020F0502020204030204"/>
            </a:endParaRPr>
          </a:p>
          <a:p>
            <a:pPr marL="457200" indent="-457200"/>
            <a:r>
              <a:rPr lang="en-US" dirty="0">
                <a:cs typeface="Calibri" panose="020F0502020204030204"/>
              </a:rPr>
              <a:t>Zuul1</a:t>
            </a:r>
          </a:p>
          <a:p>
            <a:pPr marL="457200" indent="-457200"/>
            <a:r>
              <a:rPr lang="en-US" dirty="0">
                <a:cs typeface="Calibri" panose="020F0502020204030204"/>
              </a:rPr>
              <a:t>Zuul2</a:t>
            </a:r>
          </a:p>
          <a:p>
            <a:pPr marL="0" indent="0">
              <a:buNone/>
            </a:pPr>
            <a:r>
              <a:rPr lang="en-US" b="1" dirty="0">
                <a:cs typeface="Calibri" panose="020F0502020204030204"/>
              </a:rPr>
              <a:t>Zuul1</a:t>
            </a:r>
            <a:r>
              <a:rPr lang="en-US" dirty="0">
                <a:cs typeface="Calibri" panose="020F0502020204030204"/>
              </a:rPr>
              <a:t>: </a:t>
            </a:r>
            <a:r>
              <a:rPr lang="en-US" sz="1600" dirty="0" err="1">
                <a:ea typeface="+mn-lt"/>
                <a:cs typeface="+mn-lt"/>
              </a:rPr>
              <a:t>Zuul</a:t>
            </a:r>
            <a:r>
              <a:rPr lang="en-US" sz="1600" dirty="0">
                <a:ea typeface="+mn-lt"/>
                <a:cs typeface="+mn-lt"/>
              </a:rPr>
              <a:t> serves as an Edge Service executing different tasks such as request routing, </a:t>
            </a:r>
            <a:r>
              <a:rPr lang="en-US" sz="1600" dirty="0" err="1">
                <a:ea typeface="+mn-lt"/>
                <a:cs typeface="+mn-lt"/>
              </a:rPr>
              <a:t>analytics,decline</a:t>
            </a:r>
            <a:r>
              <a:rPr lang="en-US" sz="1600" dirty="0">
                <a:ea typeface="+mn-lt"/>
                <a:cs typeface="+mn-lt"/>
              </a:rPr>
              <a:t> bad requests, authorization, and stress testing. Filters provide all these functionalities.</a:t>
            </a:r>
          </a:p>
        </p:txBody>
      </p:sp>
    </p:spTree>
    <p:extLst>
      <p:ext uri="{BB962C8B-B14F-4D97-AF65-F5344CB8AC3E}">
        <p14:creationId xmlns:p14="http://schemas.microsoft.com/office/powerpoint/2010/main" val="144986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AE3F-5663-4658-9BD6-86332D864E35}"/>
              </a:ext>
            </a:extLst>
          </p:cNvPr>
          <p:cNvSpPr>
            <a:spLocks noGrp="1"/>
          </p:cNvSpPr>
          <p:nvPr>
            <p:ph type="title"/>
          </p:nvPr>
        </p:nvSpPr>
        <p:spPr/>
        <p:txBody>
          <a:bodyPr/>
          <a:lstStyle/>
          <a:p>
            <a:r>
              <a:rPr lang="en-US" dirty="0">
                <a:ea typeface="+mj-lt"/>
                <a:cs typeface="+mj-lt"/>
              </a:rPr>
              <a:t>Following Figure shows the request life cycle of HTTP requests.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EB8A3172-1592-4A4E-8C7F-8BFE35A95448}"/>
              </a:ext>
            </a:extLst>
          </p:cNvPr>
          <p:cNvPicPr>
            <a:picLocks noGrp="1" noChangeAspect="1"/>
          </p:cNvPicPr>
          <p:nvPr>
            <p:ph idx="1"/>
          </p:nvPr>
        </p:nvPicPr>
        <p:blipFill>
          <a:blip r:embed="rId2"/>
          <a:stretch>
            <a:fillRect/>
          </a:stretch>
        </p:blipFill>
        <p:spPr>
          <a:xfrm>
            <a:off x="2524125" y="2574131"/>
            <a:ext cx="6105525" cy="3152775"/>
          </a:xfrm>
          <a:prstGeom prst="rect">
            <a:avLst/>
          </a:prstGeom>
        </p:spPr>
      </p:pic>
    </p:spTree>
    <p:extLst>
      <p:ext uri="{BB962C8B-B14F-4D97-AF65-F5344CB8AC3E}">
        <p14:creationId xmlns:p14="http://schemas.microsoft.com/office/powerpoint/2010/main" val="183200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7018-D534-45F2-BE2D-F0FC8C443FCD}"/>
              </a:ext>
            </a:extLst>
          </p:cNvPr>
          <p:cNvSpPr>
            <a:spLocks noGrp="1"/>
          </p:cNvSpPr>
          <p:nvPr>
            <p:ph type="title"/>
          </p:nvPr>
        </p:nvSpPr>
        <p:spPr/>
        <p:txBody>
          <a:bodyPr/>
          <a:lstStyle/>
          <a:p>
            <a:r>
              <a:rPr lang="en-US" dirty="0">
                <a:cs typeface="Calibri Light"/>
              </a:rPr>
              <a:t>                               </a:t>
            </a:r>
            <a:r>
              <a:rPr lang="en-US" dirty="0">
                <a:solidFill>
                  <a:srgbClr val="FF0000"/>
                </a:solidFill>
                <a:cs typeface="Calibri Light"/>
              </a:rPr>
              <a:t>Zuul2:</a:t>
            </a:r>
          </a:p>
        </p:txBody>
      </p:sp>
      <p:sp>
        <p:nvSpPr>
          <p:cNvPr id="3" name="Content Placeholder 2">
            <a:extLst>
              <a:ext uri="{FF2B5EF4-FFF2-40B4-BE49-F238E27FC236}">
                <a16:creationId xmlns:a16="http://schemas.microsoft.com/office/drawing/2014/main" id="{0E1B3361-E650-497A-BA29-009F1B54DEA0}"/>
              </a:ext>
            </a:extLst>
          </p:cNvPr>
          <p:cNvSpPr>
            <a:spLocks noGrp="1"/>
          </p:cNvSpPr>
          <p:nvPr>
            <p:ph idx="1"/>
          </p:nvPr>
        </p:nvSpPr>
        <p:spPr>
          <a:xfrm>
            <a:off x="1160821" y="1707861"/>
            <a:ext cx="8946541" cy="4195481"/>
          </a:xfrm>
        </p:spPr>
        <p:txBody>
          <a:bodyPr vert="horz" lIns="91440" tIns="45720" rIns="91440" bIns="45720" rtlCol="0" anchor="t">
            <a:normAutofit fontScale="92500" lnSpcReduction="10000"/>
          </a:bodyPr>
          <a:lstStyle/>
          <a:p>
            <a:pPr>
              <a:buNone/>
            </a:pPr>
            <a:r>
              <a:rPr lang="en-US" dirty="0">
                <a:ea typeface="+mn-lt"/>
                <a:cs typeface="+mn-lt"/>
              </a:rPr>
              <a:t>T</a:t>
            </a:r>
            <a:r>
              <a:rPr lang="en-US" sz="1600" dirty="0">
                <a:ea typeface="+mn-lt"/>
                <a:cs typeface="+mn-lt"/>
              </a:rPr>
              <a:t>he main disadvantage of </a:t>
            </a:r>
            <a:r>
              <a:rPr lang="en-US" sz="1600" dirty="0" err="1">
                <a:ea typeface="+mn-lt"/>
                <a:cs typeface="+mn-lt"/>
              </a:rPr>
              <a:t>Zuul</a:t>
            </a:r>
            <a:r>
              <a:rPr lang="en-US" sz="1600" dirty="0">
                <a:ea typeface="+mn-lt"/>
                <a:cs typeface="+mn-lt"/>
              </a:rPr>
              <a:t> 1 is that calls to the API Gateway are all blocking.</a:t>
            </a:r>
            <a:br>
              <a:rPr lang="en-US" sz="1600" dirty="0">
                <a:ea typeface="+mn-lt"/>
                <a:cs typeface="+mn-lt"/>
              </a:rPr>
            </a:br>
            <a:r>
              <a:rPr lang="en-US" sz="1600" dirty="0">
                <a:ea typeface="+mn-lt"/>
                <a:cs typeface="+mn-lt"/>
              </a:rPr>
              <a:t>If there is an HTTP request to the API Gateway, the calling thread will be blocked until</a:t>
            </a:r>
            <a:br>
              <a:rPr lang="en-US" sz="1600" dirty="0">
                <a:ea typeface="+mn-lt"/>
                <a:cs typeface="+mn-lt"/>
              </a:rPr>
            </a:br>
            <a:r>
              <a:rPr lang="en-US" sz="1600" dirty="0">
                <a:ea typeface="+mn-lt"/>
                <a:cs typeface="+mn-lt"/>
              </a:rPr>
              <a:t>the client receives a response from the server. To take care of this Netflix needed to adjust</a:t>
            </a:r>
            <a:br>
              <a:rPr lang="en-US" sz="1600" dirty="0">
                <a:ea typeface="+mn-lt"/>
                <a:cs typeface="+mn-lt"/>
              </a:rPr>
            </a:br>
            <a:r>
              <a:rPr lang="en-US" sz="1600" dirty="0">
                <a:ea typeface="+mn-lt"/>
                <a:cs typeface="+mn-lt"/>
              </a:rPr>
              <a:t>Zuul1’s architecture in order to support non-blocking asynchronous request/response lifecycles.</a:t>
            </a:r>
            <a:br>
              <a:rPr lang="en-US" sz="1600" dirty="0">
                <a:ea typeface="+mn-lt"/>
                <a:cs typeface="+mn-lt"/>
              </a:rPr>
            </a:br>
            <a:r>
              <a:rPr lang="en-US" sz="1600" dirty="0">
                <a:ea typeface="+mn-lt"/>
                <a:cs typeface="+mn-lt"/>
              </a:rPr>
              <a:t>Additionally, Netflix intended that </a:t>
            </a:r>
            <a:r>
              <a:rPr lang="en-US" sz="1600" dirty="0" err="1">
                <a:ea typeface="+mn-lt"/>
                <a:cs typeface="+mn-lt"/>
              </a:rPr>
              <a:t>Zuul</a:t>
            </a:r>
            <a:r>
              <a:rPr lang="en-US" sz="1600" dirty="0">
                <a:ea typeface="+mn-lt"/>
                <a:cs typeface="+mn-lt"/>
              </a:rPr>
              <a:t> 2 should support HTTP 2 as well as</a:t>
            </a:r>
            <a:br>
              <a:rPr lang="en-US" sz="1600" dirty="0">
                <a:ea typeface="+mn-lt"/>
                <a:cs typeface="+mn-lt"/>
              </a:rPr>
            </a:br>
            <a:r>
              <a:rPr lang="en-US" sz="1600" dirty="0" err="1">
                <a:ea typeface="+mn-lt"/>
                <a:cs typeface="+mn-lt"/>
              </a:rPr>
              <a:t>WebSockets</a:t>
            </a:r>
            <a:r>
              <a:rPr lang="en-US" sz="1600" dirty="0">
                <a:ea typeface="+mn-lt"/>
                <a:cs typeface="+mn-lt"/>
              </a:rPr>
              <a:t> which </a:t>
            </a:r>
            <a:r>
              <a:rPr lang="en-US" sz="1600" dirty="0" err="1">
                <a:ea typeface="+mn-lt"/>
                <a:cs typeface="+mn-lt"/>
              </a:rPr>
              <a:t>Zuul</a:t>
            </a:r>
            <a:r>
              <a:rPr lang="en-US" sz="1600" dirty="0">
                <a:ea typeface="+mn-lt"/>
                <a:cs typeface="+mn-lt"/>
              </a:rPr>
              <a:t> 1 doesn’t. As a drawback there is no backwards compatibility</a:t>
            </a:r>
            <a:br>
              <a:rPr lang="en-US" sz="1600" dirty="0">
                <a:ea typeface="+mn-lt"/>
                <a:cs typeface="+mn-lt"/>
              </a:rPr>
            </a:br>
            <a:r>
              <a:rPr lang="en-US" sz="1600" dirty="0">
                <a:ea typeface="+mn-lt"/>
                <a:cs typeface="+mn-lt"/>
              </a:rPr>
              <a:t>between </a:t>
            </a:r>
            <a:r>
              <a:rPr lang="en-US" sz="1600" dirty="0" err="1">
                <a:ea typeface="+mn-lt"/>
                <a:cs typeface="+mn-lt"/>
              </a:rPr>
              <a:t>Zuul</a:t>
            </a:r>
            <a:r>
              <a:rPr lang="en-US" sz="1600" dirty="0">
                <a:ea typeface="+mn-lt"/>
                <a:cs typeface="+mn-lt"/>
              </a:rPr>
              <a:t> 1 and </a:t>
            </a:r>
            <a:r>
              <a:rPr lang="en-US" sz="1600" dirty="0" err="1">
                <a:ea typeface="+mn-lt"/>
                <a:cs typeface="+mn-lt"/>
              </a:rPr>
              <a:t>Zuul</a:t>
            </a:r>
            <a:r>
              <a:rPr lang="en-US" sz="1600" dirty="0">
                <a:ea typeface="+mn-lt"/>
                <a:cs typeface="+mn-lt"/>
              </a:rPr>
              <a:t> 2 therefore you will have to rewrite your application</a:t>
            </a:r>
            <a:br>
              <a:rPr lang="en-US" sz="1600" dirty="0">
                <a:ea typeface="+mn-lt"/>
                <a:cs typeface="+mn-lt"/>
              </a:rPr>
            </a:br>
            <a:r>
              <a:rPr lang="en-US" sz="1600" dirty="0">
                <a:ea typeface="+mn-lt"/>
                <a:cs typeface="+mn-lt"/>
              </a:rPr>
              <a:t>if you have integrated </a:t>
            </a:r>
            <a:r>
              <a:rPr lang="en-US" sz="1600" dirty="0" err="1">
                <a:ea typeface="+mn-lt"/>
                <a:cs typeface="+mn-lt"/>
              </a:rPr>
              <a:t>Zuul</a:t>
            </a:r>
            <a:r>
              <a:rPr lang="en-US" sz="1600" dirty="0">
                <a:ea typeface="+mn-lt"/>
                <a:cs typeface="+mn-lt"/>
              </a:rPr>
              <a:t> 1 and want to transition to </a:t>
            </a:r>
            <a:r>
              <a:rPr lang="en-US" sz="1600" dirty="0" err="1">
                <a:ea typeface="+mn-lt"/>
                <a:cs typeface="+mn-lt"/>
              </a:rPr>
              <a:t>Zuul</a:t>
            </a:r>
            <a:r>
              <a:rPr lang="en-US" sz="1600" dirty="0">
                <a:ea typeface="+mn-lt"/>
                <a:cs typeface="+mn-lt"/>
              </a:rPr>
              <a:t> 2.</a:t>
            </a:r>
          </a:p>
          <a:p>
            <a:pPr>
              <a:buNone/>
            </a:pPr>
            <a:r>
              <a:rPr lang="en-US" sz="1600" dirty="0">
                <a:ea typeface="+mn-lt"/>
                <a:cs typeface="+mn-lt"/>
              </a:rPr>
              <a:t>In order to adjust </a:t>
            </a:r>
            <a:r>
              <a:rPr lang="en-US" sz="1600" err="1">
                <a:ea typeface="+mn-lt"/>
                <a:cs typeface="+mn-lt"/>
              </a:rPr>
              <a:t>Zuul</a:t>
            </a:r>
            <a:r>
              <a:rPr lang="en-US" sz="1600" dirty="0">
                <a:ea typeface="+mn-lt"/>
                <a:cs typeface="+mn-lt"/>
              </a:rPr>
              <a:t> 1 for their needs Netflix has made major architectural changes to</a:t>
            </a:r>
            <a:br>
              <a:rPr lang="en-US" sz="1600" dirty="0">
                <a:ea typeface="+mn-lt"/>
                <a:cs typeface="+mn-lt"/>
              </a:rPr>
            </a:br>
            <a:r>
              <a:rPr lang="en-US" sz="1600" dirty="0">
                <a:ea typeface="+mn-lt"/>
                <a:cs typeface="+mn-lt"/>
              </a:rPr>
              <a:t>their Cloud Gateway which resulted in the newer </a:t>
            </a:r>
            <a:r>
              <a:rPr lang="en-US" sz="1600" err="1">
                <a:ea typeface="+mn-lt"/>
                <a:cs typeface="+mn-lt"/>
              </a:rPr>
              <a:t>Zuul</a:t>
            </a:r>
            <a:r>
              <a:rPr lang="en-US" sz="1600" dirty="0">
                <a:ea typeface="+mn-lt"/>
                <a:cs typeface="+mn-lt"/>
              </a:rPr>
              <a:t> 2. It still does the same as</a:t>
            </a:r>
            <a:br>
              <a:rPr lang="en-US" sz="1600" dirty="0">
                <a:ea typeface="+mn-lt"/>
                <a:cs typeface="+mn-lt"/>
              </a:rPr>
            </a:br>
            <a:r>
              <a:rPr lang="en-US" sz="1600" dirty="0">
                <a:ea typeface="+mn-lt"/>
                <a:cs typeface="+mn-lt"/>
              </a:rPr>
              <a:t>his predecessor </a:t>
            </a:r>
            <a:r>
              <a:rPr lang="en-US" sz="1600" err="1">
                <a:ea typeface="+mn-lt"/>
                <a:cs typeface="+mn-lt"/>
              </a:rPr>
              <a:t>Zuul</a:t>
            </a:r>
            <a:r>
              <a:rPr lang="en-US" sz="1600" dirty="0">
                <a:ea typeface="+mn-lt"/>
                <a:cs typeface="+mn-lt"/>
              </a:rPr>
              <a:t> 1 such as request routing, authorization and analytics but with minor changes.</a:t>
            </a:r>
            <a:endParaRPr lang="en-US" sz="1600"/>
          </a:p>
          <a:p>
            <a:pPr>
              <a:buNone/>
            </a:pPr>
            <a:r>
              <a:rPr lang="en-US" sz="1600" dirty="0">
                <a:ea typeface="+mn-lt"/>
                <a:cs typeface="+mn-lt"/>
              </a:rPr>
              <a:t>One of the primary advantages of </a:t>
            </a:r>
            <a:r>
              <a:rPr lang="en-US" sz="1600" err="1">
                <a:ea typeface="+mn-lt"/>
                <a:cs typeface="+mn-lt"/>
              </a:rPr>
              <a:t>Zuul</a:t>
            </a:r>
            <a:r>
              <a:rPr lang="en-US" sz="1600" dirty="0">
                <a:ea typeface="+mn-lt"/>
                <a:cs typeface="+mn-lt"/>
              </a:rPr>
              <a:t> 2 is that it now provides the capability</a:t>
            </a:r>
            <a:br>
              <a:rPr lang="en-US" sz="1600" dirty="0">
                <a:ea typeface="+mn-lt"/>
                <a:cs typeface="+mn-lt"/>
              </a:rPr>
            </a:br>
            <a:r>
              <a:rPr lang="en-US" sz="1600" dirty="0">
                <a:ea typeface="+mn-lt"/>
                <a:cs typeface="+mn-lt"/>
              </a:rPr>
              <a:t>for devices and browsers to have a persistent connection to Netflix’s cloud services.</a:t>
            </a:r>
            <a:br>
              <a:rPr lang="en-US" sz="1600" dirty="0">
                <a:ea typeface="+mn-lt"/>
                <a:cs typeface="+mn-lt"/>
              </a:rPr>
            </a:br>
            <a:r>
              <a:rPr lang="en-US" sz="1600" dirty="0">
                <a:ea typeface="+mn-lt"/>
                <a:cs typeface="+mn-lt"/>
              </a:rPr>
              <a:t>This emerged due to running </a:t>
            </a:r>
            <a:r>
              <a:rPr lang="en-US" sz="1600" err="1">
                <a:ea typeface="+mn-lt"/>
                <a:cs typeface="+mn-lt"/>
              </a:rPr>
              <a:t>Zuul</a:t>
            </a:r>
            <a:r>
              <a:rPr lang="en-US" sz="1600" dirty="0">
                <a:ea typeface="+mn-lt"/>
                <a:cs typeface="+mn-lt"/>
              </a:rPr>
              <a:t> 2 in production for several months. Additionally,</a:t>
            </a:r>
            <a:br>
              <a:rPr lang="en-US" sz="1600" dirty="0">
                <a:ea typeface="+mn-lt"/>
                <a:cs typeface="+mn-lt"/>
              </a:rPr>
            </a:br>
            <a:r>
              <a:rPr lang="en-US" sz="1600" dirty="0">
                <a:ea typeface="+mn-lt"/>
                <a:cs typeface="+mn-lt"/>
              </a:rPr>
              <a:t>the execution of synchronous and asynchronous Filters is a huge benefit.</a:t>
            </a:r>
            <a:endParaRPr lang="en-US" sz="1600"/>
          </a:p>
          <a:p>
            <a:pPr marL="0" indent="0">
              <a:buNone/>
            </a:pPr>
            <a:endParaRPr lang="en-US" sz="1600" dirty="0">
              <a:cs typeface="Calibri" panose="020F0502020204030204"/>
            </a:endParaRPr>
          </a:p>
        </p:txBody>
      </p:sp>
    </p:spTree>
    <p:extLst>
      <p:ext uri="{BB962C8B-B14F-4D97-AF65-F5344CB8AC3E}">
        <p14:creationId xmlns:p14="http://schemas.microsoft.com/office/powerpoint/2010/main" val="144368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3528-F0DD-4D99-BCC7-176B55339AD5}"/>
              </a:ext>
            </a:extLst>
          </p:cNvPr>
          <p:cNvSpPr>
            <a:spLocks noGrp="1"/>
          </p:cNvSpPr>
          <p:nvPr>
            <p:ph type="title"/>
          </p:nvPr>
        </p:nvSpPr>
        <p:spPr/>
        <p:txBody>
          <a:bodyPr>
            <a:normAutofit fontScale="90000"/>
          </a:bodyPr>
          <a:lstStyle/>
          <a:p>
            <a:r>
              <a:rPr lang="en-US" dirty="0">
                <a:ea typeface="+mj-lt"/>
                <a:cs typeface="+mj-lt"/>
              </a:rPr>
              <a:t>In This Figure, you see a high-level architecture diagram of Netflix </a:t>
            </a:r>
            <a:r>
              <a:rPr lang="en-US" dirty="0" err="1">
                <a:ea typeface="+mj-lt"/>
                <a:cs typeface="+mj-lt"/>
              </a:rPr>
              <a:t>Zuul</a:t>
            </a:r>
            <a:r>
              <a:rPr lang="en-US" dirty="0">
                <a:ea typeface="+mj-lt"/>
                <a:cs typeface="+mj-lt"/>
              </a:rPr>
              <a:t> 2 with </a:t>
            </a:r>
            <a:r>
              <a:rPr lang="en-US" dirty="0" err="1">
                <a:ea typeface="+mj-lt"/>
                <a:cs typeface="+mj-lt"/>
              </a:rPr>
              <a:t>Netty</a:t>
            </a:r>
            <a:r>
              <a:rPr lang="en-US" dirty="0">
                <a:ea typeface="+mj-lt"/>
                <a:cs typeface="+mj-lt"/>
              </a:rPr>
              <a:t>.</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02ABA27A-003B-46C3-BDB4-20FADCA09B80}"/>
              </a:ext>
            </a:extLst>
          </p:cNvPr>
          <p:cNvPicPr>
            <a:picLocks noGrp="1" noChangeAspect="1"/>
          </p:cNvPicPr>
          <p:nvPr>
            <p:ph idx="1"/>
          </p:nvPr>
        </p:nvPicPr>
        <p:blipFill>
          <a:blip r:embed="rId2"/>
          <a:stretch>
            <a:fillRect/>
          </a:stretch>
        </p:blipFill>
        <p:spPr>
          <a:xfrm>
            <a:off x="3195638" y="2155031"/>
            <a:ext cx="4762500" cy="3990975"/>
          </a:xfrm>
          <a:prstGeom prst="rect">
            <a:avLst/>
          </a:prstGeom>
        </p:spPr>
      </p:pic>
    </p:spTree>
    <p:extLst>
      <p:ext uri="{BB962C8B-B14F-4D97-AF65-F5344CB8AC3E}">
        <p14:creationId xmlns:p14="http://schemas.microsoft.com/office/powerpoint/2010/main" val="73063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AFC8-10C2-4C47-AF8B-8785911EB4D2}"/>
              </a:ext>
            </a:extLst>
          </p:cNvPr>
          <p:cNvSpPr>
            <a:spLocks noGrp="1"/>
          </p:cNvSpPr>
          <p:nvPr>
            <p:ph type="title"/>
          </p:nvPr>
        </p:nvSpPr>
        <p:spPr/>
        <p:txBody>
          <a:bodyPr/>
          <a:lstStyle/>
          <a:p>
            <a:r>
              <a:rPr lang="en-US" dirty="0"/>
              <a:t>What Is a </a:t>
            </a:r>
            <a:r>
              <a:rPr lang="en-US" dirty="0" err="1"/>
              <a:t>Zuul</a:t>
            </a:r>
            <a:r>
              <a:rPr lang="en-US" dirty="0"/>
              <a:t> Proxy?</a:t>
            </a:r>
          </a:p>
          <a:p>
            <a:endParaRPr lang="en-US" dirty="0"/>
          </a:p>
        </p:txBody>
      </p:sp>
      <p:sp>
        <p:nvSpPr>
          <p:cNvPr id="3" name="Content Placeholder 2">
            <a:extLst>
              <a:ext uri="{FF2B5EF4-FFF2-40B4-BE49-F238E27FC236}">
                <a16:creationId xmlns:a16="http://schemas.microsoft.com/office/drawing/2014/main" id="{C07FA44D-3CB2-4467-A71F-A4A13838A975}"/>
              </a:ext>
            </a:extLst>
          </p:cNvPr>
          <p:cNvSpPr>
            <a:spLocks noGrp="1"/>
          </p:cNvSpPr>
          <p:nvPr>
            <p:ph idx="1"/>
          </p:nvPr>
        </p:nvSpPr>
        <p:spPr/>
        <p:txBody>
          <a:bodyPr vert="horz" lIns="91440" tIns="45720" rIns="91440" bIns="45720" rtlCol="0" anchor="t">
            <a:normAutofit/>
          </a:bodyPr>
          <a:lstStyle/>
          <a:p>
            <a:r>
              <a:rPr lang="en-US" dirty="0">
                <a:ea typeface="+mj-lt"/>
                <a:cs typeface="+mj-lt"/>
              </a:rPr>
              <a:t>It is the common aspects like CORS, authentication, and security can be put into a centralized service, so all common aspects will be applied on each request, and if any changes occur in the future, we just have to update the business logic of this Edge Service.</a:t>
            </a:r>
          </a:p>
          <a:p>
            <a:r>
              <a:rPr lang="en-US" dirty="0">
                <a:ea typeface="+mj-lt"/>
                <a:cs typeface="+mj-lt"/>
              </a:rPr>
              <a:t>Also, we can implement any routing rules or any filter implementation. Say we want to append a special tag into the request header before it reaches the internal microservices, we can do it in the Edge service.</a:t>
            </a:r>
            <a:endParaRPr lang="en-US" dirty="0"/>
          </a:p>
        </p:txBody>
      </p:sp>
    </p:spTree>
    <p:extLst>
      <p:ext uri="{BB962C8B-B14F-4D97-AF65-F5344CB8AC3E}">
        <p14:creationId xmlns:p14="http://schemas.microsoft.com/office/powerpoint/2010/main" val="664867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 Enabling Zuul Proxy In  Spring Boot Microservices </vt:lpstr>
      <vt:lpstr>What is meant by API gateway?</vt:lpstr>
      <vt:lpstr>PowerPoint Presentation</vt:lpstr>
      <vt:lpstr>Do Microservices need API gateway?</vt:lpstr>
      <vt:lpstr>What is ZUUL in Microservices</vt:lpstr>
      <vt:lpstr>Following Figure shows the request life cycle of HTTP requests.</vt:lpstr>
      <vt:lpstr>                               Zuul2:</vt:lpstr>
      <vt:lpstr>In This Figure, you see a high-level architecture diagram of Netflix Zuul 2 with Netty.</vt:lpstr>
      <vt:lpstr>What Is a Zuul Proxy? </vt:lpstr>
      <vt:lpstr>Without Zuul</vt:lpstr>
      <vt:lpstr>With Zuul</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239</cp:revision>
  <dcterms:created xsi:type="dcterms:W3CDTF">2013-07-15T20:26:40Z</dcterms:created>
  <dcterms:modified xsi:type="dcterms:W3CDTF">2019-09-18T11:17:14Z</dcterms:modified>
</cp:coreProperties>
</file>