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61" r:id="rId10"/>
    <p:sldId id="262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S UI Gothic" panose="020B0600070205080204" pitchFamily="34" charset="-128"/>
      <p:regular r:id="rId20"/>
    </p:embeddedFont>
    <p:embeddedFont>
      <p:font typeface="Nunito" panose="020B060402020202020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1b1dd4a44b4d5e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1b1dd4a44b4d5e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a419546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a419546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a419546b8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a419546b8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a419546b8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a419546b8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a419546b8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a419546b8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a419546b8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a419546b8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a419546b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a419546b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a419546b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a419546b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1b1dd4a44b4d5e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1b1dd4a44b4d5e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Kshitiz Sharma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kshitizs545@gmail.com</a:t>
            </a:r>
            <a:endParaRPr dirty="0"/>
          </a:p>
        </p:txBody>
      </p:sp>
      <p:sp>
        <p:nvSpPr>
          <p:cNvPr id="129" name="Google Shape;129;p13"/>
          <p:cNvSpPr txBox="1"/>
          <p:nvPr/>
        </p:nvSpPr>
        <p:spPr>
          <a:xfrm>
            <a:off x="918968" y="2149312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latin typeface="Calibri"/>
                <a:ea typeface="Calibri"/>
                <a:cs typeface="Calibri"/>
                <a:sym typeface="Calibri"/>
              </a:rPr>
              <a:t>JOB-A-THON</a:t>
            </a:r>
            <a:endParaRPr sz="38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4B6F5C1-9E06-439D-8701-F11A2F325EB4}"/>
              </a:ext>
            </a:extLst>
          </p:cNvPr>
          <p:cNvSpPr/>
          <p:nvPr/>
        </p:nvSpPr>
        <p:spPr>
          <a:xfrm>
            <a:off x="835261" y="309637"/>
            <a:ext cx="683552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Correlation Between Different values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9C333-D53D-498A-BE60-56917FA32C59}"/>
              </a:ext>
            </a:extLst>
          </p:cNvPr>
          <p:cNvSpPr txBox="1"/>
          <p:nvPr/>
        </p:nvSpPr>
        <p:spPr>
          <a:xfrm>
            <a:off x="1325525" y="1117938"/>
            <a:ext cx="6195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buSzPts val="1800"/>
            </a:pPr>
            <a:r>
              <a:rPr lang="en-IN" sz="1200" dirty="0"/>
              <a:t>There is  no high correlation between the  numerical features given the highest correlation can be seen among the features age &amp; vintage which is 0.63 which is not that big to drop one of the given feature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C3A724-DFAD-4F62-9D56-96671C197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656" y="1856602"/>
            <a:ext cx="5188688" cy="29546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>
            <a:spLocks noGrp="1"/>
          </p:cNvSpPr>
          <p:nvPr>
            <p:ph type="body" idx="1"/>
          </p:nvPr>
        </p:nvSpPr>
        <p:spPr>
          <a:xfrm>
            <a:off x="744501" y="1444921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XGBoost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Catboost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LightGBM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Weighted Ensemble Of Catboost , LightGBM &amp; XGBoost ( Final Model - performed best among all models )</a:t>
            </a:r>
            <a:endParaRPr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44EB41-03ED-4F94-9F54-00A378CFF7DB}"/>
              </a:ext>
            </a:extLst>
          </p:cNvPr>
          <p:cNvSpPr/>
          <p:nvPr/>
        </p:nvSpPr>
        <p:spPr>
          <a:xfrm>
            <a:off x="744501" y="243110"/>
            <a:ext cx="422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Models Used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800" b="1" i="1" u="sng" dirty="0" err="1"/>
              <a:t>roc_auc_score</a:t>
            </a:r>
            <a:r>
              <a:rPr lang="en-IN" sz="2800" b="1" i="1" u="sng" dirty="0"/>
              <a:t> is used as the error metrics </a:t>
            </a:r>
            <a:endParaRPr sz="2800" b="1" i="1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8DBC8-F592-4BFF-8EFB-D39DA4FA5D59}"/>
              </a:ext>
            </a:extLst>
          </p:cNvPr>
          <p:cNvSpPr/>
          <p:nvPr/>
        </p:nvSpPr>
        <p:spPr>
          <a:xfrm>
            <a:off x="669559" y="24311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Error Metrics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C1C853-825F-4DF0-84F3-3028AD2EA901}"/>
              </a:ext>
            </a:extLst>
          </p:cNvPr>
          <p:cNvSpPr/>
          <p:nvPr/>
        </p:nvSpPr>
        <p:spPr>
          <a:xfrm>
            <a:off x="3344742" y="2110085"/>
            <a:ext cx="2454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5871C6-68E7-438F-A744-B60612BA5B4B}"/>
              </a:ext>
            </a:extLst>
          </p:cNvPr>
          <p:cNvSpPr txBox="1"/>
          <p:nvPr/>
        </p:nvSpPr>
        <p:spPr>
          <a:xfrm>
            <a:off x="857693" y="1077432"/>
            <a:ext cx="717343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Credit Card Lead Prediction</a:t>
            </a:r>
            <a:endParaRPr lang="en-US" sz="1200" b="0" i="0" dirty="0">
              <a:solidFill>
                <a:srgbClr val="4A4A4A"/>
              </a:solidFill>
              <a:effectLst/>
              <a:latin typeface="Roboto" panose="020B0604020202020204" pitchFamily="2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Happy Customer Bank is a mid-sized private bank that deals in all kinds of banking products, like Savings accounts, Current accounts, investment products, credit products, among other offerings.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200" dirty="0">
                <a:effectLst/>
              </a:rPr>
            </a:b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bank also cross-sells products to its existing customers and to do so they use different kinds of communication like tele-calling, e-mails, recommendations on net banking, mobile banking, etc. 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200" dirty="0">
                <a:effectLst/>
              </a:rPr>
            </a:b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this case, the Happy Customer Bank wants to cross sell its credit cards to its existing customers. The bank has identified a set of customers that are eligible for taking these credit cards.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200" dirty="0">
                <a:effectLst/>
              </a:rPr>
            </a:b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Now, the bank is looking for your help in identifying customers that could show higher intent towards a recommended credit card, given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:</a:t>
            </a:r>
            <a:endParaRPr lang="en-US" sz="12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Customer details (gender, age, region etc.)</a:t>
            </a:r>
            <a:endParaRPr lang="en-US" sz="12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Details of his/her relationship with the bank (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Channel_Code,Vintage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, '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Avg_Asset_Value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etc.)</a:t>
            </a:r>
            <a:endParaRPr lang="en-US" sz="1200" dirty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36B4D1-4496-4842-9E03-5F3594BF088E}"/>
              </a:ext>
            </a:extLst>
          </p:cNvPr>
          <p:cNvSpPr/>
          <p:nvPr/>
        </p:nvSpPr>
        <p:spPr>
          <a:xfrm>
            <a:off x="1006043" y="397399"/>
            <a:ext cx="36920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70CA8D-842B-4CAE-A9D3-05187FEBFE56}"/>
              </a:ext>
            </a:extLst>
          </p:cNvPr>
          <p:cNvSpPr/>
          <p:nvPr/>
        </p:nvSpPr>
        <p:spPr>
          <a:xfrm>
            <a:off x="577162" y="250669"/>
            <a:ext cx="79896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DATA: Train data shape (245725,11) &amp; Test data shape (105312,10)</a:t>
            </a:r>
            <a:endParaRPr lang="en-US" sz="2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9215C5-8457-4E8A-AD29-B5FB38EAECF1}"/>
              </a:ext>
            </a:extLst>
          </p:cNvPr>
          <p:cNvSpPr/>
          <p:nvPr/>
        </p:nvSpPr>
        <p:spPr>
          <a:xfrm>
            <a:off x="5184824" y="882765"/>
            <a:ext cx="116570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Test Data</a:t>
            </a:r>
            <a:endParaRPr lang="en-IN" sz="1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B4EBCD-4F3C-410C-86CE-C990266A4F61}"/>
              </a:ext>
            </a:extLst>
          </p:cNvPr>
          <p:cNvSpPr/>
          <p:nvPr/>
        </p:nvSpPr>
        <p:spPr>
          <a:xfrm>
            <a:off x="1050267" y="835444"/>
            <a:ext cx="125226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Train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E1A8A1-779F-44AE-9A87-06E684F8A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080147"/>
              </p:ext>
            </p:extLst>
          </p:nvPr>
        </p:nvGraphicFramePr>
        <p:xfrm>
          <a:off x="361307" y="1111985"/>
          <a:ext cx="3382372" cy="3799439"/>
        </p:xfrm>
        <a:graphic>
          <a:graphicData uri="http://schemas.openxmlformats.org/drawingml/2006/table">
            <a:tbl>
              <a:tblPr/>
              <a:tblGrid>
                <a:gridCol w="1691186">
                  <a:extLst>
                    <a:ext uri="{9D8B030D-6E8A-4147-A177-3AD203B41FA5}">
                      <a16:colId xmlns:a16="http://schemas.microsoft.com/office/drawing/2014/main" val="4279904228"/>
                    </a:ext>
                  </a:extLst>
                </a:gridCol>
                <a:gridCol w="1691186">
                  <a:extLst>
                    <a:ext uri="{9D8B030D-6E8A-4147-A177-3AD203B41FA5}">
                      <a16:colId xmlns:a16="http://schemas.microsoft.com/office/drawing/2014/main" val="2675324210"/>
                    </a:ext>
                  </a:extLst>
                </a:gridCol>
              </a:tblGrid>
              <a:tr h="22848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en-IN" sz="800">
                        <a:effectLst/>
                      </a:endParaRPr>
                    </a:p>
                  </a:txBody>
                  <a:tcPr marL="11011" marR="11011" marT="11011" marB="55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Definition</a:t>
                      </a:r>
                      <a:endParaRPr lang="en-IN" sz="800">
                        <a:effectLst/>
                      </a:endParaRPr>
                    </a:p>
                  </a:txBody>
                  <a:tcPr marL="11011" marR="11011" marT="11011" marB="55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13066"/>
                  </a:ext>
                </a:extLst>
              </a:tr>
              <a:tr h="22848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endParaRPr lang="en-IN" sz="800">
                        <a:effectLst/>
                      </a:endParaRPr>
                    </a:p>
                  </a:txBody>
                  <a:tcPr marL="11011" marR="11011" marT="11011" marB="55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Unique Identifier for a row</a:t>
                      </a:r>
                      <a:endParaRPr lang="en-IN" sz="800">
                        <a:effectLst/>
                      </a:endParaRPr>
                    </a:p>
                  </a:txBody>
                  <a:tcPr marL="11011" marR="11011" marT="11011" marB="55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259578"/>
                  </a:ext>
                </a:extLst>
              </a:tr>
              <a:tr h="22848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  <a:endParaRPr lang="en-IN" sz="800">
                        <a:effectLst/>
                      </a:endParaRPr>
                    </a:p>
                  </a:txBody>
                  <a:tcPr marL="11011" marR="11011" marT="11011" marB="55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 of the Customer</a:t>
                      </a:r>
                      <a:endParaRPr lang="en-IN" sz="800">
                        <a:effectLst/>
                      </a:endParaRPr>
                    </a:p>
                  </a:txBody>
                  <a:tcPr marL="11011" marR="11011" marT="11011" marB="55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533712"/>
                  </a:ext>
                </a:extLst>
              </a:tr>
              <a:tr h="22848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  <a:endParaRPr lang="en-IN" sz="800">
                        <a:effectLst/>
                      </a:endParaRPr>
                    </a:p>
                  </a:txBody>
                  <a:tcPr marL="11011" marR="11011" marT="11011" marB="55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 of the Customer (in Years)</a:t>
                      </a:r>
                      <a:endParaRPr lang="en-US" sz="800">
                        <a:effectLst/>
                      </a:endParaRPr>
                    </a:p>
                  </a:txBody>
                  <a:tcPr marL="11011" marR="11011" marT="11011" marB="55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195671"/>
                  </a:ext>
                </a:extLst>
              </a:tr>
              <a:tr h="22848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Region_Code</a:t>
                      </a:r>
                      <a:endParaRPr lang="en-IN" sz="800">
                        <a:effectLst/>
                      </a:endParaRPr>
                    </a:p>
                  </a:txBody>
                  <a:tcPr marL="11011" marR="11011" marT="11011" marB="55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Code of the Region for the customers</a:t>
                      </a:r>
                      <a:endParaRPr lang="en-US" sz="800">
                        <a:effectLst/>
                      </a:endParaRPr>
                    </a:p>
                  </a:txBody>
                  <a:tcPr marL="11011" marR="11011" marT="11011" marB="55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824344"/>
                  </a:ext>
                </a:extLst>
              </a:tr>
              <a:tr h="22848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Occupation</a:t>
                      </a:r>
                      <a:endParaRPr lang="en-IN" sz="800">
                        <a:effectLst/>
                      </a:endParaRPr>
                    </a:p>
                  </a:txBody>
                  <a:tcPr marL="11011" marR="11011" marT="11011" marB="55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Occupation Type for the customer</a:t>
                      </a:r>
                      <a:endParaRPr lang="en-US" sz="800">
                        <a:effectLst/>
                      </a:endParaRPr>
                    </a:p>
                  </a:txBody>
                  <a:tcPr marL="11011" marR="11011" marT="11011" marB="55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759289"/>
                  </a:ext>
                </a:extLst>
              </a:tr>
              <a:tr h="22848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Channel_Code</a:t>
                      </a:r>
                      <a:endParaRPr lang="en-IN" sz="800">
                        <a:effectLst/>
                      </a:endParaRPr>
                    </a:p>
                  </a:txBody>
                  <a:tcPr marL="11011" marR="11011" marT="11011" marB="55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Acquisition Channel Code for the Customer  (Encoded)</a:t>
                      </a:r>
                      <a:endParaRPr lang="en-US" sz="800">
                        <a:effectLst/>
                      </a:endParaRPr>
                    </a:p>
                  </a:txBody>
                  <a:tcPr marL="11011" marR="11011" marT="11011" marB="55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37457"/>
                  </a:ext>
                </a:extLst>
              </a:tr>
              <a:tr h="22848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Vintage</a:t>
                      </a:r>
                      <a:endParaRPr lang="en-IN" sz="800">
                        <a:effectLst/>
                      </a:endParaRPr>
                    </a:p>
                  </a:txBody>
                  <a:tcPr marL="11011" marR="11011" marT="11011" marB="55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Vintage for the Customer (In Months)</a:t>
                      </a:r>
                      <a:endParaRPr lang="en-US" sz="800">
                        <a:effectLst/>
                      </a:endParaRPr>
                    </a:p>
                  </a:txBody>
                  <a:tcPr marL="11011" marR="11011" marT="11011" marB="55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342440"/>
                  </a:ext>
                </a:extLst>
              </a:tr>
              <a:tr h="38319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Credit_Product</a:t>
                      </a:r>
                      <a:endParaRPr lang="en-IN" sz="800" dirty="0">
                        <a:effectLst/>
                      </a:endParaRPr>
                    </a:p>
                  </a:txBody>
                  <a:tcPr marL="11011" marR="11011" marT="11011" marB="55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If the Customer has any active credit product (Home loan,</a:t>
                      </a:r>
                      <a:endParaRPr lang="en-US" sz="800">
                        <a:effectLst/>
                      </a:endParaRPr>
                    </a:p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Personal loan, Credit Card etc.)</a:t>
                      </a:r>
                      <a:endParaRPr lang="en-US" sz="800">
                        <a:effectLst/>
                      </a:endParaRPr>
                    </a:p>
                  </a:txBody>
                  <a:tcPr marL="11011" marR="11011" marT="11011" marB="55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298231"/>
                  </a:ext>
                </a:extLst>
              </a:tr>
              <a:tr h="409617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Avg_Account_Balance</a:t>
                      </a:r>
                      <a:endParaRPr lang="en-IN" sz="800">
                        <a:effectLst/>
                      </a:endParaRPr>
                    </a:p>
                  </a:txBody>
                  <a:tcPr marL="11011" marR="11011" marT="11011" marB="55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>
                          <a:effectLst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 Account Balance for the Customer in last 12 Months</a:t>
                      </a:r>
                      <a:endParaRPr lang="en-US" sz="800">
                        <a:effectLst/>
                      </a:endParaRPr>
                    </a:p>
                  </a:txBody>
                  <a:tcPr marL="11011" marR="11011" marT="11011" marB="55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67686"/>
                  </a:ext>
                </a:extLst>
              </a:tr>
              <a:tr h="228482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Is_Active</a:t>
                      </a:r>
                      <a:endParaRPr lang="en-IN" sz="800">
                        <a:effectLst/>
                      </a:endParaRPr>
                    </a:p>
                  </a:txBody>
                  <a:tcPr marL="11011" marR="11011" marT="11011" marB="55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If the Customer is Active in last 3 Months</a:t>
                      </a:r>
                      <a:endParaRPr lang="en-US" sz="800">
                        <a:effectLst/>
                      </a:endParaRPr>
                    </a:p>
                  </a:txBody>
                  <a:tcPr marL="11011" marR="11011" marT="11011" marB="55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550209"/>
                  </a:ext>
                </a:extLst>
              </a:tr>
              <a:tr h="541751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Is_Lead(Target)</a:t>
                      </a:r>
                      <a:endParaRPr lang="en-IN" sz="800">
                        <a:effectLst/>
                      </a:endParaRPr>
                    </a:p>
                  </a:txBody>
                  <a:tcPr marL="11011" marR="11011" marT="11011" marB="55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If the Customer is interested for the Credit Card</a:t>
                      </a:r>
                      <a:endParaRPr lang="en-US" sz="800" dirty="0">
                        <a:effectLst/>
                      </a:endParaRPr>
                    </a:p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: Customer is not interested</a:t>
                      </a:r>
                      <a:endParaRPr lang="en-US" sz="800" dirty="0">
                        <a:effectLst/>
                      </a:endParaRPr>
                    </a:p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: Customer is interested</a:t>
                      </a:r>
                      <a:endParaRPr lang="en-US" sz="800" dirty="0">
                        <a:effectLst/>
                      </a:endParaRPr>
                    </a:p>
                  </a:txBody>
                  <a:tcPr marL="11011" marR="11011" marT="11011" marB="5505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1934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C868C5-2111-4D53-8666-3A5C4E5C6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81584"/>
              </p:ext>
            </p:extLst>
          </p:nvPr>
        </p:nvGraphicFramePr>
        <p:xfrm>
          <a:off x="4104167" y="1173998"/>
          <a:ext cx="3885166" cy="3687916"/>
        </p:xfrm>
        <a:graphic>
          <a:graphicData uri="http://schemas.openxmlformats.org/drawingml/2006/table">
            <a:tbl>
              <a:tblPr/>
              <a:tblGrid>
                <a:gridCol w="1591708">
                  <a:extLst>
                    <a:ext uri="{9D8B030D-6E8A-4147-A177-3AD203B41FA5}">
                      <a16:colId xmlns:a16="http://schemas.microsoft.com/office/drawing/2014/main" val="1623349310"/>
                    </a:ext>
                  </a:extLst>
                </a:gridCol>
                <a:gridCol w="2293458">
                  <a:extLst>
                    <a:ext uri="{9D8B030D-6E8A-4147-A177-3AD203B41FA5}">
                      <a16:colId xmlns:a16="http://schemas.microsoft.com/office/drawing/2014/main" val="4276541139"/>
                    </a:ext>
                  </a:extLst>
                </a:gridCol>
              </a:tblGrid>
              <a:tr h="293421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en-IN" sz="80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Definition</a:t>
                      </a:r>
                      <a:endParaRPr lang="en-IN" sz="80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115450"/>
                  </a:ext>
                </a:extLst>
              </a:tr>
              <a:tr h="293421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endParaRPr lang="en-IN" sz="80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Unique Identifier for a row</a:t>
                      </a:r>
                      <a:endParaRPr lang="en-IN" sz="80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351381"/>
                  </a:ext>
                </a:extLst>
              </a:tr>
              <a:tr h="293421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  <a:endParaRPr lang="en-IN" sz="800" dirty="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 of the Customer</a:t>
                      </a:r>
                      <a:endParaRPr lang="en-IN" sz="80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634093"/>
                  </a:ext>
                </a:extLst>
              </a:tr>
              <a:tr h="293421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  <a:endParaRPr lang="en-IN" sz="80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 of the Customer (in Years)</a:t>
                      </a:r>
                      <a:endParaRPr lang="en-US" sz="80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93519"/>
                  </a:ext>
                </a:extLst>
              </a:tr>
              <a:tr h="293421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Region_Code</a:t>
                      </a:r>
                      <a:endParaRPr lang="en-IN" sz="80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Code of the Region for the customers</a:t>
                      </a:r>
                      <a:endParaRPr lang="en-US" sz="80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821166"/>
                  </a:ext>
                </a:extLst>
              </a:tr>
              <a:tr h="293421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Occupation</a:t>
                      </a:r>
                      <a:endParaRPr lang="en-IN" sz="80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Occupation Type for the customer</a:t>
                      </a:r>
                      <a:endParaRPr lang="en-US" sz="80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28317"/>
                  </a:ext>
                </a:extLst>
              </a:tr>
              <a:tr h="356348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Channel_Code</a:t>
                      </a:r>
                      <a:endParaRPr lang="en-IN" sz="80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Acquisition Channel Code for the Customer  (Encoded)</a:t>
                      </a:r>
                      <a:endParaRPr lang="en-US" sz="80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294209"/>
                  </a:ext>
                </a:extLst>
              </a:tr>
              <a:tr h="293421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Vintage</a:t>
                      </a:r>
                      <a:endParaRPr lang="en-IN" sz="80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Vintage for the Customer (In Months)</a:t>
                      </a:r>
                      <a:endParaRPr lang="en-US" sz="80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344443"/>
                  </a:ext>
                </a:extLst>
              </a:tr>
              <a:tr h="49210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Credit_Product</a:t>
                      </a:r>
                      <a:endParaRPr lang="en-IN" sz="80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If the Customer has any active credit product (Home loan,</a:t>
                      </a:r>
                      <a:endParaRPr lang="en-US" sz="800">
                        <a:effectLst/>
                      </a:endParaRPr>
                    </a:p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Personal loan, Credit Card etc.)</a:t>
                      </a:r>
                      <a:endParaRPr lang="en-US" sz="80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26666"/>
                  </a:ext>
                </a:extLst>
              </a:tr>
              <a:tr h="492100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Avg_Account_Balance</a:t>
                      </a:r>
                      <a:endParaRPr lang="en-IN" sz="80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800">
                          <a:effectLst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 Account Balance for the Customer in last 12 Months</a:t>
                      </a:r>
                      <a:endParaRPr lang="en-US" sz="80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403586"/>
                  </a:ext>
                </a:extLst>
              </a:tr>
              <a:tr h="293421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Is_Active</a:t>
                      </a:r>
                      <a:endParaRPr lang="en-IN" sz="80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If the Customer is Active in last 3 Months</a:t>
                      </a:r>
                      <a:endParaRPr lang="en-US" sz="800" dirty="0">
                        <a:effectLst/>
                      </a:endParaRPr>
                    </a:p>
                  </a:txBody>
                  <a:tcPr marL="12700" marR="12700" marT="12700" marB="635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1896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4CC93E-FA02-4214-B11E-42786F22952F}"/>
              </a:ext>
            </a:extLst>
          </p:cNvPr>
          <p:cNvSpPr/>
          <p:nvPr/>
        </p:nvSpPr>
        <p:spPr>
          <a:xfrm>
            <a:off x="886827" y="301874"/>
            <a:ext cx="39196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Encoding Technique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749FC-9EDE-42CA-BB6D-CA8797EA5F95}"/>
              </a:ext>
            </a:extLst>
          </p:cNvPr>
          <p:cNvSpPr txBox="1"/>
          <p:nvPr/>
        </p:nvSpPr>
        <p:spPr>
          <a:xfrm>
            <a:off x="829341" y="1232922"/>
            <a:ext cx="734355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I use 2 encoding technique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1600" dirty="0">
                <a:solidFill>
                  <a:srgbClr val="4A4A4A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I have tried the one hot </a:t>
            </a:r>
            <a:r>
              <a:rPr lang="en-US" sz="1600" dirty="0" err="1">
                <a:solidFill>
                  <a:srgbClr val="4A4A4A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embeding</a:t>
            </a:r>
            <a:r>
              <a:rPr lang="en-US" sz="1600" dirty="0">
                <a:solidFill>
                  <a:srgbClr val="4A4A4A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in it but it turns out that it did not work that well in and accuracy not improved so </a:t>
            </a:r>
            <a:r>
              <a:rPr lang="en-US" sz="1600" dirty="0" err="1">
                <a:solidFill>
                  <a:srgbClr val="4A4A4A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i</a:t>
            </a:r>
            <a:r>
              <a:rPr lang="en-US" sz="1600" dirty="0">
                <a:solidFill>
                  <a:srgbClr val="4A4A4A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 drop the idea of using One Hot Encoding</a:t>
            </a:r>
            <a:r>
              <a:rPr lang="en-IN" sz="1600" dirty="0">
                <a:solidFill>
                  <a:srgbClr val="4A4A4A"/>
                </a:solidFill>
                <a:latin typeface="Helvetica Neue"/>
                <a:ea typeface="MS UI Gothic" panose="020B0600070205080204" pitchFamily="34" charset="-128"/>
              </a:rPr>
              <a:t>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IN" sz="1600" dirty="0">
              <a:solidFill>
                <a:srgbClr val="4A4A4A"/>
              </a:solidFill>
              <a:latin typeface="Helvetica Neue"/>
              <a:ea typeface="MS UI Gothic" panose="020B0600070205080204" pitchFamily="34" charset="-128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IN" sz="1600" dirty="0">
              <a:solidFill>
                <a:srgbClr val="4A4A4A"/>
              </a:solidFill>
              <a:latin typeface="Helvetica Neue"/>
              <a:ea typeface="MS UI Gothic" panose="020B0600070205080204" pitchFamily="34" charset="-128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rgbClr val="4A4A4A"/>
                </a:solidFill>
                <a:latin typeface="Helvetica Neue"/>
                <a:ea typeface="MS UI Gothic" panose="020B0600070205080204" pitchFamily="34" charset="-128"/>
              </a:rPr>
              <a:t>2)   </a:t>
            </a:r>
            <a:r>
              <a:rPr lang="en-US" sz="1600" dirty="0">
                <a:solidFill>
                  <a:srgbClr val="4A4A4A"/>
                </a:solidFill>
                <a:latin typeface="Helvetica Neue"/>
                <a:ea typeface="MS UI Gothic" panose="020B0600070205080204" pitchFamily="34" charset="-128"/>
              </a:rPr>
              <a:t>I used Label Encoding on the categorical features to convert them into numerical one so that model get trained. This is the technique I used in the final model/</a:t>
            </a:r>
            <a:endParaRPr lang="en-IN" sz="1600" dirty="0">
              <a:solidFill>
                <a:srgbClr val="4A4A4A"/>
              </a:solidFill>
              <a:latin typeface="Helvetica Neue"/>
              <a:ea typeface="MS UI 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3A53B7-A0A7-4899-A58F-59F66EE2AADF}"/>
              </a:ext>
            </a:extLst>
          </p:cNvPr>
          <p:cNvSpPr/>
          <p:nvPr/>
        </p:nvSpPr>
        <p:spPr>
          <a:xfrm>
            <a:off x="678353" y="346599"/>
            <a:ext cx="30556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Distribution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E9DBA-4428-48F0-9962-9C5EE3B83AAE}"/>
              </a:ext>
            </a:extLst>
          </p:cNvPr>
          <p:cNvSpPr txBox="1"/>
          <p:nvPr/>
        </p:nvSpPr>
        <p:spPr>
          <a:xfrm>
            <a:off x="836428" y="1068643"/>
            <a:ext cx="624485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Types of distribution plot used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MS UI Gothic" panose="020B0600070205080204" pitchFamily="34" charset="-128"/>
                <a:ea typeface="MS UI Gothic" panose="020B0600070205080204" pitchFamily="34" charset="-128"/>
              </a:rPr>
              <a:t>Biavariet</a:t>
            </a: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 Analysis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1) Here we are checking that which category in every feature has how many customers who are eligible to take the credit card and how many of them are not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 eligible to take the credit card by doing so we will attain the information that which category is more skewed towards which class  unique variables towards the 0 and 1 class.(This is just the part of full figure that is present in the code file)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6494BC-F407-4E8F-AA29-64BEEBA7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28" y="2884525"/>
            <a:ext cx="6804837" cy="18800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595D18-6927-4ED9-9DC7-3C936ADC53FC}"/>
              </a:ext>
            </a:extLst>
          </p:cNvPr>
          <p:cNvSpPr txBox="1"/>
          <p:nvPr/>
        </p:nvSpPr>
        <p:spPr>
          <a:xfrm>
            <a:off x="1527544" y="642910"/>
            <a:ext cx="4642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2)The below mentioned figures are the analysis based on some hypothesis on categorical features.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176259-9FF2-4C02-B74B-AECA786B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30" y="1256096"/>
            <a:ext cx="3593806" cy="1755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7D2BF6-CCA9-45AD-8237-1A77FFEF6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30605"/>
            <a:ext cx="3834811" cy="16181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6CFB70-92CD-4090-9BC0-A32C81BBA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902" y="3175614"/>
            <a:ext cx="3698129" cy="156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2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FE06A2-8873-4BF4-969F-AA5743FDD311}"/>
              </a:ext>
            </a:extLst>
          </p:cNvPr>
          <p:cNvSpPr txBox="1"/>
          <p:nvPr/>
        </p:nvSpPr>
        <p:spPr>
          <a:xfrm>
            <a:off x="1678691" y="433050"/>
            <a:ext cx="46428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3) Here we are checking the distribution of all the numerical variables in train as well as test data to find any outliers among them 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0DF60-1D3F-450F-88A4-BE12C925C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572" y="1237938"/>
            <a:ext cx="3693382" cy="318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4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D42141-17AE-4B27-A0AC-655F718DE3B0}"/>
              </a:ext>
            </a:extLst>
          </p:cNvPr>
          <p:cNvSpPr txBox="1"/>
          <p:nvPr/>
        </p:nvSpPr>
        <p:spPr>
          <a:xfrm>
            <a:off x="1003005" y="594639"/>
            <a:ext cx="4642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S UI Gothic" panose="020B0600070205080204" pitchFamily="34" charset="-128"/>
                <a:ea typeface="MS UI Gothic" panose="020B0600070205080204" pitchFamily="34" charset="-128"/>
              </a:rPr>
              <a:t>4) The below mentioned figures are the analysis based on some hypothesis on numerical features.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E69E8A-1031-41B5-B3F0-0EA6BDC4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32" y="1117859"/>
            <a:ext cx="4231759" cy="1966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307DC1-92B4-486D-9EFA-29CA9C357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53" y="1117859"/>
            <a:ext cx="3955311" cy="1966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E2A4F5-3DBD-4A67-BF85-9009840A7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321" y="3084162"/>
            <a:ext cx="3267740" cy="181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0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268CA7-CCA4-41A5-955E-EA3852D0BBB8}"/>
              </a:ext>
            </a:extLst>
          </p:cNvPr>
          <p:cNvSpPr/>
          <p:nvPr/>
        </p:nvSpPr>
        <p:spPr>
          <a:xfrm>
            <a:off x="360020" y="260020"/>
            <a:ext cx="36038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Filling NAN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C6C27-2DAF-429D-8732-D0FBC4516038}"/>
              </a:ext>
            </a:extLst>
          </p:cNvPr>
          <p:cNvSpPr txBox="1"/>
          <p:nvPr/>
        </p:nvSpPr>
        <p:spPr>
          <a:xfrm>
            <a:off x="1137683" y="1151876"/>
            <a:ext cx="6241312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buSzPts val="1800"/>
            </a:pPr>
            <a:r>
              <a:rPr lang="en-US" sz="1400" dirty="0"/>
              <a:t>There </a:t>
            </a:r>
            <a:r>
              <a:rPr lang="en-US" dirty="0"/>
              <a:t>is</a:t>
            </a:r>
            <a:r>
              <a:rPr lang="en-US" sz="1400" dirty="0"/>
              <a:t> 1 feature where NAN values are present which </a:t>
            </a:r>
            <a:r>
              <a:rPr lang="en-US" dirty="0"/>
              <a:t>is</a:t>
            </a:r>
          </a:p>
          <a:p>
            <a:pPr marL="114300">
              <a:buSzPts val="1800"/>
            </a:pP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Credit_Product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14300">
              <a:buSzPts val="1800"/>
            </a:pPr>
            <a:endParaRPr lang="en-US" sz="1050" dirty="0">
              <a:latin typeface="Helvetica Neue"/>
            </a:endParaRPr>
          </a:p>
          <a:p>
            <a:pPr marL="114300">
              <a:buSzPts val="1800"/>
            </a:pPr>
            <a:r>
              <a:rPr lang="en-US" sz="1050" dirty="0">
                <a:latin typeface="Helvetica Neue"/>
              </a:rPr>
              <a:t>I use two techniques to fill the NAN values among which I use only one in final model the one which gives best result</a:t>
            </a:r>
          </a:p>
          <a:p>
            <a:pPr marL="114300">
              <a:buSzPts val="1800"/>
            </a:pPr>
            <a:endParaRPr lang="en-IN" sz="105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100" dirty="0"/>
              <a:t> I try to train a model in which we will take "</a:t>
            </a:r>
            <a:r>
              <a:rPr lang="en-US" sz="1100" dirty="0" err="1"/>
              <a:t>Credit_Product</a:t>
            </a:r>
            <a:r>
              <a:rPr lang="en-US" sz="1100" dirty="0"/>
              <a:t>" feature as an dependent variable and remove the original dependent feature that is "</a:t>
            </a:r>
            <a:r>
              <a:rPr lang="en-US" sz="1100" dirty="0" err="1"/>
              <a:t>Is_Lead</a:t>
            </a:r>
            <a:r>
              <a:rPr lang="en-US" sz="1100" dirty="0"/>
              <a:t>" from duplicate data set </a:t>
            </a:r>
            <a:r>
              <a:rPr lang="en-US" sz="1100" dirty="0" err="1"/>
              <a:t>i</a:t>
            </a:r>
            <a:r>
              <a:rPr lang="en-US" sz="1100" dirty="0"/>
              <a:t> combine all the rows from train and test which do not have any NAN values and assume it as our train data which have dependent variable as "</a:t>
            </a:r>
            <a:r>
              <a:rPr lang="en-US" sz="1100" dirty="0" err="1"/>
              <a:t>Credit_Product</a:t>
            </a:r>
            <a:r>
              <a:rPr lang="en-US" sz="1100" dirty="0"/>
              <a:t>" at the same time will </a:t>
            </a:r>
            <a:r>
              <a:rPr lang="en-US" sz="1100" dirty="0" err="1"/>
              <a:t>will</a:t>
            </a:r>
            <a:r>
              <a:rPr lang="en-US" sz="1100" dirty="0"/>
              <a:t> merge all the rows from train and test which have NAN values and assume it as our test data now we will train a very </a:t>
            </a:r>
            <a:r>
              <a:rPr lang="en-US" sz="1100" dirty="0" err="1"/>
              <a:t>very</a:t>
            </a:r>
            <a:r>
              <a:rPr lang="en-US" sz="1100" dirty="0"/>
              <a:t> simple model on our train data having dependent variable as "</a:t>
            </a:r>
            <a:r>
              <a:rPr lang="en-US" sz="1100" dirty="0" err="1"/>
              <a:t>Credit_Product</a:t>
            </a:r>
            <a:r>
              <a:rPr lang="en-US" sz="1100" dirty="0"/>
              <a:t>" and try predicting the NAN values for our dependent variable(</a:t>
            </a:r>
            <a:r>
              <a:rPr lang="en-US" sz="1100" dirty="0" err="1"/>
              <a:t>Credit_Product</a:t>
            </a:r>
            <a:r>
              <a:rPr lang="en-US" sz="1100" dirty="0"/>
              <a:t>). For this purpose </a:t>
            </a:r>
            <a:r>
              <a:rPr lang="en-US" sz="1100" dirty="0" err="1"/>
              <a:t>i</a:t>
            </a:r>
            <a:r>
              <a:rPr lang="en-US" sz="1100" dirty="0"/>
              <a:t> train </a:t>
            </a:r>
            <a:r>
              <a:rPr lang="en-US" sz="1100" dirty="0" err="1"/>
              <a:t>onw</a:t>
            </a:r>
            <a:r>
              <a:rPr lang="en-US" sz="1100" dirty="0"/>
              <a:t> simple </a:t>
            </a:r>
            <a:r>
              <a:rPr lang="en-US" sz="1100" dirty="0" err="1"/>
              <a:t>XGBoost</a:t>
            </a:r>
            <a:r>
              <a:rPr lang="en-US" sz="1100" dirty="0"/>
              <a:t> model and fill the predicted values in the original dataset in place of NAN values. But this technique did not work well and accuracy </a:t>
            </a:r>
            <a:r>
              <a:rPr lang="en-US" sz="1100" dirty="0" err="1"/>
              <a:t>diid</a:t>
            </a:r>
            <a:r>
              <a:rPr lang="en-US" sz="1100" dirty="0"/>
              <a:t> increased so I dropped the idea of using it.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100" dirty="0"/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100" dirty="0"/>
              <a:t> This is the method </a:t>
            </a:r>
            <a:r>
              <a:rPr lang="en-US" sz="1100" dirty="0" err="1"/>
              <a:t>i</a:t>
            </a:r>
            <a:r>
              <a:rPr lang="en-US" sz="1100" dirty="0"/>
              <a:t> use in our final model by </a:t>
            </a:r>
            <a:r>
              <a:rPr lang="en-US" sz="1100" dirty="0" err="1"/>
              <a:t>repalcing</a:t>
            </a:r>
            <a:r>
              <a:rPr lang="en-US" sz="1100" dirty="0"/>
              <a:t> all the NAN values with a string NAN this indicate that it did not have idea of whether customer do have any </a:t>
            </a:r>
            <a:r>
              <a:rPr lang="en-US" sz="1100" dirty="0" err="1"/>
              <a:t>Credit_Product</a:t>
            </a:r>
            <a:r>
              <a:rPr lang="en-US" sz="1100" dirty="0"/>
              <a:t> or not so our binary categorical feature get converted to feature having 3 categorical values </a:t>
            </a:r>
            <a:r>
              <a:rPr lang="en-US" sz="1100" dirty="0" err="1"/>
              <a:t>NAN,Yes</a:t>
            </a:r>
            <a:r>
              <a:rPr lang="en-US" sz="1100" dirty="0"/>
              <a:t> &amp; No .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11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1025</Words>
  <Application>Microsoft Office PowerPoint</Application>
  <PresentationFormat>On-screen Show (16:9)</PresentationFormat>
  <Paragraphs>103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Nunito</vt:lpstr>
      <vt:lpstr>Arial</vt:lpstr>
      <vt:lpstr>Helvetica Neue</vt:lpstr>
      <vt:lpstr>Calibri</vt:lpstr>
      <vt:lpstr>MS UI Gothic</vt:lpstr>
      <vt:lpstr>Roboto</vt:lpstr>
      <vt:lpstr>Shift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Kshitiz sharma</cp:lastModifiedBy>
  <cp:revision>28</cp:revision>
  <dcterms:modified xsi:type="dcterms:W3CDTF">2021-05-30T17:19:29Z</dcterms:modified>
</cp:coreProperties>
</file>