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Nunito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5872ED-F416-4662-9591-7857DE0A694C}">
  <a:tblStyle styleId="{165872ED-F416-4662-9591-7857DE0A6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Nunito-italic.fntdata"/><Relationship Id="rId61" Type="http://schemas.openxmlformats.org/officeDocument/2006/relationships/font" Target="fonts/Nunito-bold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Nuni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bold.fntdata"/><Relationship Id="rId12" Type="http://schemas.openxmlformats.org/officeDocument/2006/relationships/slide" Target="slides/slide6.xml"/><Relationship Id="rId56" Type="http://schemas.openxmlformats.org/officeDocument/2006/relationships/font" Target="fonts/Roboto-regular.fntdata"/><Relationship Id="rId15" Type="http://schemas.openxmlformats.org/officeDocument/2006/relationships/slide" Target="slides/slide9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e0335c41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e0335c41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e0335c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e0335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e249465b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e249465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e0335c4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e0335c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e0335c4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e0335c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e0335c4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e0335c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e0335c4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e0335c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e0335c41_9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e0335c41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e0335c41_9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e0335c41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e249465b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e249465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e0335c4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e0335c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e0335c4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e0335c4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e0335c41_9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e0335c41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e0335c41_9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e0335c41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e0335c41_9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e0335c41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e0335c41_9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e0335c41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7e0335c4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7e0335c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e0335c4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e0335c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e249465b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e249465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e0335c4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e0335c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e249465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e24946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e249465b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e249465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7e0335c4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7e0335c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7e0335c4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7e0335c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7e0335c41_1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7e0335c41_1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e249465b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e249465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7e0335c41_16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7e0335c41_1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7e0335c4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7e0335c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e0335c41_18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7e0335c41_18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7e0335c41_18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7e0335c41_18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7e0335c41_18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7e0335c41_18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7e249465b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7e249465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7e249465b_2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7e249465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6" name="Google Shape;6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723300"/>
            <a:ext cx="45720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i="0" lang="en-US" sz="3000" u="none">
                <a:solidFill>
                  <a:schemeClr val="dk1"/>
                </a:solidFill>
              </a:rPr>
              <a:t>Soft Computing Tools 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i="0" lang="en-US" sz="3000" u="none">
                <a:solidFill>
                  <a:schemeClr val="dk1"/>
                </a:solidFill>
              </a:rPr>
              <a:t>in Engineering 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i="0" lang="en-US" sz="3000" u="non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63400" y="2669629"/>
            <a:ext cx="4045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>
                <a:solidFill>
                  <a:schemeClr val="dk1"/>
                </a:solidFill>
              </a:rPr>
              <a:t>Spring 2018-19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511050" y="3771700"/>
            <a:ext cx="4951500" cy="25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3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 Project </a:t>
            </a:r>
            <a:endParaRPr i="0" sz="3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n-US" sz="3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6</a:t>
            </a:r>
            <a:endParaRPr i="0" sz="3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Smart Campus</a:t>
            </a:r>
            <a:endParaRPr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22125" y="3656750"/>
            <a:ext cx="42009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Abhishek Patwari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Shivam Raj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Laxman Singh Rawat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Pankaj Aggarwal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Tanishq Garg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992375" y="518775"/>
            <a:ext cx="34038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Semester Forecast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1000" y="2404808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Factors to be considered before taking the critical step of deregistration: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CGPA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Marks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Attendance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fuzzy?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425" y="2160986"/>
            <a:ext cx="4941200" cy="49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Since the definition of a </a:t>
            </a:r>
            <a:r>
              <a:rPr b="1" lang="en-US" sz="2800">
                <a:solidFill>
                  <a:schemeClr val="dk1"/>
                </a:solidFill>
              </a:rPr>
              <a:t>“Good student” </a:t>
            </a:r>
            <a:r>
              <a:rPr lang="en-US" sz="2800">
                <a:solidFill>
                  <a:schemeClr val="dk1"/>
                </a:solidFill>
              </a:rPr>
              <a:t>changes from professor to professor.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range of adequate Attendance, Marks and CGPA is indeed much better defined in fuzzy terms such as ‘high’, ‘average’ and ‘low’.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51100" y="1095926"/>
            <a:ext cx="3999900" cy="42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Opportunity For Professor</a:t>
            </a:r>
            <a:endParaRPr sz="32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He can adjust weights an</a:t>
            </a:r>
            <a:r>
              <a:rPr lang="en-US" sz="2500">
                <a:solidFill>
                  <a:schemeClr val="dk1"/>
                </a:solidFill>
              </a:rPr>
              <a:t>d membership functions</a:t>
            </a:r>
            <a:r>
              <a:rPr i="0" lang="en-US" sz="2500" u="none">
                <a:solidFill>
                  <a:schemeClr val="dk1"/>
                </a:solidFill>
              </a:rPr>
              <a:t> of all the input parameters, according to his perspective. (He may g</a:t>
            </a:r>
            <a:r>
              <a:rPr lang="en-US" sz="2500">
                <a:solidFill>
                  <a:schemeClr val="dk1"/>
                </a:solidFill>
              </a:rPr>
              <a:t>ive zero weights to marks and GPA</a:t>
            </a:r>
            <a:r>
              <a:rPr i="0" lang="en-US" sz="2500" u="none">
                <a:solidFill>
                  <a:schemeClr val="dk1"/>
                </a:solidFill>
              </a:rPr>
              <a:t>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707675" y="1095926"/>
            <a:ext cx="3999900" cy="426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Opportunity For Students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•"/>
            </a:pPr>
            <a:r>
              <a:rPr lang="en-US" sz="2500">
                <a:solidFill>
                  <a:schemeClr val="dk1"/>
                </a:solidFill>
              </a:rPr>
              <a:t>One can keep track of his current status</a:t>
            </a:r>
            <a:endParaRPr sz="2500">
              <a:solidFill>
                <a:srgbClr val="000000"/>
              </a:solidFill>
            </a:endParaRPr>
          </a:p>
          <a:p>
            <a:pPr indent="-2984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•"/>
            </a:pPr>
            <a:r>
              <a:rPr lang="en-US" sz="2500">
                <a:solidFill>
                  <a:schemeClr val="dk1"/>
                </a:solidFill>
              </a:rPr>
              <a:t>One can skip some classes if he can perform well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Parameters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Midsems Marks - low, </a:t>
            </a:r>
            <a:r>
              <a:rPr lang="en-US" sz="2500">
                <a:solidFill>
                  <a:schemeClr val="dk1"/>
                </a:solidFill>
              </a:rPr>
              <a:t>average</a:t>
            </a:r>
            <a:r>
              <a:rPr lang="en-US" sz="2500">
                <a:solidFill>
                  <a:schemeClr val="dk1"/>
                </a:solidFill>
              </a:rPr>
              <a:t>, high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Current GPA - </a:t>
            </a:r>
            <a:r>
              <a:rPr lang="en-US" sz="2500">
                <a:solidFill>
                  <a:schemeClr val="dk1"/>
                </a:solidFill>
              </a:rPr>
              <a:t>low, average, high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Attendance percentage - </a:t>
            </a:r>
            <a:r>
              <a:rPr lang="en-US" sz="2500">
                <a:solidFill>
                  <a:schemeClr val="dk1"/>
                </a:solidFill>
              </a:rPr>
              <a:t>low, average, high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All input values are normalised between (0,1)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38440" l="110110" r="-110110" t="-38440"/>
          <a:stretch/>
        </p:blipFill>
        <p:spPr>
          <a:xfrm>
            <a:off x="5068400" y="2957075"/>
            <a:ext cx="35623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Parameters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Deregistration Status: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Imminent - one should be </a:t>
            </a:r>
            <a:r>
              <a:rPr lang="en-US" sz="2500">
                <a:solidFill>
                  <a:schemeClr val="dk1"/>
                </a:solidFill>
              </a:rPr>
              <a:t>deregistered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May be - </a:t>
            </a:r>
            <a:r>
              <a:rPr lang="en-US" sz="2500">
                <a:solidFill>
                  <a:schemeClr val="dk1"/>
                </a:solidFill>
              </a:rPr>
              <a:t>alarmed</a:t>
            </a:r>
            <a:r>
              <a:rPr lang="en-US" sz="2500">
                <a:solidFill>
                  <a:schemeClr val="dk1"/>
                </a:solidFill>
              </a:rPr>
              <a:t> condition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Not to be -  safe zone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 Base 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633763" y="252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{165872ED-F416-4662-9591-7857DE0A694C}</a:tableStyleId>
              </a:tblPr>
              <a:tblGrid>
                <a:gridCol w="941025"/>
                <a:gridCol w="2209550"/>
                <a:gridCol w="1575300"/>
                <a:gridCol w="1575300"/>
                <a:gridCol w="1910800"/>
              </a:tblGrid>
              <a:tr h="90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Rule no.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Attendance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Marks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CGPA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Dereg. Status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0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Imminent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0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be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0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to be 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87250" y="182825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Default Membership functions </a:t>
            </a:r>
            <a:endParaRPr sz="3200"/>
          </a:p>
        </p:txBody>
      </p:sp>
      <p:sp>
        <p:nvSpPr>
          <p:cNvPr id="180" name="Google Shape;180;p31"/>
          <p:cNvSpPr txBox="1"/>
          <p:nvPr>
            <p:ph idx="4294967295" type="body"/>
          </p:nvPr>
        </p:nvSpPr>
        <p:spPr>
          <a:xfrm>
            <a:off x="305225" y="897925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start with optimised default values as set, as shown: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25" y="1537225"/>
            <a:ext cx="555101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101313" y="11575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Default Membership functions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38" y="1246099"/>
            <a:ext cx="6335775" cy="51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98250" y="16915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Default Membership functions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50" y="1126338"/>
            <a:ext cx="6338149" cy="5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26078" y="2157892"/>
            <a:ext cx="2808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rgbClr val="FFFFFF"/>
                </a:solidFill>
              </a:rPr>
              <a:t>Smart Campus?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543075" y="1127700"/>
            <a:ext cx="58647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Smart Buildings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Smart Transportation and security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Smart Administration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Smart Course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Smart connectivity and tracking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Smart Students …</a:t>
            </a:r>
            <a:r>
              <a:rPr lang="en-US" sz="3200">
                <a:solidFill>
                  <a:schemeClr val="dk1"/>
                </a:solidFill>
              </a:rPr>
              <a:t>..</a:t>
            </a:r>
            <a:r>
              <a:rPr i="0" lang="en-US" sz="3200" u="none" cap="none" strike="noStrike">
                <a:solidFill>
                  <a:schemeClr val="dk1"/>
                </a:solidFill>
              </a:rPr>
              <a:t> ?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Default Weight </a:t>
            </a:r>
            <a:endParaRPr sz="3600"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00000"/>
                </a:solidFill>
              </a:rPr>
              <a:t>Attendance : 55%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00000"/>
                </a:solidFill>
              </a:rPr>
              <a:t>Marks : 35%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000000"/>
                </a:solidFill>
              </a:rPr>
              <a:t>Current CGPA : 10%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Development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71900" y="2331902"/>
            <a:ext cx="3999900" cy="4464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Individual</a:t>
            </a:r>
            <a:r>
              <a:rPr b="1" lang="en-US" sz="2000">
                <a:solidFill>
                  <a:srgbClr val="000000"/>
                </a:solidFill>
              </a:rPr>
              <a:t> Testing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Used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Fine tuning*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Optimisation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Individual Crosscheck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Direct print Dereg. status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*Professor can use to decide weights and membership functions limits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0" y="2331900"/>
            <a:ext cx="3743400" cy="45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Combined Testing 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Used for checking status of every student of the class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.csv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file with input parameters in normalised form.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.csv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file with contain de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registration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status printed for whole class.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Attendance Function def. </a:t>
            </a:r>
            <a:endParaRPr sz="3200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413" y="1126975"/>
            <a:ext cx="6124575" cy="5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457200" y="4270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Marks </a:t>
            </a:r>
            <a:r>
              <a:rPr lang="en-US" sz="3200"/>
              <a:t>Function def. </a:t>
            </a:r>
            <a:endParaRPr sz="3200"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282388"/>
            <a:ext cx="614362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CGPA </a:t>
            </a:r>
            <a:r>
              <a:rPr lang="en-US" sz="3200"/>
              <a:t>Function def. </a:t>
            </a:r>
            <a:endParaRPr sz="3200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148200"/>
            <a:ext cx="615315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Deregistration Status</a:t>
            </a:r>
            <a:endParaRPr sz="3200"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0" y="1000988"/>
            <a:ext cx="615315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3" y="428588"/>
            <a:ext cx="6162675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rgbClr val="FFFFFF"/>
                </a:solidFill>
              </a:rPr>
              <a:t>Smart Grade Prediction System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rgbClr val="FFFFFF"/>
                </a:solidFill>
              </a:rPr>
              <a:t>What is it 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A neural network based model which can predict students’ grade in a particular subject using:</a:t>
            </a:r>
            <a:endParaRPr sz="2500">
              <a:solidFill>
                <a:schemeClr val="dk1"/>
              </a:solidFill>
            </a:endParaRPr>
          </a:p>
          <a:p>
            <a:pPr indent="-54610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i="0" lang="en-US" sz="2500" u="none" cap="none" strike="noStrike">
                <a:solidFill>
                  <a:schemeClr val="dk1"/>
                </a:solidFill>
              </a:rPr>
              <a:t>Previous Year’s grade distribution </a:t>
            </a:r>
            <a:endParaRPr sz="2500">
              <a:solidFill>
                <a:schemeClr val="dk1"/>
              </a:solidFill>
            </a:endParaRPr>
          </a:p>
          <a:p>
            <a:pPr indent="-54610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i="0" lang="en-US" sz="2500" u="none" cap="none" strike="noStrike">
                <a:solidFill>
                  <a:schemeClr val="dk1"/>
                </a:solidFill>
              </a:rPr>
              <a:t>Current Midsems &amp; Class Test Marks</a:t>
            </a:r>
            <a:endParaRPr sz="2500">
              <a:solidFill>
                <a:schemeClr val="dk1"/>
              </a:solidFill>
            </a:endParaRPr>
          </a:p>
          <a:p>
            <a:pPr indent="-54610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Attendance</a:t>
            </a:r>
            <a:endParaRPr sz="2500">
              <a:solidFill>
                <a:schemeClr val="dk1"/>
              </a:solidFill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5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/>
              <a:t>Benefits for </a:t>
            </a:r>
            <a:r>
              <a:rPr lang="en-US" sz="4400"/>
              <a:t>S</a:t>
            </a:r>
            <a:r>
              <a:rPr i="0" lang="en-US" sz="4400" u="none"/>
              <a:t>tudents 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i="0" lang="en-US" sz="2500" u="none">
                <a:solidFill>
                  <a:schemeClr val="dk1"/>
                </a:solidFill>
              </a:rPr>
              <a:t>One can predict his upcoming results.</a:t>
            </a:r>
            <a:endParaRPr sz="2500">
              <a:solidFill>
                <a:schemeClr val="dk1"/>
              </a:solidFill>
            </a:endParaRPr>
          </a:p>
          <a:p>
            <a:pPr indent="-46990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He/She can calculate his GPA.</a:t>
            </a:r>
            <a:endParaRPr sz="2500">
              <a:solidFill>
                <a:schemeClr val="dk1"/>
              </a:solidFill>
            </a:endParaRPr>
          </a:p>
          <a:p>
            <a:pPr indent="-387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  </a:t>
            </a:r>
            <a:r>
              <a:rPr lang="en-US" sz="2500">
                <a:solidFill>
                  <a:schemeClr val="dk1"/>
                </a:solidFill>
              </a:rPr>
              <a:t>He/She can focus more to improve his/her grades.</a:t>
            </a:r>
            <a:endParaRPr sz="2500">
              <a:solidFill>
                <a:schemeClr val="dk1"/>
              </a:solidFill>
            </a:endParaRPr>
          </a:p>
          <a:p>
            <a:pPr indent="-38735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  Consult with professor for the scope of improvement. </a:t>
            </a:r>
            <a:endParaRPr sz="2500">
              <a:solidFill>
                <a:schemeClr val="dk1"/>
              </a:solidFill>
            </a:endParaRPr>
          </a:p>
          <a:p>
            <a:pPr indent="-469900" lvl="0" marL="5143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Can have a better competition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500" u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rgbClr val="FFFFFF"/>
                </a:solidFill>
              </a:rPr>
              <a:t>Let me ask you?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63675" y="3041925"/>
            <a:ext cx="77523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>
                <a:solidFill>
                  <a:schemeClr val="dk1"/>
                </a:solidFill>
              </a:rPr>
              <a:t>What will be grade in Soft Computing? (Guess)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0" lang="en-US" sz="3200" u="none">
                <a:solidFill>
                  <a:schemeClr val="dk1"/>
                </a:solidFill>
              </a:rPr>
              <a:t>Will you be deregistered in Soft Computing?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Model Works?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Input Parameters </a:t>
            </a:r>
            <a:endParaRPr sz="2500">
              <a:solidFill>
                <a:schemeClr val="dk1"/>
              </a:solidFill>
            </a:endParaRPr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Training of Model</a:t>
            </a:r>
            <a:endParaRPr sz="2500">
              <a:solidFill>
                <a:schemeClr val="dk1"/>
              </a:solidFill>
            </a:endParaRPr>
          </a:p>
          <a:p>
            <a:pPr indent="-2984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Testing of Model </a:t>
            </a:r>
            <a:endParaRPr sz="25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500" u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Parameters</a:t>
            </a:r>
            <a:endParaRPr sz="3200"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332950" y="308525"/>
            <a:ext cx="57171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Expected Grade of a student in subject depends upon:</a:t>
            </a:r>
            <a:endParaRPr sz="25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Input Parameters</a:t>
            </a:r>
            <a:endParaRPr b="1" sz="2500">
              <a:solidFill>
                <a:schemeClr val="dk1"/>
              </a:solidFill>
            </a:endParaRPr>
          </a:p>
          <a:p>
            <a:pPr indent="-26670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Previous year grade distribution </a:t>
            </a:r>
            <a:endParaRPr sz="2500">
              <a:solidFill>
                <a:schemeClr val="dk1"/>
              </a:solidFill>
            </a:endParaRPr>
          </a:p>
          <a:p>
            <a:pPr indent="-26670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Class tests Marks of the student</a:t>
            </a:r>
            <a:endParaRPr sz="2500">
              <a:solidFill>
                <a:schemeClr val="dk1"/>
              </a:solidFill>
            </a:endParaRPr>
          </a:p>
          <a:p>
            <a:pPr indent="-26670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Midsems Marks of the student</a:t>
            </a:r>
            <a:endParaRPr sz="2500">
              <a:solidFill>
                <a:schemeClr val="dk1"/>
              </a:solidFill>
            </a:endParaRPr>
          </a:p>
          <a:p>
            <a:pPr indent="-26670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Attendance of the student</a:t>
            </a:r>
            <a:endParaRPr sz="2500">
              <a:solidFill>
                <a:schemeClr val="dk1"/>
              </a:solidFill>
            </a:endParaRPr>
          </a:p>
          <a:p>
            <a:pPr indent="-26670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CGPA of the student</a:t>
            </a:r>
            <a:endParaRPr sz="2500">
              <a:solidFill>
                <a:schemeClr val="dk1"/>
              </a:solidFill>
            </a:endParaRPr>
          </a:p>
          <a:p>
            <a:pPr indent="-38735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Output Grades</a:t>
            </a:r>
            <a:endParaRPr b="1" sz="2500">
              <a:solidFill>
                <a:schemeClr val="dk1"/>
              </a:solidFill>
            </a:endParaRPr>
          </a:p>
          <a:p>
            <a:pPr indent="-330200" lvl="1" marL="74295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A,B,C &amp; F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Data of 80 students in MA31007 (Mathematical Methods)  in Autumn 2018 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Relevant Features Selected -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Class test &amp; Mid Sem marks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Attendance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CGPA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Final Grade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885950"/>
            <a:ext cx="847725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/>
          <p:nvPr/>
        </p:nvSpPr>
        <p:spPr>
          <a:xfrm>
            <a:off x="487850" y="480825"/>
            <a:ext cx="77565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7"/>
          <p:cNvSpPr txBox="1"/>
          <p:nvPr/>
        </p:nvSpPr>
        <p:spPr>
          <a:xfrm>
            <a:off x="1120500" y="657975"/>
            <a:ext cx="55800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Data Analysis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Missing fields filtered to yield a total of 71 students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Original  grade distribution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Reduced grade spectrum by merging grades as per:-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Ex, A -&gt; A		B,C -&gt; B    		D,P -&gt; C 		F -&gt; F</a:t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6076" cy="56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Nature of distribution- Skewed / Unbalanced </a:t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A-12	 	B-38		C-15		F- 6</a:t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 Use of SMOTE (Synthetic Minority Over-sampling Technique)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 Data points generated 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A-38,		 B-38,		 C-38,		F-38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/>
        </p:nvSpPr>
        <p:spPr>
          <a:xfrm>
            <a:off x="919600" y="268375"/>
            <a:ext cx="7161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Smote					After Smote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" y="1126250"/>
            <a:ext cx="3125300" cy="23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25" y="1071775"/>
            <a:ext cx="3162350" cy="23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725" y="3933225"/>
            <a:ext cx="312530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225" y="3891000"/>
            <a:ext cx="2905649" cy="23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2"/>
          <p:cNvSpPr txBox="1"/>
          <p:nvPr/>
        </p:nvSpPr>
        <p:spPr>
          <a:xfrm>
            <a:off x="4159050" y="1669425"/>
            <a:ext cx="825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Marks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4296375" y="1991025"/>
            <a:ext cx="417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vs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4159050" y="2312625"/>
            <a:ext cx="825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Nunito"/>
                <a:ea typeface="Nunito"/>
                <a:cs typeface="Nunito"/>
                <a:sym typeface="Nunito"/>
              </a:rPr>
              <a:t>CGPA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52"/>
          <p:cNvSpPr txBox="1"/>
          <p:nvPr/>
        </p:nvSpPr>
        <p:spPr>
          <a:xfrm>
            <a:off x="4266675" y="4672325"/>
            <a:ext cx="825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Marks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4372350" y="5041400"/>
            <a:ext cx="493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vs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4049700" y="5429425"/>
            <a:ext cx="11388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unito"/>
                <a:ea typeface="Nunito"/>
                <a:cs typeface="Nunito"/>
                <a:sym typeface="Nunito"/>
              </a:rPr>
              <a:t>Attendance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Steps:-</a:t>
            </a:r>
            <a:endParaRPr/>
          </a:p>
        </p:txBody>
      </p:sp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Without Smote: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Architectures tried:- 4*(n1)*(n2)*4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			   			4 * (n)* 4     -   Better Results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Best accuracy obtained-&gt; Training set-	76% 		</a:t>
            </a:r>
            <a:endParaRPr sz="2500"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Test Set- 70%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					           For n(hidden)=11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62" y="497600"/>
            <a:ext cx="8592875" cy="57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Selection Continued </a:t>
            </a:r>
            <a:endParaRPr/>
          </a:p>
        </p:txBody>
      </p:sp>
      <p:sp>
        <p:nvSpPr>
          <p:cNvPr id="328" name="Google Shape;328;p54"/>
          <p:cNvSpPr txBox="1"/>
          <p:nvPr>
            <p:ph idx="1" type="body"/>
          </p:nvPr>
        </p:nvSpPr>
        <p:spPr>
          <a:xfrm>
            <a:off x="460950" y="2370892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With Smote: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Architectures tried:- 	4*(n1)*(n2)*4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			   		4 * (n1)* 4     -   Better Results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Best accuracy obtained-&gt;   Training set-	83% 	</a:t>
            </a:r>
            <a:endParaRPr sz="2500"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Test Set- 84%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								for n(hidden)=8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PCA did not yield any better results	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4572000" y="8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Final Model Architecture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25" y="2576263"/>
            <a:ext cx="42957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5"/>
          <p:cNvSpPr txBox="1"/>
          <p:nvPr>
            <p:ph idx="1" type="subTitle"/>
          </p:nvPr>
        </p:nvSpPr>
        <p:spPr>
          <a:xfrm>
            <a:off x="-133800" y="2576275"/>
            <a:ext cx="4705800" cy="19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One hidden layer with 8 neurons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4 inputs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4 outputs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Activations-{ Relu , Softmax } 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u="none">
                <a:solidFill>
                  <a:srgbClr val="FFFFFF"/>
                </a:solidFill>
              </a:rPr>
              <a:t>Limitations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The model requires training and some effort from the Professor’s side for grade</a:t>
            </a:r>
            <a:r>
              <a:rPr lang="en-US" sz="2500">
                <a:solidFill>
                  <a:schemeClr val="dk1"/>
                </a:solidFill>
              </a:rPr>
              <a:t> prediction.</a:t>
            </a:r>
            <a:endParaRPr sz="2500">
              <a:solidFill>
                <a:schemeClr val="dk1"/>
              </a:solidFill>
            </a:endParaRPr>
          </a:p>
          <a:p>
            <a:pPr indent="-2984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It does not consider deregistration due to disciplinary actions.</a:t>
            </a:r>
            <a:endParaRPr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3200" u="none">
                <a:solidFill>
                  <a:srgbClr val="FFFFFF"/>
                </a:solidFill>
              </a:rPr>
              <a:t>Future Prospects 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65" name="Google Shape;365;p60"/>
          <p:cNvSpPr txBox="1"/>
          <p:nvPr>
            <p:ph idx="4294967295" type="body"/>
          </p:nvPr>
        </p:nvSpPr>
        <p:spPr>
          <a:xfrm>
            <a:off x="457200" y="1546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Web based or application based model can be developed combining both models.</a:t>
            </a:r>
            <a:endParaRPr i="0" sz="2500" u="none">
              <a:solidFill>
                <a:schemeClr val="dk1"/>
              </a:solidFill>
            </a:endParaRPr>
          </a:p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Weights can be fuzzified for smart deregistration model.</a:t>
            </a:r>
            <a:endParaRPr sz="2500">
              <a:solidFill>
                <a:schemeClr val="dk1"/>
              </a:solidFill>
            </a:endParaRPr>
          </a:p>
          <a:p>
            <a:pPr indent="-374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Various add ups can be made w.r.t student track:</a:t>
            </a:r>
            <a:endParaRPr sz="2500">
              <a:solidFill>
                <a:schemeClr val="dk1"/>
              </a:solidFill>
            </a:endParaRPr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i="0" lang="en-US" sz="2500" u="none" cap="none" strike="noStrike">
                <a:solidFill>
                  <a:schemeClr val="dk1"/>
                </a:solidFill>
              </a:rPr>
              <a:t>Health status </a:t>
            </a:r>
            <a:endParaRPr sz="2500">
              <a:solidFill>
                <a:schemeClr val="dk1"/>
              </a:solidFill>
            </a:endParaRPr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i="0" lang="en-US" sz="2500" u="none" cap="none" strike="noStrike">
                <a:solidFill>
                  <a:schemeClr val="dk1"/>
                </a:solidFill>
              </a:rPr>
              <a:t>Activities track</a:t>
            </a:r>
            <a:endParaRPr sz="2500">
              <a:solidFill>
                <a:schemeClr val="dk1"/>
              </a:solidFill>
            </a:endParaRPr>
          </a:p>
          <a:p>
            <a:pPr indent="-3175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i="0" lang="en-US" sz="2500" u="none" cap="none" strike="noStrike">
                <a:solidFill>
                  <a:schemeClr val="dk1"/>
                </a:solidFill>
              </a:rPr>
              <a:t>Interest </a:t>
            </a:r>
            <a:r>
              <a:rPr lang="en-US" sz="2500">
                <a:solidFill>
                  <a:schemeClr val="dk1"/>
                </a:solidFill>
              </a:rPr>
              <a:t>f</a:t>
            </a:r>
            <a:r>
              <a:rPr i="0" lang="en-US" sz="2500" u="none" cap="none" strike="noStrike">
                <a:solidFill>
                  <a:schemeClr val="dk1"/>
                </a:solidFill>
              </a:rPr>
              <a:t>inder for students </a:t>
            </a:r>
            <a:endParaRPr sz="2500">
              <a:solidFill>
                <a:schemeClr val="dk1"/>
              </a:solidFill>
            </a:endParaRPr>
          </a:p>
          <a:p>
            <a:pPr indent="-374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i="0" lang="en-US" sz="2500" u="none">
                <a:solidFill>
                  <a:schemeClr val="dk1"/>
                </a:solidFill>
              </a:rPr>
              <a:t>Model to </a:t>
            </a:r>
            <a:r>
              <a:rPr lang="en-US" sz="2500">
                <a:solidFill>
                  <a:schemeClr val="dk1"/>
                </a:solidFill>
              </a:rPr>
              <a:t>a</a:t>
            </a:r>
            <a:r>
              <a:rPr i="0" lang="en-US" sz="2500" u="none">
                <a:solidFill>
                  <a:schemeClr val="dk1"/>
                </a:solidFill>
              </a:rPr>
              <a:t>nalys</a:t>
            </a:r>
            <a:r>
              <a:rPr lang="en-US" sz="2500">
                <a:solidFill>
                  <a:schemeClr val="dk1"/>
                </a:solidFill>
              </a:rPr>
              <a:t>e </a:t>
            </a:r>
            <a:r>
              <a:rPr i="0" lang="en-US" sz="2500" u="none">
                <a:solidFill>
                  <a:schemeClr val="dk1"/>
                </a:solidFill>
              </a:rPr>
              <a:t>grades, which can</a:t>
            </a:r>
            <a:r>
              <a:rPr lang="en-US" sz="2500">
                <a:solidFill>
                  <a:schemeClr val="dk1"/>
                </a:solidFill>
              </a:rPr>
              <a:t> </a:t>
            </a:r>
            <a:r>
              <a:rPr i="0" lang="en-US" sz="2500" u="none">
                <a:solidFill>
                  <a:schemeClr val="dk1"/>
                </a:solidFill>
              </a:rPr>
              <a:t>improve the status of weaker section. </a:t>
            </a:r>
            <a:endParaRPr i="0" sz="2500" u="none">
              <a:solidFill>
                <a:schemeClr val="dk1"/>
              </a:solidFill>
            </a:endParaRPr>
          </a:p>
          <a:p>
            <a:pPr indent="-374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Model which give optimised course work for an student according to his capabilities.</a:t>
            </a:r>
            <a:endParaRPr sz="2500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500" u="non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References/ Tools Used:-</a:t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Weka - Machine Learning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Matlab 2018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idx="4294967295" type="title"/>
          </p:nvPr>
        </p:nvSpPr>
        <p:spPr>
          <a:xfrm>
            <a:off x="250825" y="2349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Clarifications?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28808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0" lang="en-US" sz="3200" u="none">
                <a:solidFill>
                  <a:schemeClr val="dk1"/>
                </a:solidFill>
              </a:rPr>
              <a:t>Professor</a:t>
            </a:r>
            <a:r>
              <a:rPr b="1" lang="en-US" sz="3200">
                <a:solidFill>
                  <a:schemeClr val="dk1"/>
                </a:solidFill>
              </a:rPr>
              <a:t>’s Perspective:</a:t>
            </a:r>
            <a:endParaRPr b="1"/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Poor performance of students in the class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i="0" lang="en-US" sz="2800" u="none" cap="none" strike="noStrike">
                <a:solidFill>
                  <a:schemeClr val="dk1"/>
                </a:solidFill>
              </a:rPr>
              <a:t>Institute</a:t>
            </a:r>
            <a:r>
              <a:rPr lang="en-US" sz="2800">
                <a:solidFill>
                  <a:schemeClr val="dk1"/>
                </a:solidFill>
              </a:rPr>
              <a:t>’s Rule &amp; Regulations</a:t>
            </a:r>
            <a:r>
              <a:rPr i="0" lang="en-US" sz="28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Hence: should be deregistered. ☺ 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Deregistration - For/ Against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rgbClr val="FFFFFF"/>
                </a:solidFill>
              </a:rPr>
              <a:t>Real Scenario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59625" y="9482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</a:rPr>
              <a:t>Students</a:t>
            </a:r>
            <a:r>
              <a:rPr b="1" lang="en-US" sz="3200">
                <a:solidFill>
                  <a:schemeClr val="dk1"/>
                </a:solidFill>
              </a:rPr>
              <a:t>’ perspective</a:t>
            </a:r>
            <a:r>
              <a:rPr b="1" i="0" lang="en-US" sz="3200" u="none">
                <a:solidFill>
                  <a:schemeClr val="dk1"/>
                </a:solidFill>
              </a:rPr>
              <a:t>:</a:t>
            </a:r>
            <a:r>
              <a:rPr i="0" lang="en-US" sz="3200" u="none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-54610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i="0" lang="en-US" sz="2500" u="none" cap="none" strike="noStrike">
                <a:solidFill>
                  <a:schemeClr val="dk1"/>
                </a:solidFill>
              </a:rPr>
              <a:t>Involvement in many activities</a:t>
            </a:r>
            <a:r>
              <a:rPr lang="en-US" sz="2500">
                <a:solidFill>
                  <a:schemeClr val="dk1"/>
                </a:solidFill>
              </a:rPr>
              <a:t>:</a:t>
            </a:r>
            <a:endParaRPr sz="2500"/>
          </a:p>
          <a:p>
            <a:pPr indent="-2603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Internships applications </a:t>
            </a:r>
            <a:endParaRPr sz="2500"/>
          </a:p>
          <a:p>
            <a:pPr indent="-2603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Projects </a:t>
            </a:r>
            <a:endParaRPr sz="2500"/>
          </a:p>
          <a:p>
            <a:pPr indent="-2603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Research papers </a:t>
            </a:r>
            <a:endParaRPr sz="2500"/>
          </a:p>
          <a:p>
            <a:pPr indent="-2603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Societies 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2603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</a:rPr>
              <a:t>Miss the Bus ??</a:t>
            </a:r>
            <a:endParaRPr sz="2500">
              <a:solidFill>
                <a:schemeClr val="dk1"/>
              </a:solidFill>
            </a:endParaRPr>
          </a:p>
          <a:p>
            <a:pPr indent="-2603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i="0" lang="en-US" sz="2500" u="none" cap="none" strike="noStrike">
                <a:solidFill>
                  <a:schemeClr val="dk1"/>
                </a:solidFill>
              </a:rPr>
              <a:t>Hall activities etc etc…..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54610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L</a:t>
            </a:r>
            <a:r>
              <a:rPr i="0" lang="en-US" sz="2500" u="none" cap="none" strike="noStrike">
                <a:solidFill>
                  <a:schemeClr val="dk1"/>
                </a:solidFill>
              </a:rPr>
              <a:t>ow</a:t>
            </a:r>
            <a:r>
              <a:rPr lang="en-US" sz="2500">
                <a:solidFill>
                  <a:schemeClr val="dk1"/>
                </a:solidFill>
              </a:rPr>
              <a:t> </a:t>
            </a:r>
            <a:r>
              <a:rPr i="0" lang="en-US" sz="2500" u="none" cap="none" strike="noStrike">
                <a:solidFill>
                  <a:schemeClr val="dk1"/>
                </a:solidFill>
              </a:rPr>
              <a:t>interest stim</a:t>
            </a:r>
            <a:r>
              <a:rPr lang="en-US" sz="2500">
                <a:solidFill>
                  <a:schemeClr val="dk1"/>
                </a:solidFill>
              </a:rPr>
              <a:t>ulation</a:t>
            </a:r>
            <a:endParaRPr sz="2500"/>
          </a:p>
          <a:p>
            <a:pPr indent="-54610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i="0" lang="en-US" sz="2500" u="none" cap="none" strike="noStrike">
                <a:solidFill>
                  <a:schemeClr val="dk1"/>
                </a:solidFill>
              </a:rPr>
              <a:t>Early Morning Classes followed by overnight </a:t>
            </a:r>
            <a:r>
              <a:rPr lang="en-US" sz="2500">
                <a:solidFill>
                  <a:schemeClr val="dk1"/>
                </a:solidFill>
              </a:rPr>
              <a:t>workloads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-US" sz="2500" u="none" cap="none" strike="noStrike">
                <a:solidFill>
                  <a:schemeClr val="dk1"/>
                </a:solidFill>
              </a:rPr>
              <a:t>Low Attendance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</a:rPr>
              <a:t>Result- Deregistered. ☹ 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NEED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A</a:t>
            </a:r>
            <a:r>
              <a:rPr i="0" lang="en-US" sz="3200" u="none">
                <a:solidFill>
                  <a:schemeClr val="dk1"/>
                </a:solidFill>
              </a:rPr>
              <a:t> s</a:t>
            </a:r>
            <a:r>
              <a:rPr lang="en-US" sz="3200">
                <a:solidFill>
                  <a:schemeClr val="dk1"/>
                </a:solidFill>
              </a:rPr>
              <a:t>cheme</a:t>
            </a:r>
            <a:r>
              <a:rPr i="0" lang="en-US" sz="3200" u="none">
                <a:solidFill>
                  <a:schemeClr val="dk1"/>
                </a:solidFill>
              </a:rPr>
              <a:t> which can be compatible with the administration and fair </a:t>
            </a:r>
            <a:r>
              <a:rPr lang="en-US" sz="3200">
                <a:solidFill>
                  <a:schemeClr val="dk1"/>
                </a:solidFill>
              </a:rPr>
              <a:t>enough </a:t>
            </a:r>
            <a:r>
              <a:rPr i="0" lang="en-US" sz="3200" u="none">
                <a:solidFill>
                  <a:schemeClr val="dk1"/>
                </a:solidFill>
              </a:rPr>
              <a:t>with </a:t>
            </a:r>
            <a:r>
              <a:rPr lang="en-US" sz="3200">
                <a:solidFill>
                  <a:schemeClr val="dk1"/>
                </a:solidFill>
              </a:rPr>
              <a:t>the students?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</a:rPr>
              <a:t>		</a:t>
            </a:r>
            <a:r>
              <a:rPr b="1" i="1" lang="en-US" sz="2800" u="none" cap="none" strike="noStrike">
                <a:solidFill>
                  <a:schemeClr val="dk1"/>
                </a:solidFill>
              </a:rPr>
              <a:t>	                </a:t>
            </a:r>
            <a:r>
              <a:rPr b="1" i="1" lang="en-US" sz="4000" u="none" cap="none" strike="noStrike">
                <a:solidFill>
                  <a:schemeClr val="dk1"/>
                </a:solidFill>
              </a:rPr>
              <a:t>Excited?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775" y="4871450"/>
            <a:ext cx="3275825" cy="18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32528" l="0" r="0" t="13472"/>
          <a:stretch/>
        </p:blipFill>
        <p:spPr>
          <a:xfrm>
            <a:off x="187675" y="4688300"/>
            <a:ext cx="3562350" cy="20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>
                <a:solidFill>
                  <a:srgbClr val="FFFFFF"/>
                </a:solidFill>
              </a:rPr>
              <a:t>Smart Deregistration System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08700" y="2418200"/>
            <a:ext cx="8352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 u="none">
                <a:solidFill>
                  <a:schemeClr val="dk1"/>
                </a:solidFill>
              </a:rPr>
              <a:t>Won’t it be </a:t>
            </a:r>
            <a:r>
              <a:rPr lang="en-US" sz="3200">
                <a:solidFill>
                  <a:schemeClr val="dk1"/>
                </a:solidFill>
              </a:rPr>
              <a:t>great</a:t>
            </a:r>
            <a:r>
              <a:rPr i="0" lang="en-US" sz="3200" u="none">
                <a:solidFill>
                  <a:schemeClr val="dk1"/>
                </a:solidFill>
              </a:rPr>
              <a:t>, If </a:t>
            </a:r>
            <a:r>
              <a:rPr lang="en-US" sz="3200">
                <a:solidFill>
                  <a:schemeClr val="dk1"/>
                </a:solidFill>
              </a:rPr>
              <a:t>the student is deregistered only if most needed? 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