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A764B4F-19EB-42C3-840A-5DEC13FAEED7}">
  <a:tblStyle styleId="{EA764B4F-19EB-42C3-840A-5DEC13FAEE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7e5aba97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7e5aba97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7e5aba97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7e5aba97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7e5aba97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7e5aba97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7e5aba97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7e5aba97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7e5aba97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7e5aba97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7e5aba97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7e5aba97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7e5aba97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7e5aba97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7e5aba97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7e5aba97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7e5aba97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7e5aba97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7e5aba97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7e5aba97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7e7756b7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7e7756b7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109d7e6ad_1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109d7e6ad_1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7e5aba97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7e5aba97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109d7e6ad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109d7e6ad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109d7e6ad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109d7e6ad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109d7e6ad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109d7e6ad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16775" y="731075"/>
            <a:ext cx="53688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Information Retrieval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Term Project</a:t>
            </a:r>
            <a:endParaRPr sz="3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836475" y="3788325"/>
            <a:ext cx="3195600" cy="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Group 8</a:t>
            </a:r>
            <a:endParaRPr b="1" sz="2400"/>
          </a:p>
        </p:txBody>
      </p:sp>
      <p:sp>
        <p:nvSpPr>
          <p:cNvPr id="136" name="Google Shape;136;p13"/>
          <p:cNvSpPr txBox="1"/>
          <p:nvPr/>
        </p:nvSpPr>
        <p:spPr>
          <a:xfrm>
            <a:off x="5633500" y="3311025"/>
            <a:ext cx="33264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Presentation by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952500" y="1186550"/>
            <a:ext cx="7239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e compute the features extracted from the touch interactions log during text entry.Primarily, the features can be categorized into two groups - typing and </a:t>
            </a:r>
            <a:r>
              <a:rPr lang="en"/>
              <a:t>swyping</a:t>
            </a:r>
            <a:r>
              <a:rPr lang="en"/>
              <a:t>, as summarized below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4" name="Google Shape;194;p22"/>
          <p:cNvGraphicFramePr/>
          <p:nvPr/>
        </p:nvGraphicFramePr>
        <p:xfrm>
          <a:off x="952500" y="188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{EA764B4F-19EB-42C3-840A-5DEC13FAEED7}</a:tableStyleId>
              </a:tblPr>
              <a:tblGrid>
                <a:gridCol w="2528075"/>
                <a:gridCol w="4710925"/>
              </a:tblGrid>
              <a:tr h="35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Category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Feature name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1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Typing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Mean Session ITD (MSI)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Refined Mean Session ITD (RMSI)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Number of special characters (splchar %)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Number of backspace (or delete)(backspace %)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9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Swyping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Mean pressure (pressure mean)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Std. dev pressure (pressure sdv)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Mode pressure (pressure mode)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Swype percentage (swype %)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Both (Typing, Swyping)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Session duration (duration)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 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Train 2 Models for Emotion Prediction :-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●"/>
            </a:pPr>
            <a:r>
              <a:rPr lang="en">
                <a:solidFill>
                  <a:schemeClr val="accent6"/>
                </a:solidFill>
              </a:rPr>
              <a:t>Random Forest Classifier</a:t>
            </a:r>
            <a:endParaRPr>
              <a:solidFill>
                <a:schemeClr val="accent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●"/>
            </a:pPr>
            <a:r>
              <a:rPr lang="en">
                <a:solidFill>
                  <a:schemeClr val="accent6"/>
                </a:solidFill>
              </a:rPr>
              <a:t>Personalized  MTL-NN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 Evaluate the Models on the following metrics :-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●"/>
            </a:pPr>
            <a:r>
              <a:rPr lang="en">
                <a:solidFill>
                  <a:schemeClr val="accent6"/>
                </a:solidFill>
              </a:rPr>
              <a:t>AUROC Score</a:t>
            </a:r>
            <a:endParaRPr>
              <a:solidFill>
                <a:schemeClr val="accent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●"/>
            </a:pPr>
            <a:r>
              <a:rPr lang="en">
                <a:solidFill>
                  <a:schemeClr val="accent6"/>
                </a:solidFill>
              </a:rPr>
              <a:t>Accuracy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These Metrics are reported for every user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we use </a:t>
            </a:r>
            <a:r>
              <a:rPr lang="en">
                <a:solidFill>
                  <a:srgbClr val="9900FF"/>
                </a:solidFill>
              </a:rPr>
              <a:t>80-20</a:t>
            </a:r>
            <a:r>
              <a:rPr lang="en"/>
              <a:t> split for </a:t>
            </a:r>
            <a:r>
              <a:rPr lang="en">
                <a:solidFill>
                  <a:srgbClr val="9900FF"/>
                </a:solidFill>
              </a:rPr>
              <a:t>training</a:t>
            </a:r>
            <a:r>
              <a:rPr lang="en"/>
              <a:t> and </a:t>
            </a:r>
            <a:r>
              <a:rPr lang="en">
                <a:solidFill>
                  <a:srgbClr val="9900FF"/>
                </a:solidFill>
              </a:rPr>
              <a:t>cross validation</a:t>
            </a:r>
            <a:r>
              <a:rPr lang="en"/>
              <a:t> set respectively.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Personalized MTL-NN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Build a personalized MTL-NN in which </a:t>
            </a:r>
            <a:r>
              <a:rPr lang="en">
                <a:solidFill>
                  <a:srgbClr val="9900FF"/>
                </a:solidFill>
              </a:rPr>
              <a:t>predicting the emotion of one user</a:t>
            </a:r>
            <a:r>
              <a:rPr lang="en"/>
              <a:t> is treated as one </a:t>
            </a:r>
            <a:r>
              <a:rPr lang="en">
                <a:solidFill>
                  <a:srgbClr val="9900FF"/>
                </a:solidFill>
              </a:rPr>
              <a:t>task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MTL-NN contains several initial</a:t>
            </a:r>
            <a:r>
              <a:rPr lang="en">
                <a:solidFill>
                  <a:srgbClr val="9900FF"/>
                </a:solidFill>
              </a:rPr>
              <a:t> hidden layers that are shared among all the users</a:t>
            </a:r>
            <a:r>
              <a:rPr lang="en"/>
              <a:t> ,followed by </a:t>
            </a:r>
            <a:r>
              <a:rPr lang="en">
                <a:solidFill>
                  <a:srgbClr val="9900FF"/>
                </a:solidFill>
              </a:rPr>
              <a:t>final hidden layers unique to each user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Shared layers </a:t>
            </a:r>
            <a:r>
              <a:rPr lang="en">
                <a:solidFill>
                  <a:srgbClr val="9900FF"/>
                </a:solidFill>
              </a:rPr>
              <a:t>learn to extract information</a:t>
            </a:r>
            <a:r>
              <a:rPr lang="en"/>
              <a:t> into a </a:t>
            </a:r>
            <a:r>
              <a:rPr lang="en">
                <a:solidFill>
                  <a:srgbClr val="9900FF"/>
                </a:solidFill>
              </a:rPr>
              <a:t>generalizable embedding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User specific layers learn how to</a:t>
            </a:r>
            <a:r>
              <a:rPr lang="en">
                <a:solidFill>
                  <a:srgbClr val="9900FF"/>
                </a:solidFill>
              </a:rPr>
              <a:t> map this embedding</a:t>
            </a:r>
            <a:r>
              <a:rPr lang="en"/>
              <a:t> to prediction </a:t>
            </a:r>
            <a:r>
              <a:rPr lang="en">
                <a:solidFill>
                  <a:srgbClr val="9900FF"/>
                </a:solidFill>
              </a:rPr>
              <a:t>customized for that user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1297500" y="1307850"/>
            <a:ext cx="3652800" cy="36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●"/>
            </a:pPr>
            <a:r>
              <a:rPr lang="en">
                <a:solidFill>
                  <a:schemeClr val="accent6"/>
                </a:solidFill>
              </a:rPr>
              <a:t>Input Layer </a:t>
            </a:r>
            <a:endParaRPr>
              <a:solidFill>
                <a:schemeClr val="accent6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○"/>
            </a:pPr>
            <a:r>
              <a:rPr lang="en">
                <a:solidFill>
                  <a:schemeClr val="accent6"/>
                </a:solidFill>
              </a:rPr>
              <a:t>Dimension = 9</a:t>
            </a:r>
            <a:endParaRPr>
              <a:solidFill>
                <a:schemeClr val="accent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●"/>
            </a:pPr>
            <a:r>
              <a:rPr lang="en">
                <a:solidFill>
                  <a:schemeClr val="accent6"/>
                </a:solidFill>
              </a:rPr>
              <a:t>No. of Shared Layers = 1</a:t>
            </a:r>
            <a:endParaRPr>
              <a:solidFill>
                <a:schemeClr val="accent6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○"/>
            </a:pPr>
            <a:r>
              <a:rPr lang="en">
                <a:solidFill>
                  <a:schemeClr val="accent6"/>
                </a:solidFill>
              </a:rPr>
              <a:t>Dimension = 8</a:t>
            </a:r>
            <a:endParaRPr>
              <a:solidFill>
                <a:schemeClr val="accent6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○"/>
            </a:pPr>
            <a:r>
              <a:rPr lang="en">
                <a:solidFill>
                  <a:schemeClr val="accent6"/>
                </a:solidFill>
              </a:rPr>
              <a:t>Dropout = 0.15</a:t>
            </a:r>
            <a:endParaRPr>
              <a:solidFill>
                <a:schemeClr val="accent6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○"/>
            </a:pPr>
            <a:r>
              <a:rPr lang="en">
                <a:solidFill>
                  <a:schemeClr val="accent6"/>
                </a:solidFill>
              </a:rPr>
              <a:t>Activation = RELU</a:t>
            </a:r>
            <a:endParaRPr>
              <a:solidFill>
                <a:schemeClr val="accent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●"/>
            </a:pPr>
            <a:r>
              <a:rPr lang="en">
                <a:solidFill>
                  <a:schemeClr val="accent6"/>
                </a:solidFill>
              </a:rPr>
              <a:t>No. of hidden Layers per user = 1</a:t>
            </a:r>
            <a:endParaRPr>
              <a:solidFill>
                <a:schemeClr val="accent6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○"/>
            </a:pPr>
            <a:r>
              <a:rPr lang="en">
                <a:solidFill>
                  <a:schemeClr val="accent6"/>
                </a:solidFill>
              </a:rPr>
              <a:t>Dimension = 5</a:t>
            </a:r>
            <a:endParaRPr>
              <a:solidFill>
                <a:schemeClr val="accent6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○"/>
            </a:pPr>
            <a:r>
              <a:rPr lang="en">
                <a:solidFill>
                  <a:schemeClr val="accent6"/>
                </a:solidFill>
              </a:rPr>
              <a:t>Activation = RELU</a:t>
            </a:r>
            <a:endParaRPr>
              <a:solidFill>
                <a:schemeClr val="accent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●"/>
            </a:pPr>
            <a:r>
              <a:rPr lang="en">
                <a:solidFill>
                  <a:schemeClr val="accent6"/>
                </a:solidFill>
              </a:rPr>
              <a:t>Output Layer(per user)</a:t>
            </a:r>
            <a:endParaRPr>
              <a:solidFill>
                <a:schemeClr val="accent6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○"/>
            </a:pPr>
            <a:r>
              <a:rPr lang="en">
                <a:solidFill>
                  <a:schemeClr val="accent6"/>
                </a:solidFill>
              </a:rPr>
              <a:t>Dimension = 4</a:t>
            </a:r>
            <a:endParaRPr>
              <a:solidFill>
                <a:schemeClr val="accent6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○"/>
            </a:pPr>
            <a:r>
              <a:rPr lang="en">
                <a:solidFill>
                  <a:schemeClr val="accent6"/>
                </a:solidFill>
              </a:rPr>
              <a:t>Activation = Softmax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 Train the network , data from a  user is used to predict the target label for that user, the errors are then backpropagated to update the user specific  weights and  shared layer weights.</a:t>
            </a:r>
            <a:endParaRPr/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500" y="1307850"/>
            <a:ext cx="3155475" cy="36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19" name="Google Shape;219;p26"/>
          <p:cNvSpPr txBox="1"/>
          <p:nvPr/>
        </p:nvSpPr>
        <p:spPr>
          <a:xfrm>
            <a:off x="4036225" y="1128725"/>
            <a:ext cx="4936200" cy="3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TPR =              TP              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FPR =            FP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 </a:t>
            </a: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ROC curve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shows the performance of a classification model at all classification thresholds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AUC measures the entire two-dimensional area underneath the entire ROC curve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For a multiclass classification we can draw one vs all ROC for every class and average them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the classifier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406750"/>
            <a:ext cx="3705300" cy="319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" name="Google Shape;221;p26"/>
          <p:cNvCxnSpPr/>
          <p:nvPr/>
        </p:nvCxnSpPr>
        <p:spPr>
          <a:xfrm>
            <a:off x="5241425" y="1485850"/>
            <a:ext cx="9267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26"/>
          <p:cNvSpPr txBox="1"/>
          <p:nvPr/>
        </p:nvSpPr>
        <p:spPr>
          <a:xfrm>
            <a:off x="4833700" y="1498750"/>
            <a:ext cx="16410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TP + FN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4833700" y="2260750"/>
            <a:ext cx="16410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TN + FP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4" name="Google Shape;224;p26"/>
          <p:cNvCxnSpPr/>
          <p:nvPr/>
        </p:nvCxnSpPr>
        <p:spPr>
          <a:xfrm>
            <a:off x="5241425" y="2295375"/>
            <a:ext cx="9267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24525"/>
            <a:ext cx="7038899" cy="38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775" y="892975"/>
            <a:ext cx="4691075" cy="414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50" y="892975"/>
            <a:ext cx="4131475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Allocation</a:t>
            </a:r>
            <a:endParaRPr/>
          </a:p>
        </p:txBody>
      </p:sp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</a:t>
            </a:r>
            <a:r>
              <a:rPr b="1" lang="en" sz="1800"/>
              <a:t>ata Analysis: </a:t>
            </a:r>
            <a:r>
              <a:rPr lang="en" sz="1800"/>
              <a:t>Vishal, Ankit, Saurav,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Algorithm Implementation (Baseline): </a:t>
            </a:r>
            <a:r>
              <a:rPr lang="en" sz="1800"/>
              <a:t>Ayush, Rupak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MTL Implementation: </a:t>
            </a:r>
            <a:r>
              <a:rPr lang="en" sz="1800"/>
              <a:t>Ayan, Nishchal, Shivam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Results: </a:t>
            </a:r>
            <a:r>
              <a:rPr lang="en" sz="1800"/>
              <a:t>Tejasvi, Ayan,  Aniket, Abhinav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Title: Stress detection from Smartphone typing metadata</a:t>
            </a:r>
            <a:endParaRPr b="1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832625" y="1567550"/>
            <a:ext cx="7990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Need: </a:t>
            </a:r>
            <a:r>
              <a:rPr lang="en" sz="1800"/>
              <a:t>Mental health and smartphone usage are interrelated. So we can use the typing/swyping characteristic to predict mood of the user.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Work Procedure: </a:t>
            </a:r>
            <a:r>
              <a:rPr lang="en" sz="1800"/>
              <a:t>Given smartphone typing metadata extracted from an application (without the actual text), we trained the data set to predict mood based on the psychological monitoring of the users.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Processes Involved: </a:t>
            </a:r>
            <a:r>
              <a:rPr lang="en" sz="1800"/>
              <a:t>Data extraction via application, data analysis, applying different Machine Learning  Algorithms and finding the most suitable one.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061925"/>
            <a:ext cx="7038900" cy="3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Data Source- An Android application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Salient features of Android application:-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b="1" lang="en">
                <a:solidFill>
                  <a:schemeClr val="accent6"/>
                </a:solidFill>
              </a:rPr>
              <a:t>TouchSense- </a:t>
            </a:r>
            <a:r>
              <a:rPr b="1" lang="en" sz="1200"/>
              <a:t>a </a:t>
            </a:r>
            <a:r>
              <a:rPr lang="en" sz="1200"/>
              <a:t>client-server application, where the client component runs on the smartphone as an Android app and the server program runs in the background.</a:t>
            </a:r>
            <a:endParaRPr sz="1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b="1" lang="en">
                <a:solidFill>
                  <a:schemeClr val="accent6"/>
                </a:solidFill>
              </a:rPr>
              <a:t>TouchLogger- </a:t>
            </a:r>
            <a:r>
              <a:rPr lang="en" sz="1200">
                <a:solidFill>
                  <a:srgbClr val="FFFFFF"/>
                </a:solidFill>
              </a:rPr>
              <a:t>which traces both type and swype interactions during text entry. Implemented by instrumenting </a:t>
            </a:r>
            <a:r>
              <a:rPr lang="en" sz="1200">
                <a:solidFill>
                  <a:srgbClr val="FFFFFF"/>
                </a:solidFill>
              </a:rPr>
              <a:t>QWERTY</a:t>
            </a:r>
            <a:r>
              <a:rPr lang="en" sz="1200">
                <a:solidFill>
                  <a:srgbClr val="FFFFFF"/>
                </a:solidFill>
              </a:rPr>
              <a:t> keyboard.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Our</a:t>
            </a:r>
            <a:r>
              <a:rPr lang="en"/>
              <a:t> dataset </a:t>
            </a:r>
            <a:r>
              <a:rPr lang="en" sz="1200">
                <a:solidFill>
                  <a:srgbClr val="FFFFFF"/>
                </a:solidFill>
              </a:rPr>
              <a:t>contains</a:t>
            </a:r>
            <a:r>
              <a:rPr b="1" lang="en" sz="1200">
                <a:solidFill>
                  <a:srgbClr val="222222"/>
                </a:solidFill>
              </a:rPr>
              <a:t> </a:t>
            </a:r>
            <a:r>
              <a:rPr b="1" lang="en" sz="1200">
                <a:solidFill>
                  <a:srgbClr val="9900FF"/>
                </a:solidFill>
              </a:rPr>
              <a:t>session-wise</a:t>
            </a:r>
            <a:r>
              <a:rPr b="1" lang="en" sz="1200">
                <a:solidFill>
                  <a:srgbClr val="FFFFFF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details</a:t>
            </a:r>
            <a:r>
              <a:rPr lang="en"/>
              <a:t> of </a:t>
            </a:r>
            <a:r>
              <a:rPr b="1" lang="en">
                <a:solidFill>
                  <a:srgbClr val="9900FF"/>
                </a:solidFill>
              </a:rPr>
              <a:t>54</a:t>
            </a:r>
            <a:r>
              <a:rPr lang="en">
                <a:solidFill>
                  <a:srgbClr val="9900FF"/>
                </a:solidFill>
              </a:rPr>
              <a:t> </a:t>
            </a:r>
            <a:r>
              <a:rPr lang="en"/>
              <a:t>active </a:t>
            </a:r>
            <a:r>
              <a:rPr lang="en"/>
              <a:t>unbiased</a:t>
            </a:r>
            <a:r>
              <a:rPr lang="en"/>
              <a:t> users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The columns of the dataset are as follows:-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9" name="Google Shape;149;p15"/>
          <p:cNvGraphicFramePr/>
          <p:nvPr/>
        </p:nvGraphicFramePr>
        <p:xfrm>
          <a:off x="721275" y="388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{EA764B4F-19EB-42C3-840A-5DEC13FAEED7}</a:tableStyleId>
              </a:tblPr>
              <a:tblGrid>
                <a:gridCol w="875675"/>
                <a:gridCol w="522600"/>
                <a:gridCol w="814275"/>
                <a:gridCol w="998425"/>
                <a:gridCol w="722125"/>
                <a:gridCol w="1154375"/>
                <a:gridCol w="693500"/>
                <a:gridCol w="642550"/>
                <a:gridCol w="977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</a:rPr>
                        <a:t>Session_ID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</a:rPr>
                        <a:t>App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</a:rPr>
                        <a:t>Timestamp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</a:rPr>
                        <a:t>Emotion_code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</a:rPr>
                        <a:t>Keycode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</a:rPr>
                        <a:t>Mood_record_timestamp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</a:rPr>
                        <a:t>Pressure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</a:rPr>
                        <a:t>Velocity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</a:rPr>
                        <a:t>Duration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141400"/>
            <a:ext cx="7038900" cy="3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b="1" lang="en">
                <a:solidFill>
                  <a:schemeClr val="accent6"/>
                </a:solidFill>
              </a:rPr>
              <a:t>Session ID- </a:t>
            </a:r>
            <a:r>
              <a:rPr lang="en"/>
              <a:t> A unique session ID assigned to a user for certain time duration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b="1" lang="en">
                <a:solidFill>
                  <a:schemeClr val="accent6"/>
                </a:solidFill>
              </a:rPr>
              <a:t>App-                </a:t>
            </a:r>
            <a:r>
              <a:rPr lang="en"/>
              <a:t>Application a user is working 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b="1" lang="en">
                <a:solidFill>
                  <a:schemeClr val="accent6"/>
                </a:solidFill>
              </a:rPr>
              <a:t>Timestamp- </a:t>
            </a:r>
            <a:r>
              <a:rPr lang="en">
                <a:solidFill>
                  <a:srgbClr val="F3F3F3"/>
                </a:solidFill>
              </a:rPr>
              <a:t>Time reading</a:t>
            </a:r>
            <a:endParaRPr>
              <a:solidFill>
                <a:srgbClr val="F3F3F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b="1" lang="en">
                <a:solidFill>
                  <a:schemeClr val="accent6"/>
                </a:solidFill>
              </a:rPr>
              <a:t>Emotion Code-</a:t>
            </a:r>
            <a:r>
              <a:rPr lang="en"/>
              <a:t> A code assigned to certain Emotion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SAD/DEPRESSED: -2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 HAPPY/EXCITED: 2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 STRESSED: 1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RELAXED: 0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NO RESPONSE: -99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b="1" lang="en">
                <a:solidFill>
                  <a:schemeClr val="accent6"/>
                </a:solidFill>
              </a:rPr>
              <a:t>Keycode- </a:t>
            </a:r>
            <a:r>
              <a:rPr lang="en">
                <a:solidFill>
                  <a:srgbClr val="FFFFFF"/>
                </a:solidFill>
              </a:rPr>
              <a:t>ASCII code corresponding to typed character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b="1" lang="en">
                <a:solidFill>
                  <a:schemeClr val="accent6"/>
                </a:solidFill>
              </a:rPr>
              <a:t>M</a:t>
            </a:r>
            <a:r>
              <a:rPr b="1" lang="en">
                <a:solidFill>
                  <a:schemeClr val="accent6"/>
                </a:solidFill>
              </a:rPr>
              <a:t>ood record timestamp-</a:t>
            </a:r>
            <a:r>
              <a:rPr lang="en">
                <a:solidFill>
                  <a:srgbClr val="FFFFFF"/>
                </a:solidFill>
              </a:rPr>
              <a:t> Time at which mood is recorded by a user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b="1" lang="en">
                <a:solidFill>
                  <a:schemeClr val="accent6"/>
                </a:solidFill>
              </a:rPr>
              <a:t>Pressure-</a:t>
            </a:r>
            <a:r>
              <a:rPr lang="en">
                <a:solidFill>
                  <a:srgbClr val="FFFFFF"/>
                </a:solidFill>
              </a:rPr>
              <a:t> Pressure at which a key is pressed while typing or </a:t>
            </a:r>
            <a:r>
              <a:rPr lang="en">
                <a:solidFill>
                  <a:srgbClr val="FFFFFF"/>
                </a:solidFill>
              </a:rPr>
              <a:t>swiping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b="1" lang="en">
                <a:solidFill>
                  <a:schemeClr val="accent6"/>
                </a:solidFill>
              </a:rPr>
              <a:t>Velocity-</a:t>
            </a:r>
            <a:r>
              <a:rPr lang="en">
                <a:solidFill>
                  <a:srgbClr val="FFFFFF"/>
                </a:solidFill>
              </a:rPr>
              <a:t> typically a user typing or swiping speed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b="1" lang="en">
                <a:solidFill>
                  <a:schemeClr val="accent6"/>
                </a:solidFill>
              </a:rPr>
              <a:t>Duration-</a:t>
            </a:r>
            <a:r>
              <a:rPr lang="en">
                <a:solidFill>
                  <a:srgbClr val="FFFFFF"/>
                </a:solidFill>
              </a:rPr>
              <a:t> time duration for which a user is typing or swiping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user emotions from data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607000" y="4390800"/>
            <a:ext cx="57957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From the graph it is clear that data is highly skewed.</a:t>
            </a:r>
            <a:endParaRPr sz="1800"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875" y="966838"/>
            <a:ext cx="4297650" cy="32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915800" y="1540800"/>
            <a:ext cx="7214100" cy="32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There is  significant difference between typing and </a:t>
            </a:r>
            <a:r>
              <a:rPr lang="en"/>
              <a:t>swyping</a:t>
            </a:r>
            <a:r>
              <a:rPr lang="en"/>
              <a:t> speeds so there is a  need to  differentiate between typing , </a:t>
            </a:r>
            <a:r>
              <a:rPr lang="en"/>
              <a:t>swyping</a:t>
            </a:r>
            <a:r>
              <a:rPr lang="en"/>
              <a:t> and mixed  type of sessions.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During </a:t>
            </a:r>
            <a:r>
              <a:rPr lang="en"/>
              <a:t>swyping</a:t>
            </a:r>
            <a:r>
              <a:rPr lang="en"/>
              <a:t>, the speed is in general very high than that of typing activity.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applied K-means clustering (K=2) to group sessions  into typing and </a:t>
            </a:r>
            <a:r>
              <a:rPr lang="en"/>
              <a:t>swyping</a:t>
            </a:r>
            <a:r>
              <a:rPr lang="en"/>
              <a:t> sessions , for mixed sessions we applied same method to further divide the session  into two groups(typing and </a:t>
            </a:r>
            <a:r>
              <a:rPr lang="en"/>
              <a:t>swyping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use natural logarithm of speed values while clustering sessions.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lot of natural logarithm of speed values shows clear distinction between typing and </a:t>
            </a:r>
            <a:r>
              <a:rPr lang="en"/>
              <a:t>swyping</a:t>
            </a:r>
            <a:r>
              <a:rPr lang="en"/>
              <a:t> sessions.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200" y="2143301"/>
            <a:ext cx="4104600" cy="217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429750"/>
            <a:ext cx="7038900" cy="43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Following algorithm is applied to distinguish typing,  </a:t>
            </a:r>
            <a:r>
              <a:rPr lang="en"/>
              <a:t>swyping</a:t>
            </a:r>
            <a:r>
              <a:rPr lang="en"/>
              <a:t> and mixed sessions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700" y="951725"/>
            <a:ext cx="4478600" cy="378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416750"/>
            <a:ext cx="7038900" cy="30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Removal of No Response Labels </a:t>
            </a:r>
            <a:r>
              <a:rPr lang="en"/>
              <a:t>- We filter out all sessions marked with No Response as they do not reveal any emotion.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Distant Session Elimination</a:t>
            </a:r>
            <a:r>
              <a:rPr lang="en"/>
              <a:t> - We remove the sessions where emotion self report is recorded more than 3 hours after the last touch interaction in that session.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Elimination of Small Sessions</a:t>
            </a:r>
            <a:r>
              <a:rPr lang="en"/>
              <a:t> - We discarded any session with less than 20 touch interactions to ensure that there is enough information to distinguish between typing and swyping sessions.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