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57" r:id="rId5"/>
    <p:sldId id="266" r:id="rId6"/>
    <p:sldId id="263" r:id="rId7"/>
    <p:sldId id="261" r:id="rId8"/>
    <p:sldId id="264" r:id="rId9"/>
    <p:sldId id="25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2" autoAdjust="0"/>
    <p:restoredTop sz="94660"/>
  </p:normalViewPr>
  <p:slideViewPr>
    <p:cSldViewPr snapToGrid="0">
      <p:cViewPr varScale="1">
        <p:scale>
          <a:sx n="50" d="100"/>
          <a:sy n="50" d="100"/>
        </p:scale>
        <p:origin x="3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BC02-5CA2-4D6C-ADDF-68F7B618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A81DC5-05AC-46A8-A072-956E0554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EC599-67F7-4042-AB2E-A6686AB2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1FC5D-3111-45B5-A38D-46765DF7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522CE-D97A-47E4-BC36-F4DAEC8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AD609-52C6-4401-AD45-D7BBFD96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EDD0C-BEA7-4BDC-BC9A-8EB222CD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1F0EC-CAAD-4201-AE74-EB6DB38A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826AE-D453-4699-93B0-92BCFC3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AF64B-9633-4C8B-BD08-0D97651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3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9F8E0-C139-448F-84D2-EE692315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81487-A3F4-4EE1-9882-E7E7742F1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17ACD-77E4-45D5-8FC6-CB1752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6FE9-DB47-4A79-90A9-E28D154C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4843-3499-4006-A4AE-C9A7425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0489-3315-4B6B-B1B6-BCB28339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D3F9B-D5A2-43B2-8510-9A55AD93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0DB57-0889-47D6-8261-1147999E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992A5-BD82-48BF-A399-276956B3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4A56C-82B4-4E57-A7A9-A633F0A1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E428-DB8F-4C7E-86C5-78FC75E8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66CB0-4847-44E4-B7C7-73DA39F2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99B44-AB17-4BE9-B515-E994EBC9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4C3ED-772E-464B-AFA6-687021C6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FA2ED-1F79-4A7F-8A02-8100C4AC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108EA-9405-4839-A59B-F7C8A59D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CA68F-570A-4972-9EF9-760875D12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192D2-1835-4090-91AB-196D4128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517EB-EA76-4639-9647-F84C87B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8D646-6969-495B-A5B8-37A4347A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DB6C5-3CA1-436E-AD04-89955A2B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123F9-F12B-41BF-8FA0-B53EE70B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B8E3D-DBF4-473C-9CD4-3BA92522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861C7-F45B-48ED-A8C6-122BF6CE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0D73AA-56CC-49B5-AE1B-7A18D097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3EB1CA-F45F-45F6-8E46-708EEFE6E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D004A-13EF-424C-A18B-F5B31B0A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C9E38-AB05-4890-9966-B98AB9AB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3B3FD-890A-415A-88BF-1F4D6BB2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63FAE-91B0-4A28-8DB8-E23B1B23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1EDB3A-1A74-40E5-ABDF-071B088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8333A0-B72A-4D6A-A928-8B10AB16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918FE-A52E-471F-B6CC-1B01E070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4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35365-CBB6-4E2F-8335-AA4BF47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46CBF-B9D5-4E38-9C07-EAE7B6D0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C7D15-D543-4BE0-A225-57A70DEC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9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B60D9-39ED-437C-BFF8-F9A346B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03C7E-BEC7-4D4E-9E44-B1A06A42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0A08D-528B-4571-904F-ED1127211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7C24A-7F46-4FD0-A05D-CC2A609A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77169-6B1B-4CE6-9335-910B9778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26B6F-0A38-4539-B9A4-1193AC04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D363C-110D-4C4B-8109-640AF93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1B5D3E-B0C8-43C7-A550-D7875BDD0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E2890-C7F0-4318-B4F3-03B65D580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B5B95-1FE3-4DF2-88E9-2A2FEB2F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2C460-7ED1-4DAA-909B-C757782E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A5286-B8E8-44E3-A0A3-BE0D0B66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E7196-DCF6-41CA-AE11-EF42337D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403A0-FBAA-473B-A261-7EBA5996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F00F-3810-4362-908C-95827A5F6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3FA2-B02F-4013-8517-FAD357AC4E0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AD4C5-4A77-41AD-8AC1-5DF1D786A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75C13-EF43-49B3-934B-84B923027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31BD-3129-42B4-9A53-2DF481A1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9CD2C92-4541-434D-A757-73DACB886B55}"/>
              </a:ext>
            </a:extLst>
          </p:cNvPr>
          <p:cNvGrpSpPr/>
          <p:nvPr/>
        </p:nvGrpSpPr>
        <p:grpSpPr>
          <a:xfrm>
            <a:off x="2796860" y="2025776"/>
            <a:ext cx="6598281" cy="2806448"/>
            <a:chOff x="2790778" y="2959331"/>
            <a:chExt cx="6598281" cy="28064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EA054-4D5C-4CF2-BBB6-8668D0A93027}"/>
                </a:ext>
              </a:extLst>
            </p:cNvPr>
            <p:cNvSpPr txBox="1"/>
            <p:nvPr/>
          </p:nvSpPr>
          <p:spPr>
            <a:xfrm>
              <a:off x="4304015" y="2959331"/>
              <a:ext cx="3571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21-1 </a:t>
              </a:r>
              <a:r>
                <a:rPr lang="ko-KR" altLang="en-US" sz="32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생체인증보안</a:t>
              </a:r>
              <a:endPara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06D935-0B75-441A-BAA5-8D1CB667C928}"/>
                </a:ext>
              </a:extLst>
            </p:cNvPr>
            <p:cNvSpPr txBox="1"/>
            <p:nvPr/>
          </p:nvSpPr>
          <p:spPr>
            <a:xfrm>
              <a:off x="2790778" y="3726872"/>
              <a:ext cx="65982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 err="1">
                  <a:latin typeface="나눔명조" panose="02020603020101020101" pitchFamily="18" charset="-127"/>
                  <a:ea typeface="나눔명조" panose="02020603020101020101" pitchFamily="18" charset="-127"/>
                </a:rPr>
                <a:t>멀티모달</a:t>
              </a:r>
              <a:r>
                <a:rPr lang="ko-KR" altLang="en-US" sz="48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인식 과제</a:t>
              </a:r>
              <a:r>
                <a:rPr lang="en-US" altLang="ko-KR" sz="48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(1</a:t>
              </a:r>
              <a:r>
                <a:rPr lang="ko-KR" altLang="en-US" sz="48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차</a:t>
              </a:r>
              <a:r>
                <a:rPr lang="en-US" altLang="ko-KR" sz="48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0FEBFF-CE3F-4714-8F99-45DCEC3176FB}"/>
                </a:ext>
              </a:extLst>
            </p:cNvPr>
            <p:cNvSpPr txBox="1"/>
            <p:nvPr/>
          </p:nvSpPr>
          <p:spPr>
            <a:xfrm>
              <a:off x="4758466" y="5242559"/>
              <a:ext cx="2662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1971060 </a:t>
              </a:r>
              <a:r>
                <a:rPr lang="ko-KR" altLang="en-US" sz="280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김서현</a:t>
              </a:r>
              <a:endParaRPr lang="en-US" altLang="ko-KR" sz="28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84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4.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자체적 평가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F88B-C499-462D-8786-34C03946EE60}"/>
              </a:ext>
            </a:extLst>
          </p:cNvPr>
          <p:cNvSpPr txBox="1"/>
          <p:nvPr/>
        </p:nvSpPr>
        <p:spPr>
          <a:xfrm>
            <a:off x="498763" y="1122910"/>
            <a:ext cx="11288684" cy="519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자체적 평가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epoch, batch 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등 변수 값을 다양하게 시도해보지 못함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새로운 알고리즘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네트워크를 시도해보고 싶었지만 이해하지 못했음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모델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개를 이용하여 얼굴과 홍채 각각 인식 작업을 하지 못했음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개선 방향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GPU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 사용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머신 러닝에 대한 이해도를 높인 후 다시 시도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차 과제 제출 때 다시 시도 예정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8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572693" y="1435281"/>
            <a:ext cx="3046614" cy="398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목차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탐지 결과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기타 진행상황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평가 및 고찰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98763" y="1122910"/>
            <a:ext cx="11098878" cy="2336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방향성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Iris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와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Face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를 분류하는 방법을 찾지 못했음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→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 Iris 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데이터만을 이용해서 하나의 모델로 인식을 진행함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→ 모델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</a:t>
            </a: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개는 아직 구현하지 못함 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0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98763" y="1122910"/>
            <a:ext cx="6093228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사용한 알고리즘</a:t>
            </a:r>
            <a:r>
              <a:rPr lang="en-US" altLang="ko-KR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네트워크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이미지 분류 모델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: ResNet50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B46FA-73D4-4B62-9F9A-8EDC0C8E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26" y="2351067"/>
            <a:ext cx="7325867" cy="4124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61306-4F12-4107-B8D8-AC5395FF050B}"/>
              </a:ext>
            </a:extLst>
          </p:cNvPr>
          <p:cNvSpPr txBox="1"/>
          <p:nvPr/>
        </p:nvSpPr>
        <p:spPr>
          <a:xfrm>
            <a:off x="8328993" y="2351067"/>
            <a:ext cx="33642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모델 특징</a:t>
            </a: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네트워크 상단에 완전연결층 포함하지 않음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가중치는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ImageNet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에서 사전 훈련된 값으로 지정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Layers.Input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()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 출력은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‘input’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Input_shape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pooling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은 위에서 지정했으므로 생략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Classes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는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weights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imagenet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을 사용했기 때문에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default 1000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로 학습되었을 것이라 생각함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3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98763" y="1122910"/>
            <a:ext cx="6093228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사용한 알고리즘</a:t>
            </a:r>
            <a:r>
              <a:rPr lang="en-US" altLang="ko-KR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네트워크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이미지 분류 모델 </a:t>
            </a: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: ResNet50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B46FA-73D4-4B62-9F9A-8EDC0C8E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26" y="2351067"/>
            <a:ext cx="7325867" cy="4124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61306-4F12-4107-B8D8-AC5395FF050B}"/>
              </a:ext>
            </a:extLst>
          </p:cNvPr>
          <p:cNvSpPr txBox="1"/>
          <p:nvPr/>
        </p:nvSpPr>
        <p:spPr>
          <a:xfrm>
            <a:off x="8328993" y="2351067"/>
            <a:ext cx="33642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기타 설정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Dense: 512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Input activation function: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ReLU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Output activation function: </a:t>
            </a: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softmax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BatchNormalization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사용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Optimizer: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Adam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나머지 값은 임의의 값 사용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7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CE053-6FD0-41C5-88F7-5A393A7E3661}"/>
              </a:ext>
            </a:extLst>
          </p:cNvPr>
          <p:cNvSpPr txBox="1"/>
          <p:nvPr/>
        </p:nvSpPr>
        <p:spPr>
          <a:xfrm>
            <a:off x="498763" y="1122910"/>
            <a:ext cx="6093228" cy="1309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사용한 각종 파라미터 및 옵션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구현 내용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2F4655-199E-4925-82CB-0EEA0AFC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42" y="1851680"/>
            <a:ext cx="10006515" cy="31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0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탐지 결과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6A3F3C-7337-4870-A66C-716ECD589EC7}"/>
              </a:ext>
            </a:extLst>
          </p:cNvPr>
          <p:cNvGrpSpPr/>
          <p:nvPr/>
        </p:nvGrpSpPr>
        <p:grpSpPr>
          <a:xfrm>
            <a:off x="607891" y="1499929"/>
            <a:ext cx="3535093" cy="4650647"/>
            <a:chOff x="364617" y="1552594"/>
            <a:chExt cx="3535093" cy="46506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F9DDF9B-4F7E-42EA-950B-B8253056E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7" r="886"/>
            <a:stretch/>
          </p:blipFill>
          <p:spPr>
            <a:xfrm>
              <a:off x="364618" y="1962864"/>
              <a:ext cx="3535092" cy="17919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9798BD-0CEF-4882-B729-3E0CCCEDF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7" r="2032"/>
            <a:stretch/>
          </p:blipFill>
          <p:spPr>
            <a:xfrm>
              <a:off x="364617" y="3764967"/>
              <a:ext cx="3535092" cy="17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3DEC9-812B-46E9-B031-0DC29B7CFABC}"/>
                </a:ext>
              </a:extLst>
            </p:cNvPr>
            <p:cNvSpPr txBox="1"/>
            <p:nvPr/>
          </p:nvSpPr>
          <p:spPr>
            <a:xfrm>
              <a:off x="364617" y="5556910"/>
              <a:ext cx="3535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loss: 0.8241 / accuracy: 0.9531</a:t>
              </a:r>
            </a:p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precision: 1.0000 / recall: 0.5664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D0DCBB-C522-4CA7-B394-C909431606E3}"/>
                </a:ext>
              </a:extLst>
            </p:cNvPr>
            <p:cNvSpPr txBox="1"/>
            <p:nvPr/>
          </p:nvSpPr>
          <p:spPr>
            <a:xfrm>
              <a:off x="364618" y="1552594"/>
              <a:ext cx="3535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Model_0</a:t>
              </a:r>
              <a:endPara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747BDF-B5B9-4D99-83A1-FF3B2BEC8815}"/>
              </a:ext>
            </a:extLst>
          </p:cNvPr>
          <p:cNvGrpSpPr/>
          <p:nvPr/>
        </p:nvGrpSpPr>
        <p:grpSpPr>
          <a:xfrm>
            <a:off x="4248311" y="1502469"/>
            <a:ext cx="3615236" cy="4645566"/>
            <a:chOff x="4248310" y="1562754"/>
            <a:chExt cx="3615236" cy="464556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3F25B6-D4E1-4491-A3AC-A06174B91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14" r="2160"/>
            <a:stretch/>
          </p:blipFill>
          <p:spPr>
            <a:xfrm>
              <a:off x="4248310" y="1962863"/>
              <a:ext cx="3535092" cy="17919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8E7C1EA-77DB-4CAC-808A-60425CC33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812" b="1"/>
            <a:stretch/>
          </p:blipFill>
          <p:spPr>
            <a:xfrm>
              <a:off x="4248310" y="3764967"/>
              <a:ext cx="3535092" cy="17919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96CCD9-33DC-4B51-9573-64DBC8F5097F}"/>
                </a:ext>
              </a:extLst>
            </p:cNvPr>
            <p:cNvSpPr txBox="1"/>
            <p:nvPr/>
          </p:nvSpPr>
          <p:spPr>
            <a:xfrm>
              <a:off x="4248310" y="1562754"/>
              <a:ext cx="3535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Model_1</a:t>
              </a:r>
              <a:endPara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BE359E-FFD5-4CA7-AAB3-6AD5FAD2A3B2}"/>
                </a:ext>
              </a:extLst>
            </p:cNvPr>
            <p:cNvSpPr txBox="1"/>
            <p:nvPr/>
          </p:nvSpPr>
          <p:spPr>
            <a:xfrm>
              <a:off x="4328453" y="5561989"/>
              <a:ext cx="35350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loss: 0.7454 / accuracy: 0.9609</a:t>
              </a:r>
            </a:p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precision: 1.0000 / recall: 0.6094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AC4EF8-C31A-4869-A206-C1D854DE11DE}"/>
              </a:ext>
            </a:extLst>
          </p:cNvPr>
          <p:cNvGrpSpPr/>
          <p:nvPr/>
        </p:nvGrpSpPr>
        <p:grpSpPr>
          <a:xfrm>
            <a:off x="7968874" y="1502469"/>
            <a:ext cx="3615236" cy="4645566"/>
            <a:chOff x="7968874" y="1502469"/>
            <a:chExt cx="3615236" cy="464556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2459A4-A37A-414C-8F5B-7D0978966BED}"/>
                </a:ext>
              </a:extLst>
            </p:cNvPr>
            <p:cNvSpPr txBox="1"/>
            <p:nvPr/>
          </p:nvSpPr>
          <p:spPr>
            <a:xfrm>
              <a:off x="7968874" y="1502469"/>
              <a:ext cx="3535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Model_2</a:t>
              </a:r>
              <a:endPara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1C47D5-B59F-43EC-918B-2E684AF74861}"/>
                </a:ext>
              </a:extLst>
            </p:cNvPr>
            <p:cNvSpPr txBox="1"/>
            <p:nvPr/>
          </p:nvSpPr>
          <p:spPr>
            <a:xfrm>
              <a:off x="8049017" y="5501704"/>
              <a:ext cx="35350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loss: 0.7007 / accuracy: 0.9727</a:t>
              </a:r>
            </a:p>
            <a:p>
              <a:pPr algn="ctr"/>
              <a:r>
                <a: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precision: 1.0000 / recall: 0.6250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CC77AF2-70E7-43DA-BCEB-8BD3356A2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0"/>
            <a:stretch/>
          </p:blipFill>
          <p:spPr>
            <a:xfrm>
              <a:off x="7968874" y="1907658"/>
              <a:ext cx="3535092" cy="18046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B6C3EED-E5E7-45DD-9F96-B13B35BB2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8874" y="3691980"/>
              <a:ext cx="3535092" cy="1791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29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34B43-7C6F-491F-84AD-BC0019FCC142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탐지 결과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F90E93-A300-492B-AE37-DE158EC36A73}"/>
              </a:ext>
            </a:extLst>
          </p:cNvPr>
          <p:cNvGrpSpPr/>
          <p:nvPr/>
        </p:nvGrpSpPr>
        <p:grpSpPr>
          <a:xfrm>
            <a:off x="1802071" y="1491271"/>
            <a:ext cx="8587858" cy="4805134"/>
            <a:chOff x="1654720" y="1491271"/>
            <a:chExt cx="8587858" cy="48051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0FA13-2FC8-413B-8C55-2D0ED49E66E6}"/>
                </a:ext>
              </a:extLst>
            </p:cNvPr>
            <p:cNvSpPr txBox="1"/>
            <p:nvPr/>
          </p:nvSpPr>
          <p:spPr>
            <a:xfrm>
              <a:off x="4074536" y="4801491"/>
              <a:ext cx="6168042" cy="113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1971060_</a:t>
              </a:r>
              <a:r>
                <a:rPr lang="ko-KR" altLang="en-US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김서현</a:t>
              </a: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_</a:t>
              </a:r>
              <a:r>
                <a:rPr lang="ko-KR" altLang="en-US" sz="2400" dirty="0" err="1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멀티모달</a:t>
              </a: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_1</a:t>
              </a:r>
              <a:r>
                <a:rPr lang="ko-KR" altLang="en-US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차</a:t>
              </a: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_</a:t>
              </a:r>
              <a:r>
                <a:rPr lang="ko-KR" altLang="en-US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답안</a:t>
              </a:r>
              <a:r>
                <a:rPr lang="en-US" altLang="ko-KR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.csv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2400" dirty="0">
                  <a:latin typeface="나눔명조" panose="02020603020101020101" pitchFamily="18" charset="-127"/>
                  <a:ea typeface="나눔명조" panose="02020603020101020101" pitchFamily="18" charset="-127"/>
                  <a:cs typeface="Arial" panose="020B0604020202020204" pitchFamily="34" charset="0"/>
                </a:rPr>
                <a:t>분류 및 정렬 완료</a:t>
              </a:r>
              <a:endPara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97C762-E7F9-4381-9F90-27AFACD04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7344" y="1491271"/>
              <a:ext cx="4565233" cy="174216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D35AF19-AA3E-4084-93F0-E95BD351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6978" y="3233435"/>
              <a:ext cx="1985963" cy="135686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CBB01F9-5B22-4A3B-A0C9-E8373EF64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4720" y="1491271"/>
              <a:ext cx="2260359" cy="4805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341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C6262-03E7-41D9-B355-CF8842F3BD1A}"/>
              </a:ext>
            </a:extLst>
          </p:cNvPr>
          <p:cNvSpPr txBox="1"/>
          <p:nvPr/>
        </p:nvSpPr>
        <p:spPr>
          <a:xfrm>
            <a:off x="3011979" y="382386"/>
            <a:ext cx="6168042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3. </a:t>
            </a:r>
            <a:r>
              <a:rPr lang="ko-KR" altLang="en-US" sz="3200" b="1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기타 진행상황</a:t>
            </a:r>
            <a:endParaRPr lang="en-US" altLang="ko-KR" sz="3200" b="1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3C73C-A4DF-4000-B9EE-74C1A1E5D8B7}"/>
              </a:ext>
            </a:extLst>
          </p:cNvPr>
          <p:cNvSpPr txBox="1"/>
          <p:nvPr/>
        </p:nvSpPr>
        <p:spPr>
          <a:xfrm>
            <a:off x="498762" y="1122910"/>
            <a:ext cx="11188933" cy="1135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명조" panose="02020603020101020101" pitchFamily="18" charset="-127"/>
                <a:ea typeface="나눔명조" panose="02020603020101020101" pitchFamily="18" charset="-127"/>
                <a:cs typeface="Arial" panose="020B0604020202020204" pitchFamily="34" charset="0"/>
              </a:rPr>
              <a:t>Augmentation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명조" panose="02020603020101020101" pitchFamily="18" charset="-127"/>
              <a:ea typeface="나눔명조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CA7442-DBED-4833-B811-953011FD6C40}"/>
              </a:ext>
            </a:extLst>
          </p:cNvPr>
          <p:cNvGrpSpPr/>
          <p:nvPr/>
        </p:nvGrpSpPr>
        <p:grpSpPr>
          <a:xfrm>
            <a:off x="937990" y="1909481"/>
            <a:ext cx="10316021" cy="3159474"/>
            <a:chOff x="937990" y="1690822"/>
            <a:chExt cx="10316021" cy="31594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7C0762D-0A73-4FA9-A0F9-86EFE0C4C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990" y="1690822"/>
              <a:ext cx="6340368" cy="31594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AEB64F-B301-49F4-8495-11F91654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8359" y="1690822"/>
              <a:ext cx="3975652" cy="3159474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E794F00-42E2-4DE0-BF0D-4AAC28038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411" y="5068955"/>
            <a:ext cx="2713548" cy="7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289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김서현(사이버보안전공)</dc:creator>
  <cp:lastModifiedBy>김서현(사이버보안전공)</cp:lastModifiedBy>
  <cp:revision>55</cp:revision>
  <dcterms:created xsi:type="dcterms:W3CDTF">2021-05-12T14:28:07Z</dcterms:created>
  <dcterms:modified xsi:type="dcterms:W3CDTF">2021-06-02T13:58:09Z</dcterms:modified>
</cp:coreProperties>
</file>