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3" r:id="rId3"/>
    <p:sldId id="261" r:id="rId4"/>
    <p:sldId id="262" r:id="rId5"/>
    <p:sldId id="264" r:id="rId6"/>
    <p:sldId id="257" r:id="rId7"/>
    <p:sldId id="265" r:id="rId8"/>
    <p:sldId id="258" r:id="rId9"/>
    <p:sldId id="260" r:id="rId10"/>
    <p:sldId id="266" r:id="rId11"/>
    <p:sldId id="268" r:id="rId12"/>
    <p:sldId id="280" r:id="rId13"/>
    <p:sldId id="267" r:id="rId14"/>
    <p:sldId id="276" r:id="rId15"/>
    <p:sldId id="277" r:id="rId16"/>
    <p:sldId id="278" r:id="rId17"/>
    <p:sldId id="271" r:id="rId18"/>
    <p:sldId id="269" r:id="rId19"/>
    <p:sldId id="282" r:id="rId20"/>
    <p:sldId id="281" r:id="rId21"/>
    <p:sldId id="284" r:id="rId22"/>
    <p:sldId id="283"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5" autoAdjust="0"/>
    <p:restoredTop sz="94660"/>
  </p:normalViewPr>
  <p:slideViewPr>
    <p:cSldViewPr>
      <p:cViewPr varScale="1">
        <p:scale>
          <a:sx n="68" d="100"/>
          <a:sy n="68" d="100"/>
        </p:scale>
        <p:origin x="141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C3F416CD-67A3-4CF0-A210-F6AF31AC147F}" type="datetimeFigureOut">
              <a:rPr lang="en-US" smtClean="0"/>
              <a:pPr/>
              <a:t>10/21/2021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56DEE-8D50-4D03-A50E-40A71C60A1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56DEE-8D50-4D03-A50E-40A71C60A1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56DEE-8D50-4D03-A50E-40A71C60A1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56DEE-8D50-4D03-A50E-40A71C60A1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F416CD-67A3-4CF0-A210-F6AF31AC147F}"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56DEE-8D50-4D03-A50E-40A71C60A1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pPr algn="l" eaLnBrk="1" latinLnBrk="0" hangingPunct="1"/>
            <a:fld id="{C3F416CD-67A3-4CF0-A210-F6AF31AC147F}" type="datetimeFigureOut">
              <a:rPr lang="en-US" smtClean="0"/>
              <a:pPr algn="l" eaLnBrk="1" latinLnBrk="0" hangingPunct="1"/>
              <a:t>10/21/2021</a:t>
            </a:fld>
            <a:endParaRPr lang="en-US"/>
          </a:p>
        </p:txBody>
      </p:sp>
      <p:sp>
        <p:nvSpPr>
          <p:cNvPr id="27" name="Slide Number Placeholder 26"/>
          <p:cNvSpPr>
            <a:spLocks noGrp="1"/>
          </p:cNvSpPr>
          <p:nvPr>
            <p:ph type="sldNum" sz="quarter" idx="11"/>
          </p:nvPr>
        </p:nvSpPr>
        <p:spPr/>
        <p:txBody>
          <a:bodyPr rtlCol="0"/>
          <a:lstStyle/>
          <a:p>
            <a:fld id="{3D756DEE-8D50-4D03-A50E-40A71C60A18C}"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C3F416CD-67A3-4CF0-A210-F6AF31AC147F}" type="datetimeFigureOut">
              <a:rPr lang="en-US" smtClean="0"/>
              <a:pPr/>
              <a:t>10/21/2021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D756DEE-8D50-4D03-A50E-40A71C60A1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56DEE-8D50-4D03-A50E-40A71C60A1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F416CD-67A3-4CF0-A210-F6AF31AC147F}"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56DEE-8D50-4D03-A50E-40A71C60A1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F416CD-67A3-4CF0-A210-F6AF31AC147F}"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56DEE-8D50-4D03-A50E-40A71C60A1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10/21/2021</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D756DEE-8D50-4D03-A50E-40A71C60A1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acefirst.com/face-recognition-glossary/what-is-face-recogni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jpg"/>
          <p:cNvPicPr>
            <a:picLocks noChangeAspect="1"/>
          </p:cNvPicPr>
          <p:nvPr/>
        </p:nvPicPr>
        <p:blipFill>
          <a:blip r:embed="rId2"/>
          <a:stretch>
            <a:fillRect/>
          </a:stretch>
        </p:blipFill>
        <p:spPr>
          <a:xfrm>
            <a:off x="5486400" y="0"/>
            <a:ext cx="3657600" cy="3657600"/>
          </a:xfrm>
          <a:prstGeom prst="rect">
            <a:avLst/>
          </a:prstGeom>
        </p:spPr>
      </p:pic>
      <p:sp>
        <p:nvSpPr>
          <p:cNvPr id="2" name="Title 1"/>
          <p:cNvSpPr>
            <a:spLocks noGrp="1"/>
          </p:cNvSpPr>
          <p:nvPr>
            <p:ph type="ctrTitle"/>
          </p:nvPr>
        </p:nvSpPr>
        <p:spPr>
          <a:xfrm>
            <a:off x="685800" y="1219201"/>
            <a:ext cx="7772400" cy="2057399"/>
          </a:xfrm>
        </p:spPr>
        <p:txBody>
          <a:bodyPr>
            <a:normAutofit fontScale="90000"/>
          </a:bodyPr>
          <a:lstStyle/>
          <a:p>
            <a:r>
              <a:rPr lang="en-US" dirty="0"/>
              <a:t>Real-time face recognition &amp; detection. </a:t>
            </a:r>
            <a:br>
              <a:rPr lang="en-US" dirty="0"/>
            </a:br>
            <a:endParaRPr lang="en-US" dirty="0"/>
          </a:p>
        </p:txBody>
      </p:sp>
      <p:sp>
        <p:nvSpPr>
          <p:cNvPr id="3" name="Subtitle 2"/>
          <p:cNvSpPr>
            <a:spLocks noGrp="1"/>
          </p:cNvSpPr>
          <p:nvPr>
            <p:ph type="subTitle" idx="1"/>
          </p:nvPr>
        </p:nvSpPr>
        <p:spPr>
          <a:xfrm>
            <a:off x="4038600" y="4495800"/>
            <a:ext cx="5105400" cy="2133600"/>
          </a:xfrm>
        </p:spPr>
        <p:txBody>
          <a:bodyPr>
            <a:normAutofit/>
          </a:bodyPr>
          <a:lstStyle/>
          <a:p>
            <a:pPr>
              <a:lnSpc>
                <a:spcPct val="150000"/>
              </a:lnSpc>
            </a:pPr>
            <a:r>
              <a:rPr lang="en-US" sz="1800" dirty="0"/>
              <a:t>Project Guide:		</a:t>
            </a:r>
            <a:r>
              <a:rPr lang="en-US" sz="1800" b="1" dirty="0"/>
              <a:t>Ms. </a:t>
            </a:r>
            <a:r>
              <a:rPr lang="en-US" sz="1800" b="1" dirty="0" err="1"/>
              <a:t>Rohaila</a:t>
            </a:r>
            <a:r>
              <a:rPr lang="en-US" sz="1800" b="1" dirty="0"/>
              <a:t> </a:t>
            </a:r>
            <a:r>
              <a:rPr lang="en-US" sz="1800" b="1" dirty="0" err="1"/>
              <a:t>Naaz</a:t>
            </a:r>
            <a:endParaRPr lang="en-US" sz="1800" dirty="0"/>
          </a:p>
          <a:p>
            <a:endParaRPr lang="en-US" sz="1800" dirty="0"/>
          </a:p>
          <a:p>
            <a:r>
              <a:rPr lang="en-US" sz="1800" dirty="0"/>
              <a:t>Presented by:</a:t>
            </a:r>
          </a:p>
          <a:p>
            <a:pPr>
              <a:lnSpc>
                <a:spcPct val="150000"/>
              </a:lnSpc>
            </a:pPr>
            <a:r>
              <a:rPr lang="en-US" sz="2000" dirty="0">
                <a:latin typeface="Goudy Old Style" pitchFamily="18" charset="0"/>
              </a:rPr>
              <a:t>TCA1809072		</a:t>
            </a:r>
            <a:r>
              <a:rPr lang="en-US" sz="2000" b="1" dirty="0">
                <a:latin typeface="Goudy Old Style" pitchFamily="18" charset="0"/>
              </a:rPr>
              <a:t>Kshma Sethi</a:t>
            </a:r>
          </a:p>
          <a:p>
            <a:endParaRPr lang="en-US" dirty="0">
              <a:latin typeface="Goudy Old Style" pitchFamily="18" charset="0"/>
            </a:endParaRPr>
          </a:p>
        </p:txBody>
      </p:sp>
      <p:sp>
        <p:nvSpPr>
          <p:cNvPr id="6" name="TextBox 5"/>
          <p:cNvSpPr txBox="1"/>
          <p:nvPr/>
        </p:nvSpPr>
        <p:spPr>
          <a:xfrm>
            <a:off x="685800" y="3962400"/>
            <a:ext cx="3810000" cy="738664"/>
          </a:xfrm>
          <a:prstGeom prst="rect">
            <a:avLst/>
          </a:prstGeom>
          <a:noFill/>
        </p:spPr>
        <p:txBody>
          <a:bodyPr wrap="square" rtlCol="0">
            <a:spAutoFit/>
          </a:bodyPr>
          <a:lstStyle/>
          <a:p>
            <a:r>
              <a:rPr lang="en-US" sz="2400" dirty="0">
                <a:latin typeface="Goudy Old Style" pitchFamily="18" charset="0"/>
              </a:rPr>
              <a:t>Industrial Training </a:t>
            </a:r>
            <a:r>
              <a:rPr lang="en-US" sz="2400">
                <a:latin typeface="Goudy Old Style" pitchFamily="18" charset="0"/>
              </a:rPr>
              <a:t>(ECS791</a:t>
            </a:r>
            <a:r>
              <a:rPr lang="en-US" sz="2400" dirty="0">
                <a:latin typeface="Goudy Old Style" pitchFamily="18" charset="0"/>
              </a:rPr>
              <a: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Image Classification</a:t>
            </a:r>
            <a:endParaRPr lang="en-US" dirty="0"/>
          </a:p>
        </p:txBody>
      </p:sp>
      <p:sp>
        <p:nvSpPr>
          <p:cNvPr id="3" name="Content Placeholder 2"/>
          <p:cNvSpPr>
            <a:spLocks noGrp="1"/>
          </p:cNvSpPr>
          <p:nvPr>
            <p:ph idx="1"/>
          </p:nvPr>
        </p:nvSpPr>
        <p:spPr/>
        <p:txBody>
          <a:bodyPr>
            <a:normAutofit/>
          </a:bodyPr>
          <a:lstStyle/>
          <a:p>
            <a:pPr lvl="0">
              <a:buNone/>
            </a:pPr>
            <a:r>
              <a:rPr lang="en-US" dirty="0"/>
              <a:t>	</a:t>
            </a:r>
            <a:r>
              <a:rPr lang="en-US" dirty="0">
                <a:solidFill>
                  <a:srgbClr val="002642"/>
                </a:solidFill>
              </a:rPr>
              <a:t>Face identification system has to determine the identity of the input face image based on comparisons among all templates stored in a database (DB). The sample image is compared to the training set. On the other hand, the model-based approach tries to model a human face. The new sample is fitted to the model, and the parameters of the model are used to recognize the image.</a:t>
            </a:r>
          </a:p>
          <a:p>
            <a:endParaRPr lang="en-US" dirty="0"/>
          </a:p>
        </p:txBody>
      </p:sp>
      <p:sp>
        <p:nvSpPr>
          <p:cNvPr id="4" name="Round Diagonal Corner Rectangle 3"/>
          <p:cNvSpPr/>
          <p:nvPr/>
        </p:nvSpPr>
        <p:spPr>
          <a:xfrm>
            <a:off x="381000" y="7620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533400" y="9144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2642"/>
                </a:solidFill>
              </a:rPr>
              <a:t>Haar</a:t>
            </a:r>
            <a:r>
              <a:rPr lang="en-US" dirty="0">
                <a:solidFill>
                  <a:srgbClr val="002642"/>
                </a:solidFill>
              </a:rPr>
              <a:t> Cascade algorithm</a:t>
            </a:r>
          </a:p>
        </p:txBody>
      </p:sp>
      <p:sp>
        <p:nvSpPr>
          <p:cNvPr id="3" name="Content Placeholder 2"/>
          <p:cNvSpPr>
            <a:spLocks noGrp="1"/>
          </p:cNvSpPr>
          <p:nvPr>
            <p:ph idx="1"/>
          </p:nvPr>
        </p:nvSpPr>
        <p:spPr/>
        <p:txBody>
          <a:bodyPr>
            <a:normAutofit/>
          </a:bodyPr>
          <a:lstStyle/>
          <a:p>
            <a:pPr>
              <a:buNone/>
            </a:pPr>
            <a:r>
              <a:rPr lang="en-US" dirty="0"/>
              <a:t>	Object Detection using </a:t>
            </a:r>
            <a:r>
              <a:rPr lang="en-US" dirty="0" err="1"/>
              <a:t>Haar</a:t>
            </a:r>
            <a:r>
              <a:rPr lang="en-US" dirty="0"/>
              <a:t> feature-based cascade classifiers is an effective object detection method proposed by Paul Viola and Michael Jones. It is also known as Voila-Jones algorithm and is used to detect faces. It is basically a machine learning object detection algorithm which is used to identify objects in an image or video. </a:t>
            </a:r>
          </a:p>
        </p:txBody>
      </p:sp>
      <p:sp>
        <p:nvSpPr>
          <p:cNvPr id="5" name="Rectangle 4"/>
          <p:cNvSpPr/>
          <p:nvPr/>
        </p:nvSpPr>
        <p:spPr>
          <a:xfrm>
            <a:off x="6248400" y="9144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162800" y="914400"/>
            <a:ext cx="914400" cy="914400"/>
          </a:xfrm>
          <a:prstGeom prst="rect">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457200" y="609600"/>
            <a:ext cx="9144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457200" y="1066800"/>
            <a:ext cx="9144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p:cNvSpPr/>
          <p:nvPr/>
        </p:nvSpPr>
        <p:spPr>
          <a:xfrm>
            <a:off x="457200" y="838200"/>
            <a:ext cx="914400" cy="228600"/>
          </a:xfrm>
          <a:prstGeom prst="flowChartProcess">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3200400" y="6096000"/>
            <a:ext cx="1295400" cy="381000"/>
          </a:xfrm>
          <a:prstGeom prst="flowChartProcess">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Process 11"/>
          <p:cNvSpPr/>
          <p:nvPr/>
        </p:nvSpPr>
        <p:spPr>
          <a:xfrm>
            <a:off x="4495800" y="6096000"/>
            <a:ext cx="1295400" cy="381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5791200" y="6096000"/>
            <a:ext cx="1295400" cy="381000"/>
          </a:xfrm>
          <a:prstGeom prst="flowChartProcess">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OpenCV - Wikipedia"/>
          <p:cNvPicPr>
            <a:picLocks noChangeAspect="1" noChangeArrowheads="1"/>
          </p:cNvPicPr>
          <p:nvPr/>
        </p:nvPicPr>
        <p:blipFill>
          <a:blip r:embed="rId2">
            <a:lum bright="63000" contrast="-46000"/>
          </a:blip>
          <a:srcRect b="21429"/>
          <a:stretch>
            <a:fillRect/>
          </a:stretch>
        </p:blipFill>
        <p:spPr bwMode="auto">
          <a:xfrm>
            <a:off x="609600" y="685800"/>
            <a:ext cx="8001000" cy="6172200"/>
          </a:xfrm>
          <a:prstGeom prst="rect">
            <a:avLst/>
          </a:prstGeom>
          <a:noFill/>
        </p:spPr>
      </p:pic>
      <p:sp>
        <p:nvSpPr>
          <p:cNvPr id="2" name="Title 1"/>
          <p:cNvSpPr>
            <a:spLocks noGrp="1"/>
          </p:cNvSpPr>
          <p:nvPr>
            <p:ph type="title"/>
          </p:nvPr>
        </p:nvSpPr>
        <p:spPr>
          <a:xfrm>
            <a:off x="457200" y="1143000"/>
            <a:ext cx="8077200" cy="1066800"/>
          </a:xfrm>
        </p:spPr>
        <p:txBody>
          <a:bodyPr>
            <a:normAutofit/>
          </a:bodyPr>
          <a:lstStyle/>
          <a:p>
            <a:pPr algn="ctr"/>
            <a:r>
              <a:rPr lang="en-US" b="1" dirty="0" err="1">
                <a:solidFill>
                  <a:srgbClr val="002642"/>
                </a:solidFill>
              </a:rPr>
              <a:t>OpenCV</a:t>
            </a:r>
            <a:endParaRPr lang="en-US" dirty="0">
              <a:solidFill>
                <a:srgbClr val="002642"/>
              </a:solidFill>
            </a:endParaRPr>
          </a:p>
        </p:txBody>
      </p:sp>
      <p:sp>
        <p:nvSpPr>
          <p:cNvPr id="3" name="Content Placeholder 2"/>
          <p:cNvSpPr>
            <a:spLocks noGrp="1"/>
          </p:cNvSpPr>
          <p:nvPr>
            <p:ph idx="1"/>
          </p:nvPr>
        </p:nvSpPr>
        <p:spPr/>
        <p:txBody>
          <a:bodyPr>
            <a:normAutofit/>
          </a:bodyPr>
          <a:lstStyle/>
          <a:p>
            <a:pPr algn="ctr">
              <a:buNone/>
            </a:pPr>
            <a:r>
              <a:rPr lang="en-US" dirty="0"/>
              <a:t>	Open Source Computer Vision Library</a:t>
            </a:r>
          </a:p>
          <a:p>
            <a:pPr algn="ctr">
              <a:buNone/>
            </a:pPr>
            <a:endParaRPr lang="en-US" dirty="0"/>
          </a:p>
          <a:p>
            <a:pPr>
              <a:buNone/>
            </a:pPr>
            <a:r>
              <a:rPr lang="en-US" dirty="0"/>
              <a:t>	</a:t>
            </a:r>
            <a:r>
              <a:rPr lang="en-US" dirty="0" err="1"/>
              <a:t>OpenCV</a:t>
            </a:r>
            <a:r>
              <a:rPr lang="en-US" dirty="0"/>
              <a:t> is an image and video processing library and is used for image and video analysis, like facial detection, license plate reading, photo editing, advanced robotic vision, optical character recognition, and a whole lot more.</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954199cef43.jpg"/>
          <p:cNvPicPr>
            <a:picLocks noChangeAspect="1"/>
          </p:cNvPicPr>
          <p:nvPr/>
        </p:nvPicPr>
        <p:blipFill>
          <a:blip r:embed="rId2">
            <a:lum bright="40000"/>
          </a:blip>
          <a:stretch>
            <a:fillRect/>
          </a:stretch>
        </p:blipFill>
        <p:spPr>
          <a:xfrm>
            <a:off x="0" y="1785937"/>
            <a:ext cx="9144000" cy="5072063"/>
          </a:xfrm>
          <a:prstGeom prst="rect">
            <a:avLst/>
          </a:prstGeom>
        </p:spPr>
      </p:pic>
      <p:sp>
        <p:nvSpPr>
          <p:cNvPr id="3" name="Content Placeholder 2"/>
          <p:cNvSpPr>
            <a:spLocks noGrp="1"/>
          </p:cNvSpPr>
          <p:nvPr>
            <p:ph idx="1"/>
          </p:nvPr>
        </p:nvSpPr>
        <p:spPr>
          <a:xfrm>
            <a:off x="457200" y="838200"/>
            <a:ext cx="8229600" cy="5867400"/>
          </a:xfrm>
        </p:spPr>
        <p:txBody>
          <a:bodyPr>
            <a:normAutofit fontScale="92500" lnSpcReduction="20000"/>
          </a:bodyPr>
          <a:lstStyle/>
          <a:p>
            <a:pPr>
              <a:buNone/>
            </a:pPr>
            <a:r>
              <a:rPr lang="en-US" dirty="0"/>
              <a:t>	 We divided the Face Recognition process into three steps:</a:t>
            </a:r>
            <a:br>
              <a:rPr lang="en-US" dirty="0"/>
            </a:br>
            <a:endParaRPr lang="en-US" dirty="0"/>
          </a:p>
          <a:p>
            <a:pPr lvl="0"/>
            <a:r>
              <a:rPr lang="en-IN" b="1" dirty="0">
                <a:solidFill>
                  <a:srgbClr val="002642"/>
                </a:solidFill>
              </a:rPr>
              <a:t>Image Gathering-</a:t>
            </a:r>
            <a:r>
              <a:rPr lang="en-IN" dirty="0">
                <a:solidFill>
                  <a:srgbClr val="002642"/>
                </a:solidFill>
              </a:rPr>
              <a:t>  </a:t>
            </a:r>
            <a:r>
              <a:rPr lang="en-US" dirty="0"/>
              <a:t>We created a dataset, where we stored for each id, a group of photos in gray with the portion that will be used for face detection.</a:t>
            </a:r>
          </a:p>
          <a:p>
            <a:pPr lvl="0">
              <a:buNone/>
            </a:pPr>
            <a:endParaRPr lang="en-US" dirty="0"/>
          </a:p>
          <a:p>
            <a:pPr lvl="0"/>
            <a:r>
              <a:rPr lang="en-US" b="1" dirty="0">
                <a:solidFill>
                  <a:srgbClr val="002642"/>
                </a:solidFill>
              </a:rPr>
              <a:t>Image Training-</a:t>
            </a:r>
            <a:r>
              <a:rPr lang="en-US" dirty="0">
                <a:solidFill>
                  <a:srgbClr val="002642"/>
                </a:solidFill>
              </a:rPr>
              <a:t> </a:t>
            </a:r>
            <a:r>
              <a:rPr lang="en-US" dirty="0"/>
              <a:t>We took all user data from the dataset and the data was fed to the </a:t>
            </a:r>
            <a:r>
              <a:rPr lang="en-US" dirty="0" err="1"/>
              <a:t>OpenCV</a:t>
            </a:r>
            <a:r>
              <a:rPr lang="en-US" dirty="0"/>
              <a:t> Recognizer. This is done directly by a specific </a:t>
            </a:r>
            <a:r>
              <a:rPr lang="en-US" dirty="0" err="1"/>
              <a:t>OpenCV</a:t>
            </a:r>
            <a:r>
              <a:rPr lang="en-US" dirty="0"/>
              <a:t> function. </a:t>
            </a:r>
          </a:p>
          <a:p>
            <a:pPr lvl="0">
              <a:buNone/>
            </a:pPr>
            <a:endParaRPr lang="en-US" dirty="0"/>
          </a:p>
          <a:p>
            <a:pPr lvl="0"/>
            <a:r>
              <a:rPr lang="en-US" b="1" dirty="0">
                <a:solidFill>
                  <a:srgbClr val="002642"/>
                </a:solidFill>
              </a:rPr>
              <a:t>Image Recognizer-</a:t>
            </a:r>
            <a:r>
              <a:rPr lang="en-US" dirty="0">
                <a:solidFill>
                  <a:srgbClr val="002642"/>
                </a:solidFill>
              </a:rPr>
              <a:t> </a:t>
            </a:r>
            <a:r>
              <a:rPr lang="en-US" dirty="0"/>
              <a:t>We started capturing faces on our camera and if this person had his face captured and trained before, our recognizer  made a “prediction” returning its id and an index.</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p:cNvPicPr>
            <a:picLocks noChangeAspect="1" noChangeArrowheads="1"/>
          </p:cNvPicPr>
          <p:nvPr/>
        </p:nvPicPr>
        <p:blipFill>
          <a:blip r:embed="rId2"/>
          <a:srcRect/>
          <a:stretch>
            <a:fillRect/>
          </a:stretch>
        </p:blipFill>
        <p:spPr bwMode="auto">
          <a:xfrm>
            <a:off x="1066800" y="838200"/>
            <a:ext cx="7315200" cy="58293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Image for post"/>
          <p:cNvPicPr>
            <a:picLocks noChangeAspect="1" noChangeArrowheads="1"/>
          </p:cNvPicPr>
          <p:nvPr/>
        </p:nvPicPr>
        <p:blipFill>
          <a:blip r:embed="rId2"/>
          <a:srcRect/>
          <a:stretch>
            <a:fillRect/>
          </a:stretch>
        </p:blipFill>
        <p:spPr bwMode="auto">
          <a:xfrm>
            <a:off x="304800" y="1143000"/>
            <a:ext cx="8471281" cy="5029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Image for post"/>
          <p:cNvPicPr>
            <a:picLocks noChangeAspect="1" noChangeArrowheads="1"/>
          </p:cNvPicPr>
          <p:nvPr/>
        </p:nvPicPr>
        <p:blipFill>
          <a:blip r:embed="rId2"/>
          <a:srcRect/>
          <a:stretch>
            <a:fillRect/>
          </a:stretch>
        </p:blipFill>
        <p:spPr bwMode="auto">
          <a:xfrm>
            <a:off x="838200" y="762000"/>
            <a:ext cx="7772400" cy="572768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sgROTW1Wa-u4hhUN62tWyw.png"/>
          <p:cNvPicPr>
            <a:picLocks noGrp="1" noChangeAspect="1"/>
          </p:cNvPicPr>
          <p:nvPr>
            <p:ph idx="1"/>
          </p:nvPr>
        </p:nvPicPr>
        <p:blipFill>
          <a:blip r:embed="rId2"/>
          <a:stretch>
            <a:fillRect/>
          </a:stretch>
        </p:blipFill>
        <p:spPr>
          <a:xfrm>
            <a:off x="0" y="457200"/>
            <a:ext cx="9144000" cy="640079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90600"/>
          </a:xfrm>
        </p:spPr>
        <p:txBody>
          <a:bodyPr>
            <a:normAutofit fontScale="90000"/>
          </a:bodyPr>
          <a:lstStyle/>
          <a:p>
            <a:r>
              <a:rPr lang="en-US" dirty="0">
                <a:solidFill>
                  <a:srgbClr val="002642"/>
                </a:solidFill>
              </a:rPr>
              <a:t>Imported the following modules:</a:t>
            </a:r>
            <a:br>
              <a:rPr lang="en-US" dirty="0"/>
            </a:br>
            <a:endParaRPr lang="en-US" dirty="0"/>
          </a:p>
        </p:txBody>
      </p:sp>
      <p:sp>
        <p:nvSpPr>
          <p:cNvPr id="3" name="Content Placeholder 2"/>
          <p:cNvSpPr>
            <a:spLocks noGrp="1"/>
          </p:cNvSpPr>
          <p:nvPr>
            <p:ph idx="1"/>
          </p:nvPr>
        </p:nvSpPr>
        <p:spPr>
          <a:xfrm>
            <a:off x="457200" y="1981200"/>
            <a:ext cx="8229600" cy="4593336"/>
          </a:xfrm>
        </p:spPr>
        <p:txBody>
          <a:bodyPr>
            <a:normAutofit/>
          </a:bodyPr>
          <a:lstStyle/>
          <a:p>
            <a:r>
              <a:rPr lang="en-US" b="1" dirty="0"/>
              <a:t>cv2:</a:t>
            </a:r>
            <a:r>
              <a:rPr lang="en-US" dirty="0"/>
              <a:t> This is the </a:t>
            </a:r>
            <a:r>
              <a:rPr lang="en-US" dirty="0" err="1"/>
              <a:t>OpenCV</a:t>
            </a:r>
            <a:r>
              <a:rPr lang="en-US" dirty="0"/>
              <a:t> module for Python used for face detection and face recognition.</a:t>
            </a:r>
            <a:br>
              <a:rPr lang="en-US" dirty="0"/>
            </a:br>
            <a:endParaRPr lang="en-US" dirty="0"/>
          </a:p>
          <a:p>
            <a:r>
              <a:rPr lang="en-US" b="1" dirty="0" err="1"/>
              <a:t>os</a:t>
            </a:r>
            <a:r>
              <a:rPr lang="en-US" b="1" dirty="0"/>
              <a:t>:</a:t>
            </a:r>
            <a:r>
              <a:rPr lang="en-US" dirty="0"/>
              <a:t> We will use this Python module to read our training directories and file names.</a:t>
            </a:r>
            <a:br>
              <a:rPr lang="en-US" dirty="0"/>
            </a:br>
            <a:endParaRPr lang="en-US" dirty="0"/>
          </a:p>
          <a:p>
            <a:r>
              <a:rPr lang="en-US" b="1" dirty="0" err="1"/>
              <a:t>numpy</a:t>
            </a:r>
            <a:r>
              <a:rPr lang="en-US" b="1" dirty="0"/>
              <a:t>: </a:t>
            </a:r>
            <a:r>
              <a:rPr lang="en-US" dirty="0"/>
              <a:t>This module converts Python lists to </a:t>
            </a:r>
            <a:r>
              <a:rPr lang="en-US" dirty="0" err="1"/>
              <a:t>numpy</a:t>
            </a:r>
            <a:r>
              <a:rPr lang="en-US" dirty="0"/>
              <a:t> arrays as </a:t>
            </a:r>
            <a:r>
              <a:rPr lang="en-US" dirty="0" err="1"/>
              <a:t>OpenCV</a:t>
            </a:r>
            <a:r>
              <a:rPr lang="en-US" dirty="0"/>
              <a:t> face recognizer needs them for the face recognition process.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ADVANTAGES</a:t>
            </a:r>
          </a:p>
        </p:txBody>
      </p:sp>
      <p:sp>
        <p:nvSpPr>
          <p:cNvPr id="3" name="Content Placeholder 2"/>
          <p:cNvSpPr>
            <a:spLocks noGrp="1"/>
          </p:cNvSpPr>
          <p:nvPr>
            <p:ph idx="1"/>
          </p:nvPr>
        </p:nvSpPr>
        <p:spPr/>
        <p:txBody>
          <a:bodyPr/>
          <a:lstStyle/>
          <a:p>
            <a:r>
              <a:rPr lang="en-IN" dirty="0"/>
              <a:t>Increased Security</a:t>
            </a:r>
          </a:p>
          <a:p>
            <a:endParaRPr lang="en-IN" dirty="0"/>
          </a:p>
          <a:p>
            <a:pPr>
              <a:buFont typeface="Arial" pitchFamily="34" charset="0"/>
              <a:buChar char="•"/>
            </a:pPr>
            <a:r>
              <a:rPr lang="en-IN" dirty="0"/>
              <a:t> Easy to integrate</a:t>
            </a:r>
          </a:p>
          <a:p>
            <a:pPr>
              <a:buFont typeface="Arial" pitchFamily="34" charset="0"/>
              <a:buChar char="•"/>
            </a:pPr>
            <a:endParaRPr lang="en-IN" dirty="0"/>
          </a:p>
          <a:p>
            <a:pPr>
              <a:buFont typeface="Arial" pitchFamily="34" charset="0"/>
              <a:buChar char="•"/>
            </a:pPr>
            <a:r>
              <a:rPr lang="en-IN" dirty="0"/>
              <a:t> Making shopping more efficient</a:t>
            </a:r>
          </a:p>
          <a:p>
            <a:pPr>
              <a:buFont typeface="Arial" pitchFamily="34" charset="0"/>
              <a:buChar char="•"/>
            </a:pPr>
            <a:endParaRPr lang="en-IN" dirty="0"/>
          </a:p>
          <a:p>
            <a:pPr>
              <a:buFont typeface="Arial" pitchFamily="34" charset="0"/>
              <a:buChar char="•"/>
            </a:pPr>
            <a:r>
              <a:rPr lang="en-IN" dirty="0"/>
              <a:t> Automated Identification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Recognition.png"/>
          <p:cNvPicPr>
            <a:picLocks noChangeAspect="1"/>
          </p:cNvPicPr>
          <p:nvPr/>
        </p:nvPicPr>
        <p:blipFill>
          <a:blip r:embed="rId2"/>
          <a:stretch>
            <a:fillRect/>
          </a:stretch>
        </p:blipFill>
        <p:spPr>
          <a:xfrm>
            <a:off x="0" y="4038600"/>
            <a:ext cx="9144000" cy="2819400"/>
          </a:xfrm>
          <a:prstGeom prst="rect">
            <a:avLst/>
          </a:prstGeom>
        </p:spPr>
      </p:pic>
      <p:sp>
        <p:nvSpPr>
          <p:cNvPr id="3" name="Content Placeholder 2"/>
          <p:cNvSpPr>
            <a:spLocks noGrp="1"/>
          </p:cNvSpPr>
          <p:nvPr>
            <p:ph idx="1"/>
          </p:nvPr>
        </p:nvSpPr>
        <p:spPr>
          <a:xfrm>
            <a:off x="457200" y="990600"/>
            <a:ext cx="7696200" cy="2895600"/>
          </a:xfrm>
        </p:spPr>
        <p:txBody>
          <a:bodyPr>
            <a:normAutofit/>
          </a:bodyPr>
          <a:lstStyle/>
          <a:p>
            <a:pPr>
              <a:buNone/>
            </a:pPr>
            <a:r>
              <a:rPr lang="en-US" sz="2400" dirty="0"/>
              <a:t>	A face detection &amp; recognition system  deals with automatically identifying or verifying a person from a digital image or video source by comparing selected facial features. It is a form of identity access management and access control. Therefore, face recognition seems to be the most universal, non-intrusive, and accessible system.  </a:t>
            </a:r>
          </a:p>
        </p:txBody>
      </p:sp>
      <p:sp>
        <p:nvSpPr>
          <p:cNvPr id="6" name="Rectangle 5"/>
          <p:cNvSpPr/>
          <p:nvPr/>
        </p:nvSpPr>
        <p:spPr>
          <a:xfrm>
            <a:off x="5105400" y="4343400"/>
            <a:ext cx="2590800" cy="2362200"/>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DISADVANTAGES</a:t>
            </a:r>
          </a:p>
        </p:txBody>
      </p:sp>
      <p:sp>
        <p:nvSpPr>
          <p:cNvPr id="3" name="Content Placeholder 2"/>
          <p:cNvSpPr>
            <a:spLocks noGrp="1"/>
          </p:cNvSpPr>
          <p:nvPr>
            <p:ph idx="1"/>
          </p:nvPr>
        </p:nvSpPr>
        <p:spPr/>
        <p:txBody>
          <a:bodyPr/>
          <a:lstStyle/>
          <a:p>
            <a:r>
              <a:rPr lang="en-IN" dirty="0"/>
              <a:t> Imposes on personal freedom</a:t>
            </a:r>
          </a:p>
          <a:p>
            <a:endParaRPr lang="en-IN" dirty="0"/>
          </a:p>
          <a:p>
            <a:r>
              <a:rPr lang="en-IN" dirty="0"/>
              <a:t> Violates personal rights</a:t>
            </a:r>
          </a:p>
          <a:p>
            <a:endParaRPr lang="en-IN" dirty="0"/>
          </a:p>
          <a:p>
            <a:r>
              <a:rPr lang="en-IN" dirty="0"/>
              <a:t> Technology is Imperfect</a:t>
            </a:r>
          </a:p>
          <a:p>
            <a:endParaRPr lang="en-IN" dirty="0"/>
          </a:p>
          <a:p>
            <a:r>
              <a:rPr lang="en-IN" dirty="0"/>
              <a:t> Chances of frauds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453421-936D-4C37-8FCB-04A9BF5A7FA8}"/>
              </a:ext>
            </a:extLst>
          </p:cNvPr>
          <p:cNvPicPr>
            <a:picLocks noChangeAspect="1"/>
          </p:cNvPicPr>
          <p:nvPr/>
        </p:nvPicPr>
        <p:blipFill>
          <a:blip r:embed="rId2"/>
          <a:stretch>
            <a:fillRect/>
          </a:stretch>
        </p:blipFill>
        <p:spPr>
          <a:xfrm>
            <a:off x="1295400" y="1066800"/>
            <a:ext cx="6934200" cy="5489575"/>
          </a:xfrm>
          <a:prstGeom prst="rect">
            <a:avLst/>
          </a:prstGeom>
        </p:spPr>
      </p:pic>
      <p:sp>
        <p:nvSpPr>
          <p:cNvPr id="3" name="TextBox 2">
            <a:extLst>
              <a:ext uri="{FF2B5EF4-FFF2-40B4-BE49-F238E27FC236}">
                <a16:creationId xmlns:a16="http://schemas.microsoft.com/office/drawing/2014/main" id="{7CE28BB0-5A6E-48D1-BA33-17805E6F09F8}"/>
              </a:ext>
            </a:extLst>
          </p:cNvPr>
          <p:cNvSpPr txBox="1"/>
          <p:nvPr/>
        </p:nvSpPr>
        <p:spPr>
          <a:xfrm>
            <a:off x="929639" y="511124"/>
            <a:ext cx="5217942" cy="400110"/>
          </a:xfrm>
          <a:prstGeom prst="rect">
            <a:avLst/>
          </a:prstGeom>
          <a:noFill/>
        </p:spPr>
        <p:txBody>
          <a:bodyPr wrap="square" rtlCol="0">
            <a:spAutoFit/>
          </a:bodyPr>
          <a:lstStyle/>
          <a:p>
            <a:r>
              <a:rPr lang="en-US" sz="2000" dirty="0"/>
              <a:t>OUTPUT AFTER FACE DETECTION</a:t>
            </a:r>
            <a:endParaRPr lang="en-IN" sz="2000" dirty="0"/>
          </a:p>
        </p:txBody>
      </p:sp>
    </p:spTree>
    <p:extLst>
      <p:ext uri="{BB962C8B-B14F-4D97-AF65-F5344CB8AC3E}">
        <p14:creationId xmlns:p14="http://schemas.microsoft.com/office/powerpoint/2010/main" val="24261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2F5A2B-6D2F-4B29-91AE-7D8E2274179A}"/>
              </a:ext>
            </a:extLst>
          </p:cNvPr>
          <p:cNvPicPr>
            <a:picLocks noChangeAspect="1"/>
          </p:cNvPicPr>
          <p:nvPr/>
        </p:nvPicPr>
        <p:blipFill>
          <a:blip r:embed="rId2"/>
          <a:stretch>
            <a:fillRect/>
          </a:stretch>
        </p:blipFill>
        <p:spPr>
          <a:xfrm>
            <a:off x="304800" y="1103375"/>
            <a:ext cx="8382000" cy="5754625"/>
          </a:xfrm>
          <a:prstGeom prst="rect">
            <a:avLst/>
          </a:prstGeom>
        </p:spPr>
      </p:pic>
      <p:sp>
        <p:nvSpPr>
          <p:cNvPr id="3" name="TextBox 2">
            <a:extLst>
              <a:ext uri="{FF2B5EF4-FFF2-40B4-BE49-F238E27FC236}">
                <a16:creationId xmlns:a16="http://schemas.microsoft.com/office/drawing/2014/main" id="{10C5536C-3A23-45A3-878A-F58C3B88B545}"/>
              </a:ext>
            </a:extLst>
          </p:cNvPr>
          <p:cNvSpPr txBox="1"/>
          <p:nvPr/>
        </p:nvSpPr>
        <p:spPr>
          <a:xfrm>
            <a:off x="304800" y="533400"/>
            <a:ext cx="5029200" cy="400110"/>
          </a:xfrm>
          <a:prstGeom prst="rect">
            <a:avLst/>
          </a:prstGeom>
          <a:noFill/>
        </p:spPr>
        <p:txBody>
          <a:bodyPr wrap="square" rtlCol="0">
            <a:spAutoFit/>
          </a:bodyPr>
          <a:lstStyle/>
          <a:p>
            <a:pPr algn="ctr"/>
            <a:r>
              <a:rPr lang="en-US" sz="2000" dirty="0"/>
              <a:t>OUTPUT AFTER FACE RECOGNITION</a:t>
            </a:r>
            <a:endParaRPr lang="en-IN" sz="2000" dirty="0"/>
          </a:p>
        </p:txBody>
      </p:sp>
    </p:spTree>
    <p:extLst>
      <p:ext uri="{BB962C8B-B14F-4D97-AF65-F5344CB8AC3E}">
        <p14:creationId xmlns:p14="http://schemas.microsoft.com/office/powerpoint/2010/main" val="30566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819400"/>
            <a:ext cx="6400800" cy="1015663"/>
          </a:xfrm>
          <a:prstGeom prst="rect">
            <a:avLst/>
          </a:prstGeom>
          <a:noFill/>
        </p:spPr>
        <p:txBody>
          <a:bodyPr wrap="square" rtlCol="0">
            <a:spAutoFit/>
          </a:bodyPr>
          <a:lstStyle/>
          <a:p>
            <a:pPr algn="ctr"/>
            <a:r>
              <a:rPr lang="en-US" sz="6000" dirty="0">
                <a:latin typeface="Bookman Old Style" pitchFamily="18" charset="0"/>
                <a:cs typeface="Aharoni" pitchFamily="2" charset="-79"/>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jpg"/>
          <p:cNvPicPr>
            <a:picLocks noChangeAspect="1"/>
          </p:cNvPicPr>
          <p:nvPr/>
        </p:nvPicPr>
        <p:blipFill>
          <a:blip r:embed="rId2"/>
          <a:srcRect l="-1"/>
          <a:stretch>
            <a:fillRect/>
          </a:stretch>
        </p:blipFill>
        <p:spPr>
          <a:xfrm>
            <a:off x="0" y="609600"/>
            <a:ext cx="9144000" cy="3124200"/>
          </a:xfrm>
          <a:prstGeom prst="rect">
            <a:avLst/>
          </a:prstGeom>
        </p:spPr>
      </p:pic>
      <p:sp>
        <p:nvSpPr>
          <p:cNvPr id="3" name="Content Placeholder 2"/>
          <p:cNvSpPr>
            <a:spLocks noGrp="1"/>
          </p:cNvSpPr>
          <p:nvPr>
            <p:ph idx="1"/>
          </p:nvPr>
        </p:nvSpPr>
        <p:spPr>
          <a:xfrm>
            <a:off x="457200" y="3810000"/>
            <a:ext cx="8229600" cy="2819400"/>
          </a:xfrm>
        </p:spPr>
        <p:txBody>
          <a:bodyPr>
            <a:normAutofit/>
          </a:bodyPr>
          <a:lstStyle/>
          <a:p>
            <a:pPr>
              <a:buNone/>
            </a:pPr>
            <a:r>
              <a:rPr lang="en-US" sz="2400" dirty="0"/>
              <a:t>	A face recognition system is one of the biometric information processes, its applicability is easier and working range is larger than others. </a:t>
            </a:r>
          </a:p>
          <a:p>
            <a:pPr>
              <a:buNone/>
            </a:pPr>
            <a:r>
              <a:rPr lang="en-US" sz="2400" dirty="0"/>
              <a:t>	It allows us to perform passive identification as it requires no physical interaction on behalf of the user. </a:t>
            </a:r>
          </a:p>
          <a:p>
            <a:pPr>
              <a:buNone/>
            </a:pPr>
            <a:r>
              <a:rPr lang="en-US" sz="2400" dirty="0"/>
              <a:t>	It can use existing hardware infrastructure, existing cameras and image capturing devices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a:t>
            </a:r>
          </a:p>
          <a:p>
            <a:endParaRPr lang="en-US" dirty="0"/>
          </a:p>
          <a:p>
            <a:endParaRPr lang="en-US" dirty="0"/>
          </a:p>
        </p:txBody>
      </p:sp>
      <p:sp>
        <p:nvSpPr>
          <p:cNvPr id="4" name="TextBox 3"/>
          <p:cNvSpPr txBox="1"/>
          <p:nvPr/>
        </p:nvSpPr>
        <p:spPr>
          <a:xfrm>
            <a:off x="1295400" y="1295400"/>
            <a:ext cx="6553200" cy="3970318"/>
          </a:xfrm>
          <a:prstGeom prst="rect">
            <a:avLst/>
          </a:prstGeom>
          <a:noFill/>
        </p:spPr>
        <p:txBody>
          <a:bodyPr wrap="square" rtlCol="0">
            <a:spAutoFit/>
          </a:bodyPr>
          <a:lstStyle/>
          <a:p>
            <a:r>
              <a:rPr lang="en-US" sz="2800" dirty="0"/>
              <a:t> </a:t>
            </a:r>
            <a:r>
              <a:rPr lang="en-US" sz="2800" dirty="0">
                <a:hlinkClick r:id="rId2"/>
              </a:rPr>
              <a:t>Face detection  </a:t>
            </a:r>
            <a:r>
              <a:rPr lang="en-US" sz="2800" dirty="0"/>
              <a:t> means that a system is able to identify that there is a human face present in an image or video.</a:t>
            </a:r>
          </a:p>
          <a:p>
            <a:endParaRPr lang="en-US" sz="2800" dirty="0"/>
          </a:p>
          <a:p>
            <a:r>
              <a:rPr lang="en-US" sz="2800" dirty="0">
                <a:hlinkClick r:id="rId2"/>
              </a:rPr>
              <a:t>Face recognition</a:t>
            </a:r>
            <a:r>
              <a:rPr lang="en-US" sz="2800" dirty="0"/>
              <a:t> describes a biometric technology that goes way beyond recognizing when a human face is present. It actually attempts to establish whose face it is.</a:t>
            </a:r>
          </a:p>
        </p:txBody>
      </p:sp>
      <p:sp>
        <p:nvSpPr>
          <p:cNvPr id="9" name="Snip Diagonal Corner Rectangle 8"/>
          <p:cNvSpPr/>
          <p:nvPr/>
        </p:nvSpPr>
        <p:spPr>
          <a:xfrm>
            <a:off x="762000" y="990600"/>
            <a:ext cx="7620000" cy="4648200"/>
          </a:xfrm>
          <a:prstGeom prst="snip2Diag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9"/>
          <p:cNvSpPr/>
          <p:nvPr/>
        </p:nvSpPr>
        <p:spPr>
          <a:xfrm>
            <a:off x="990600" y="838200"/>
            <a:ext cx="7162800" cy="5410200"/>
          </a:xfrm>
          <a:prstGeom prst="snip2Diag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6629400" cy="1200329"/>
          </a:xfrm>
          <a:prstGeom prst="rect">
            <a:avLst/>
          </a:prstGeom>
          <a:noFill/>
        </p:spPr>
        <p:txBody>
          <a:bodyPr wrap="square" rtlCol="0">
            <a:spAutoFit/>
          </a:bodyPr>
          <a:lstStyle/>
          <a:p>
            <a:r>
              <a:rPr lang="en-US" b="1" dirty="0">
                <a:solidFill>
                  <a:schemeClr val="tx1">
                    <a:lumMod val="50000"/>
                    <a:lumOff val="50000"/>
                  </a:schemeClr>
                </a:solidFill>
              </a:rPr>
              <a:t>IMPLEMENTATION METHODOLOGY </a:t>
            </a:r>
          </a:p>
          <a:p>
            <a:endParaRPr lang="en-US" b="1" dirty="0">
              <a:solidFill>
                <a:schemeClr val="tx1">
                  <a:lumMod val="50000"/>
                  <a:lumOff val="50000"/>
                </a:schemeClr>
              </a:solidFill>
            </a:endParaRPr>
          </a:p>
          <a:p>
            <a:pPr algn="ctr"/>
            <a:r>
              <a:rPr lang="en-US" dirty="0">
                <a:solidFill>
                  <a:srgbClr val="002642"/>
                </a:solidFill>
              </a:rPr>
              <a:t>A face recognition system comprises five models.</a:t>
            </a:r>
          </a:p>
          <a:p>
            <a:endParaRPr lang="en-US" dirty="0"/>
          </a:p>
        </p:txBody>
      </p:sp>
      <p:sp>
        <p:nvSpPr>
          <p:cNvPr id="5" name="Flowchart: Process 4"/>
          <p:cNvSpPr/>
          <p:nvPr/>
        </p:nvSpPr>
        <p:spPr>
          <a:xfrm>
            <a:off x="762000" y="2819400"/>
            <a:ext cx="1524000" cy="990600"/>
          </a:xfrm>
          <a:prstGeom prst="flowChartProcess">
            <a:avLst/>
          </a:prstGeom>
          <a:ln w="38100">
            <a:solidFill>
              <a:srgbClr val="00264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Acquisition</a:t>
            </a:r>
          </a:p>
        </p:txBody>
      </p:sp>
      <p:sp>
        <p:nvSpPr>
          <p:cNvPr id="6" name="Flowchart: Process 5"/>
          <p:cNvSpPr/>
          <p:nvPr/>
        </p:nvSpPr>
        <p:spPr>
          <a:xfrm>
            <a:off x="2667000" y="2819400"/>
            <a:ext cx="1524000" cy="990600"/>
          </a:xfrm>
          <a:prstGeom prst="flowChartProcess">
            <a:avLst/>
          </a:prstGeom>
          <a:ln w="38100">
            <a:solidFill>
              <a:srgbClr val="00264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Face Detection</a:t>
            </a:r>
          </a:p>
        </p:txBody>
      </p:sp>
      <p:sp>
        <p:nvSpPr>
          <p:cNvPr id="7" name="Flowchart: Process 6"/>
          <p:cNvSpPr/>
          <p:nvPr/>
        </p:nvSpPr>
        <p:spPr>
          <a:xfrm>
            <a:off x="4724400" y="2819400"/>
            <a:ext cx="1676400" cy="990600"/>
          </a:xfrm>
          <a:prstGeom prst="flowChartProcess">
            <a:avLst/>
          </a:prstGeom>
          <a:ln w="38100">
            <a:solidFill>
              <a:srgbClr val="00264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50" b="1" dirty="0"/>
              <a:t>Preprocessing</a:t>
            </a:r>
          </a:p>
        </p:txBody>
      </p:sp>
      <p:sp>
        <p:nvSpPr>
          <p:cNvPr id="8" name="Flowchart: Process 7"/>
          <p:cNvSpPr/>
          <p:nvPr/>
        </p:nvSpPr>
        <p:spPr>
          <a:xfrm>
            <a:off x="6781800" y="2819400"/>
            <a:ext cx="1600200" cy="990600"/>
          </a:xfrm>
          <a:prstGeom prst="flowChartProcess">
            <a:avLst/>
          </a:prstGeom>
          <a:ln w="38100">
            <a:solidFill>
              <a:srgbClr val="00264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Feature Extraction</a:t>
            </a:r>
          </a:p>
        </p:txBody>
      </p:sp>
      <p:sp>
        <p:nvSpPr>
          <p:cNvPr id="9" name="Flowchart: Magnetic Disk 8"/>
          <p:cNvSpPr/>
          <p:nvPr/>
        </p:nvSpPr>
        <p:spPr>
          <a:xfrm>
            <a:off x="2743200" y="4343400"/>
            <a:ext cx="1981200" cy="2209800"/>
          </a:xfrm>
          <a:prstGeom prst="flowChartMagneticDisk">
            <a:avLst/>
          </a:prstGeom>
          <a:ln w="28575">
            <a:solidFill>
              <a:srgbClr val="00264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stored features(Training set)</a:t>
            </a:r>
          </a:p>
        </p:txBody>
      </p:sp>
      <p:sp>
        <p:nvSpPr>
          <p:cNvPr id="10" name="Flowchart: Process 9"/>
          <p:cNvSpPr/>
          <p:nvPr/>
        </p:nvSpPr>
        <p:spPr>
          <a:xfrm>
            <a:off x="6781800" y="5029200"/>
            <a:ext cx="1600200" cy="914400"/>
          </a:xfrm>
          <a:prstGeom prst="flowChartProcess">
            <a:avLst/>
          </a:prstGeom>
          <a:ln w="38100">
            <a:solidFill>
              <a:srgbClr val="00264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50" b="1" dirty="0"/>
              <a:t>Classification</a:t>
            </a:r>
          </a:p>
        </p:txBody>
      </p:sp>
      <p:cxnSp>
        <p:nvCxnSpPr>
          <p:cNvPr id="18" name="Straight Arrow Connector 17"/>
          <p:cNvCxnSpPr>
            <a:stCxn id="5" idx="3"/>
            <a:endCxn id="6" idx="1"/>
          </p:cNvCxnSpPr>
          <p:nvPr/>
        </p:nvCxnSpPr>
        <p:spPr>
          <a:xfrm>
            <a:off x="2286000" y="3314700"/>
            <a:ext cx="3810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7" idx="1"/>
          </p:cNvCxnSpPr>
          <p:nvPr/>
        </p:nvCxnSpPr>
        <p:spPr>
          <a:xfrm>
            <a:off x="4191000" y="3314700"/>
            <a:ext cx="5334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8" idx="1"/>
          </p:cNvCxnSpPr>
          <p:nvPr/>
        </p:nvCxnSpPr>
        <p:spPr>
          <a:xfrm>
            <a:off x="6400800" y="3314700"/>
            <a:ext cx="3810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3"/>
            <a:endCxn id="10" idx="3"/>
          </p:cNvCxnSpPr>
          <p:nvPr/>
        </p:nvCxnSpPr>
        <p:spPr>
          <a:xfrm>
            <a:off x="8382000" y="3314700"/>
            <a:ext cx="1588" cy="2171700"/>
          </a:xfrm>
          <a:prstGeom prst="bentConnector3">
            <a:avLst>
              <a:gd name="adj1" fmla="val 14395466"/>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4"/>
            <a:endCxn id="10" idx="1"/>
          </p:cNvCxnSpPr>
          <p:nvPr/>
        </p:nvCxnSpPr>
        <p:spPr>
          <a:xfrm>
            <a:off x="4724400" y="5448300"/>
            <a:ext cx="2057400" cy="3810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2010130" y="2860810"/>
            <a:ext cx="9144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3977262" y="2866670"/>
            <a:ext cx="9144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6110862" y="2872530"/>
            <a:ext cx="9144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684608" y="2121880"/>
            <a:ext cx="1676400" cy="369332"/>
          </a:xfrm>
          <a:prstGeom prst="rect">
            <a:avLst/>
          </a:prstGeom>
          <a:noFill/>
        </p:spPr>
        <p:txBody>
          <a:bodyPr wrap="square" rtlCol="0">
            <a:spAutoFit/>
          </a:bodyPr>
          <a:lstStyle/>
          <a:p>
            <a:r>
              <a:rPr lang="en-US" dirty="0"/>
              <a:t>Digital Image</a:t>
            </a:r>
          </a:p>
        </p:txBody>
      </p:sp>
      <p:sp>
        <p:nvSpPr>
          <p:cNvPr id="71" name="TextBox 70"/>
          <p:cNvSpPr txBox="1"/>
          <p:nvPr/>
        </p:nvSpPr>
        <p:spPr>
          <a:xfrm>
            <a:off x="3874480" y="2133600"/>
            <a:ext cx="1524000" cy="369332"/>
          </a:xfrm>
          <a:prstGeom prst="rect">
            <a:avLst/>
          </a:prstGeom>
          <a:noFill/>
        </p:spPr>
        <p:txBody>
          <a:bodyPr wrap="square" rtlCol="0">
            <a:spAutoFit/>
          </a:bodyPr>
          <a:lstStyle/>
          <a:p>
            <a:r>
              <a:rPr lang="en-US" dirty="0"/>
              <a:t>Face Image</a:t>
            </a:r>
          </a:p>
        </p:txBody>
      </p:sp>
      <p:sp>
        <p:nvSpPr>
          <p:cNvPr id="72" name="TextBox 71"/>
          <p:cNvSpPr txBox="1"/>
          <p:nvPr/>
        </p:nvSpPr>
        <p:spPr>
          <a:xfrm>
            <a:off x="5961180" y="1879212"/>
            <a:ext cx="1676400" cy="646331"/>
          </a:xfrm>
          <a:prstGeom prst="rect">
            <a:avLst/>
          </a:prstGeom>
          <a:noFill/>
        </p:spPr>
        <p:txBody>
          <a:bodyPr wrap="square" rtlCol="0">
            <a:spAutoFit/>
          </a:bodyPr>
          <a:lstStyle/>
          <a:p>
            <a:r>
              <a:rPr lang="en-US" dirty="0"/>
              <a:t>Normalized </a:t>
            </a:r>
          </a:p>
          <a:p>
            <a:r>
              <a:rPr lang="en-US" dirty="0"/>
              <a:t>Face Image</a:t>
            </a:r>
          </a:p>
        </p:txBody>
      </p:sp>
      <p:sp>
        <p:nvSpPr>
          <p:cNvPr id="73" name="TextBox 72"/>
          <p:cNvSpPr txBox="1"/>
          <p:nvPr/>
        </p:nvSpPr>
        <p:spPr>
          <a:xfrm>
            <a:off x="6764220" y="3765448"/>
            <a:ext cx="1905000" cy="369332"/>
          </a:xfrm>
          <a:prstGeom prst="rect">
            <a:avLst/>
          </a:prstGeom>
          <a:noFill/>
        </p:spPr>
        <p:txBody>
          <a:bodyPr wrap="square" rtlCol="0">
            <a:spAutoFit/>
          </a:bodyPr>
          <a:lstStyle/>
          <a:p>
            <a:r>
              <a:rPr lang="en-US" dirty="0"/>
              <a:t>Feature Vector</a:t>
            </a:r>
          </a:p>
        </p:txBody>
      </p:sp>
      <p:sp>
        <p:nvSpPr>
          <p:cNvPr id="74" name="TextBox 73"/>
          <p:cNvSpPr txBox="1"/>
          <p:nvPr/>
        </p:nvSpPr>
        <p:spPr>
          <a:xfrm>
            <a:off x="6491068" y="5899048"/>
            <a:ext cx="2362200" cy="646331"/>
          </a:xfrm>
          <a:prstGeom prst="rect">
            <a:avLst/>
          </a:prstGeom>
          <a:noFill/>
        </p:spPr>
        <p:txBody>
          <a:bodyPr wrap="square" rtlCol="0">
            <a:spAutoFit/>
          </a:bodyPr>
          <a:lstStyle/>
          <a:p>
            <a:pPr algn="ctr"/>
            <a:r>
              <a:rPr lang="en-US" dirty="0"/>
              <a:t>Classified as known or unknown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8458200" cy="1066800"/>
          </a:xfrm>
        </p:spPr>
        <p:txBody>
          <a:bodyPr>
            <a:normAutofit/>
          </a:bodyPr>
          <a:lstStyle/>
          <a:p>
            <a:pPr algn="ctr"/>
            <a:r>
              <a:rPr lang="en-US" b="1" dirty="0"/>
              <a:t>Data acquisition</a:t>
            </a:r>
          </a:p>
        </p:txBody>
      </p:sp>
      <p:sp>
        <p:nvSpPr>
          <p:cNvPr id="3" name="Content Placeholder 2"/>
          <p:cNvSpPr>
            <a:spLocks noGrp="1"/>
          </p:cNvSpPr>
          <p:nvPr>
            <p:ph idx="1"/>
          </p:nvPr>
        </p:nvSpPr>
        <p:spPr/>
        <p:txBody>
          <a:bodyPr>
            <a:normAutofit/>
          </a:bodyPr>
          <a:lstStyle/>
          <a:p>
            <a:pPr lvl="0">
              <a:buNone/>
            </a:pPr>
            <a:r>
              <a:rPr lang="en-US" dirty="0"/>
              <a:t>	</a:t>
            </a:r>
            <a:r>
              <a:rPr lang="en-US" dirty="0">
                <a:solidFill>
                  <a:srgbClr val="002642"/>
                </a:solidFill>
              </a:rPr>
              <a:t>Acquisition the image of an individual face model is the entry point of the face recognition process. There are two ways to acquire an image: </a:t>
            </a:r>
          </a:p>
          <a:p>
            <a:pPr>
              <a:buFont typeface="Wingdings" pitchFamily="2" charset="2"/>
              <a:buChar char="§"/>
            </a:pPr>
            <a:r>
              <a:rPr lang="en-US" dirty="0">
                <a:solidFill>
                  <a:srgbClr val="002642"/>
                </a:solidFill>
              </a:rPr>
              <a:t>Digitally scan an existing photograph, the source is a file; </a:t>
            </a:r>
          </a:p>
          <a:p>
            <a:pPr>
              <a:buFont typeface="Wingdings" pitchFamily="2" charset="2"/>
              <a:buChar char="§"/>
            </a:pPr>
            <a:r>
              <a:rPr lang="en-US" dirty="0">
                <a:solidFill>
                  <a:srgbClr val="002642"/>
                </a:solidFill>
              </a:rPr>
              <a:t>Acquire a live picture of a subject</a:t>
            </a:r>
          </a:p>
          <a:p>
            <a:pPr>
              <a:buNone/>
            </a:pPr>
            <a:endParaRPr lang="en-US" dirty="0"/>
          </a:p>
        </p:txBody>
      </p:sp>
      <p:sp>
        <p:nvSpPr>
          <p:cNvPr id="4" name="Round Diagonal Corner Rectangle 3"/>
          <p:cNvSpPr/>
          <p:nvPr/>
        </p:nvSpPr>
        <p:spPr>
          <a:xfrm>
            <a:off x="381000" y="7620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533400" y="9144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vert="horz" anchor="ctr">
            <a:normAutofit/>
          </a:bodyPr>
          <a:lstStyle/>
          <a:p>
            <a:pPr algn="ctr"/>
            <a:r>
              <a:rPr lang="en-US" b="1" dirty="0"/>
              <a:t>Face Detection</a:t>
            </a:r>
          </a:p>
        </p:txBody>
      </p:sp>
      <p:sp>
        <p:nvSpPr>
          <p:cNvPr id="3" name="Content Placeholder 2"/>
          <p:cNvSpPr>
            <a:spLocks noGrp="1"/>
          </p:cNvSpPr>
          <p:nvPr>
            <p:ph idx="1"/>
          </p:nvPr>
        </p:nvSpPr>
        <p:spPr/>
        <p:txBody>
          <a:bodyPr>
            <a:normAutofit/>
          </a:bodyPr>
          <a:lstStyle/>
          <a:p>
            <a:pPr>
              <a:buNone/>
            </a:pPr>
            <a:r>
              <a:rPr lang="en-US" dirty="0"/>
              <a:t>	</a:t>
            </a:r>
            <a:r>
              <a:rPr lang="en-US" dirty="0">
                <a:solidFill>
                  <a:srgbClr val="002642"/>
                </a:solidFill>
              </a:rPr>
              <a:t>The best face detector should be capable of identifying and locating all the present faces regardless of their scale, orientation, age, position, and expression. In addition, the detection should be irrespective of unrelated illumination conditions in the image content.</a:t>
            </a:r>
          </a:p>
        </p:txBody>
      </p:sp>
      <p:sp>
        <p:nvSpPr>
          <p:cNvPr id="4" name="Round Diagonal Corner Rectangle 3"/>
          <p:cNvSpPr/>
          <p:nvPr/>
        </p:nvSpPr>
        <p:spPr>
          <a:xfrm>
            <a:off x="381000" y="7620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533400" y="9144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066800"/>
          </a:xfrm>
        </p:spPr>
        <p:txBody>
          <a:bodyPr/>
          <a:lstStyle/>
          <a:p>
            <a:pPr algn="ctr"/>
            <a:r>
              <a:rPr lang="en-US" b="1" dirty="0"/>
              <a:t>Image Preprocessing</a:t>
            </a:r>
            <a:endParaRPr lang="en-US" dirty="0"/>
          </a:p>
        </p:txBody>
      </p:sp>
      <p:sp>
        <p:nvSpPr>
          <p:cNvPr id="3" name="Content Placeholder 2"/>
          <p:cNvSpPr>
            <a:spLocks noGrp="1"/>
          </p:cNvSpPr>
          <p:nvPr>
            <p:ph idx="1"/>
          </p:nvPr>
        </p:nvSpPr>
        <p:spPr/>
        <p:txBody>
          <a:bodyPr>
            <a:normAutofit/>
          </a:bodyPr>
          <a:lstStyle/>
          <a:p>
            <a:pPr>
              <a:buNone/>
            </a:pPr>
            <a:r>
              <a:rPr lang="en-US" dirty="0">
                <a:solidFill>
                  <a:srgbClr val="002642"/>
                </a:solidFill>
              </a:rPr>
              <a:t>	 Pre-processing model should be applied before feature extraction. It includes images processing to improve the input image in order to get better quality and therefore making the recognition process with less effort by decreasing time complexity; this can significantly enhance and improve the performance of the overall face recognition system.</a:t>
            </a:r>
          </a:p>
        </p:txBody>
      </p:sp>
      <p:sp>
        <p:nvSpPr>
          <p:cNvPr id="4" name="Round Diagonal Corner Rectangle 3"/>
          <p:cNvSpPr/>
          <p:nvPr/>
        </p:nvSpPr>
        <p:spPr>
          <a:xfrm>
            <a:off x="381000" y="7620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533400" y="9144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 Extraction</a:t>
            </a:r>
            <a:endParaRPr lang="en-US" dirty="0"/>
          </a:p>
        </p:txBody>
      </p:sp>
      <p:sp>
        <p:nvSpPr>
          <p:cNvPr id="3" name="Content Placeholder 2"/>
          <p:cNvSpPr>
            <a:spLocks noGrp="1"/>
          </p:cNvSpPr>
          <p:nvPr>
            <p:ph idx="1"/>
          </p:nvPr>
        </p:nvSpPr>
        <p:spPr/>
        <p:txBody>
          <a:bodyPr/>
          <a:lstStyle/>
          <a:p>
            <a:pPr lvl="0">
              <a:buNone/>
            </a:pPr>
            <a:r>
              <a:rPr lang="en-US" dirty="0"/>
              <a:t>	</a:t>
            </a:r>
            <a:r>
              <a:rPr lang="en-US" dirty="0">
                <a:solidFill>
                  <a:srgbClr val="002642"/>
                </a:solidFill>
              </a:rPr>
              <a:t>Feature Extraction for face representation is a central issue in face recognition. Feature extraction algorithms aim at finding effective information that is useful for distinguishing between faces of different persons. </a:t>
            </a:r>
          </a:p>
          <a:p>
            <a:endParaRPr lang="en-US" dirty="0"/>
          </a:p>
        </p:txBody>
      </p:sp>
      <p:sp>
        <p:nvSpPr>
          <p:cNvPr id="4" name="Round Diagonal Corner Rectangle 3"/>
          <p:cNvSpPr/>
          <p:nvPr/>
        </p:nvSpPr>
        <p:spPr>
          <a:xfrm>
            <a:off x="381000" y="7620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533400" y="914400"/>
            <a:ext cx="8305800" cy="56388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685</TotalTime>
  <Words>830</Words>
  <Application>Microsoft Office PowerPoint</Application>
  <PresentationFormat>On-screen Show (4:3)</PresentationFormat>
  <Paragraphs>76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Georgia</vt:lpstr>
      <vt:lpstr>Goudy Old Style</vt:lpstr>
      <vt:lpstr>Trebuchet MS</vt:lpstr>
      <vt:lpstr>Wingdings</vt:lpstr>
      <vt:lpstr>Wingdings 2</vt:lpstr>
      <vt:lpstr>Urban</vt:lpstr>
      <vt:lpstr>Real-time face recognition &amp; detection.  </vt:lpstr>
      <vt:lpstr>PowerPoint Presentation</vt:lpstr>
      <vt:lpstr>PowerPoint Presentation</vt:lpstr>
      <vt:lpstr>PowerPoint Presentation</vt:lpstr>
      <vt:lpstr>PowerPoint Presentation</vt:lpstr>
      <vt:lpstr>Data acquisition</vt:lpstr>
      <vt:lpstr>Face Detection</vt:lpstr>
      <vt:lpstr>Image Preprocessing</vt:lpstr>
      <vt:lpstr>Feature Extraction</vt:lpstr>
      <vt:lpstr>Image Classification</vt:lpstr>
      <vt:lpstr>Haar Cascade algorithm</vt:lpstr>
      <vt:lpstr>OpenCV</vt:lpstr>
      <vt:lpstr>PowerPoint Presentation</vt:lpstr>
      <vt:lpstr>PowerPoint Presentation</vt:lpstr>
      <vt:lpstr>PowerPoint Presentation</vt:lpstr>
      <vt:lpstr>PowerPoint Presentation</vt:lpstr>
      <vt:lpstr>PowerPoint Presentation</vt:lpstr>
      <vt:lpstr>Imported the following modules: </vt:lpstr>
      <vt:lpstr>ADVANTAGES</vt:lpstr>
      <vt:lpstr>DISADVANTAGES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face recognition &amp; detection.</dc:title>
  <dc:creator>kshma</dc:creator>
  <cp:lastModifiedBy>kshma sethi</cp:lastModifiedBy>
  <cp:revision>65</cp:revision>
  <dcterms:created xsi:type="dcterms:W3CDTF">2020-12-14T08:44:33Z</dcterms:created>
  <dcterms:modified xsi:type="dcterms:W3CDTF">2021-10-21T16:39:10Z</dcterms:modified>
</cp:coreProperties>
</file>