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329" r:id="rId5"/>
    <p:sldId id="330" r:id="rId6"/>
    <p:sldId id="331" r:id="rId7"/>
    <p:sldId id="332" r:id="rId8"/>
    <p:sldId id="333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9BD0-124D-B049-8D48-70C6145B8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B89C1-58FC-9D4D-99AC-B6C75269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9426-C0BA-9747-82B8-2128419A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E438-0DF8-E94F-B9BA-AFD23DF1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A1C4-45B4-0F4D-8110-C8549A75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6C8B-EA74-534F-8C3B-BF962363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EB351-B422-B94A-9645-D1484074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5F9A-4D96-3D47-A0AD-93046B0E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C649-29EA-BE46-AE82-C96F4376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78E0-6A69-184B-829B-76EFD43C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859CD-1D0C-E84A-9C33-D9CBC3399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F25A-7008-2946-A020-A78A0F25F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157D-25E4-F843-8E58-7324EEC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BC92-96DE-3643-958F-1F30FC6F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F4E6-3C68-F642-A761-69101653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4997A2-6A43-9547-A3A1-5E7D271C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596663"/>
            <a:ext cx="8737600" cy="7144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3ED0FF-AA6F-D844-887D-B950FC9F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71" y="2088165"/>
            <a:ext cx="4584356" cy="4189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46B3A3-6CCE-DD41-A5FF-61BE763E6F60}"/>
              </a:ext>
            </a:extLst>
          </p:cNvPr>
          <p:cNvCxnSpPr>
            <a:cxnSpLocks/>
          </p:cNvCxnSpPr>
          <p:nvPr userDrawn="1"/>
        </p:nvCxnSpPr>
        <p:spPr>
          <a:xfrm>
            <a:off x="2861014" y="1650844"/>
            <a:ext cx="64699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D3C32AF-E7A1-8946-AEDF-991B84AF03BB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E0168-64C4-914D-AEFA-EB3A59EFA107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B5FF73-3BD7-7C4A-B25F-C3476E9C2326}"/>
              </a:ext>
            </a:extLst>
          </p:cNvPr>
          <p:cNvSpPr/>
          <p:nvPr userDrawn="1"/>
        </p:nvSpPr>
        <p:spPr>
          <a:xfrm>
            <a:off x="0" y="4735773"/>
            <a:ext cx="3603009" cy="2122227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32000">
                <a:srgbClr val="283991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401C1CAD-A05D-F649-996C-4BC08035E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873" y="2115403"/>
            <a:ext cx="6041417" cy="423390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B5B2-97FE-9645-88F4-5750082D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B601-C4CF-BD45-9D89-8733E3BB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5B0F-5C8D-8D4A-9D70-5562F506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D680-B557-BC4C-ADAC-8DC9719E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F277-23E7-0D47-842E-DC7D8F7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40D9-EADA-2D49-8F9D-03907926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58F2-4ADE-5940-AEC2-4811259F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214B-92AD-794A-9BF7-C66E89E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7FA2-9987-5942-9385-0E73A913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1A2C-F39D-644F-81E6-A25D746E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8A58-B0B7-A34A-ABA2-17B7503F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A1D1-722D-FB41-8CF1-8DC61578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17F9-AFF9-0C44-8B2C-6D701B69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85F0D-3DD6-BB42-9F0D-5DCDF2A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04E2-66E0-F440-A467-438F3DA2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47EC5-04EF-E34E-B5F4-E8796FB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5033-1E59-ED41-9228-CE14810C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CD8F-4733-D14F-8816-0D0C7C2A7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A44F6-7C8B-8A4F-885E-16D72144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81AFD-2594-F94F-87F4-EF0E7E2D3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7919A-5847-934C-9BAF-4BD64C8CC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F7C60-A4C2-1049-AEDE-80FB4573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9E301-1676-614A-AFCE-53A1D8F0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4EEFA-769B-994F-A178-9871A119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F42D-6ACC-9244-89C5-4C96CBC6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163FE-211D-8D46-9066-8B367AD2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0A961-7A68-1848-BD2C-23B9B344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31259-BC18-F542-ACD0-75F55E80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E94ED-427B-9B4D-8495-11CA1B1C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D5C29-3BC3-1C4C-8C8C-F74519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2A213-E5A5-E94A-B48B-5479A793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FD2-8D3A-F940-BEAC-EF3CDFC9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FF55-EEE9-2C45-88F5-3CBFF193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008EF-DBE6-8B43-A028-1B084886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EBCA8-BE36-6148-B000-63A90F17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EF99-BF34-6044-AE88-3149B5B6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DF6B-2432-A544-B9C0-455457B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8847-9B46-9B4A-9B4D-1473FAEC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F8B24-9EF0-064E-AF70-864D03542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6581-CF14-2A45-BDFD-5822BDEC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85C9-6626-8B4E-8406-CDECD75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36053-FCD2-6C44-971D-A69A26B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A5FC4-41A5-A94C-98A8-BF153C25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7C2B3-D25D-F540-8DDC-D5C1ACE1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A5523-5641-9347-92E5-F6A42E03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A7BA-3C4B-CD45-90A7-385284DC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BB14-56CB-2849-8E97-B55EAB7E32E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7142-F752-8A40-867D-503D3E5D1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423E-3640-A94A-8776-527B1B5E9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45A3-6E90-8C4B-BF3F-3C51B98F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1D87-1636-5148-9E3F-F7840D1B4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BD62-B416-2C4E-94E3-757479DA5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Research, Fall 2021</a:t>
            </a:r>
          </a:p>
          <a:p>
            <a:r>
              <a:rPr lang="en-US" dirty="0"/>
              <a:t>Dr. Shoemaker </a:t>
            </a:r>
          </a:p>
        </p:txBody>
      </p:sp>
    </p:spTree>
    <p:extLst>
      <p:ext uri="{BB962C8B-B14F-4D97-AF65-F5344CB8AC3E}">
        <p14:creationId xmlns:p14="http://schemas.microsoft.com/office/powerpoint/2010/main" val="35275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0AFE-3551-784E-BE91-D164164F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seen regression</a:t>
            </a:r>
          </a:p>
        </p:txBody>
      </p:sp>
      <p:pic>
        <p:nvPicPr>
          <p:cNvPr id="1026" name="Picture 2" descr="Intro to Linear Regression — Machine Learning 101 | by Martin Tin |  DataDrivenInvestor">
            <a:extLst>
              <a:ext uri="{FF2B5EF4-FFF2-40B4-BE49-F238E27FC236}">
                <a16:creationId xmlns:a16="http://schemas.microsoft.com/office/drawing/2014/main" id="{8CCDA5C0-A849-1140-8A45-B1F11E6812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81" y="1825625"/>
            <a:ext cx="78706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9277C-4C3A-8941-AC8C-9196462E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Regression, for Classification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D2B237-3E3A-BD43-B48B-BADC9D3A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classes, one continuous variable, linear regression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F7F44C5-FD00-E54D-9856-85D128862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0031" y="2842419"/>
            <a:ext cx="3797300" cy="30099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DF21BD-E7C1-3C43-AF2F-E39E66D2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929A65-D28A-C841-9D81-B1BC2BC09B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9544" y="2575719"/>
            <a:ext cx="4508500" cy="3543300"/>
          </a:xfrm>
        </p:spPr>
      </p:pic>
    </p:spTree>
    <p:extLst>
      <p:ext uri="{BB962C8B-B14F-4D97-AF65-F5344CB8AC3E}">
        <p14:creationId xmlns:p14="http://schemas.microsoft.com/office/powerpoint/2010/main" val="25819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Default data:</a:t>
            </a:r>
          </a:p>
          <a:p>
            <a:r>
              <a:rPr lang="en-US" dirty="0"/>
              <a:t>Using linear regression to classify, we get the blue curve to the right.</a:t>
            </a:r>
          </a:p>
          <a:p>
            <a:r>
              <a:rPr lang="en-US" dirty="0"/>
              <a:t>The orange ticks are the 0/1 values for no/yes default, the Balance variable is on the x axis.</a:t>
            </a:r>
          </a:p>
          <a:p>
            <a:r>
              <a:rPr lang="en-US" dirty="0"/>
              <a:t>Some of these predictions are negative, and none get to 1!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634" y="1724715"/>
            <a:ext cx="5228561" cy="4144378"/>
          </a:xfrm>
        </p:spPr>
      </p:pic>
    </p:spTree>
    <p:extLst>
      <p:ext uri="{BB962C8B-B14F-4D97-AF65-F5344CB8AC3E}">
        <p14:creationId xmlns:p14="http://schemas.microsoft.com/office/powerpoint/2010/main" val="222273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data:</a:t>
            </a:r>
          </a:p>
          <a:p>
            <a:r>
              <a:rPr lang="en-US" dirty="0"/>
              <a:t>Using logistic regression to classify, we get the blue curve to the right.</a:t>
            </a:r>
          </a:p>
          <a:p>
            <a:r>
              <a:rPr lang="en-US" dirty="0"/>
              <a:t>The orange ticks are the 0/1 values for no/yes default, the Balance variable is on the x axis.</a:t>
            </a:r>
          </a:p>
          <a:p>
            <a:r>
              <a:rPr lang="en-US" dirty="0"/>
              <a:t>This is much nicer, the probabilities all lie between 0 and 1!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901" y="1602395"/>
            <a:ext cx="5428953" cy="4266698"/>
          </a:xfrm>
        </p:spPr>
      </p:pic>
    </p:spTree>
    <p:extLst>
      <p:ext uri="{BB962C8B-B14F-4D97-AF65-F5344CB8AC3E}">
        <p14:creationId xmlns:p14="http://schemas.microsoft.com/office/powerpoint/2010/main" val="121557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For this data, logistic regression models the probability of default, given balance, P(default = yes | balance) shortened to p(balance)</a:t>
            </a:r>
          </a:p>
          <a:p>
            <a:r>
              <a:rPr lang="en-US"/>
              <a:t>These values are in [0,1], and with them, we can make a prediction for any value of balance! </a:t>
            </a:r>
          </a:p>
          <a:p>
            <a:r>
              <a:rPr lang="en-US"/>
              <a:t>So, you might predict default = yes for anyone for which p(balance) &gt; 0.5</a:t>
            </a:r>
          </a:p>
          <a:p>
            <a:pPr lvl="1"/>
            <a:r>
              <a:rPr lang="en-US"/>
              <a:t>If you wanted to be more conservative, you can choose a different threshold.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480" y="1429076"/>
            <a:ext cx="5489137" cy="4313998"/>
          </a:xfrm>
        </p:spPr>
      </p:pic>
    </p:spTree>
    <p:extLst>
      <p:ext uri="{BB962C8B-B14F-4D97-AF65-F5344CB8AC3E}">
        <p14:creationId xmlns:p14="http://schemas.microsoft.com/office/powerpoint/2010/main" val="84999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want to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X.</a:t>
                </a:r>
              </a:p>
              <a:p>
                <a:r>
                  <a:rPr lang="en-US" dirty="0"/>
                  <a:t>Going the linear regression route,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gave us the graph from before: negative probability of default for small balances. </a:t>
                </a:r>
              </a:p>
              <a:p>
                <a:pPr lvl="1"/>
                <a:r>
                  <a:rPr lang="en-US" dirty="0"/>
                  <a:t>If we predicted for large balances, we’d get values greater than 1.</a:t>
                </a:r>
              </a:p>
              <a:p>
                <a:pPr lvl="1"/>
                <a:r>
                  <a:rPr lang="en-US" dirty="0"/>
                  <a:t>Aka, nonsense.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 prevent this, we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with a function that only gives values between 0 and 1! </a:t>
                </a:r>
              </a:p>
              <a:p>
                <a:r>
                  <a:rPr lang="en-US" dirty="0"/>
                  <a:t>For logistic regression, the function we use is the logistic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38801" y="29743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4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Function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379" y="2088165"/>
            <a:ext cx="5223748" cy="4189796"/>
          </a:xfrm>
        </p:spPr>
        <p:txBody>
          <a:bodyPr>
            <a:normAutofit/>
          </a:bodyPr>
          <a:lstStyle/>
          <a:p>
            <a:r>
              <a:rPr lang="en-US" dirty="0"/>
              <a:t>This logistic function will always give this S-shaped curve</a:t>
            </a:r>
          </a:p>
          <a:p>
            <a:pPr lvl="1"/>
            <a:r>
              <a:rPr lang="en-US" dirty="0"/>
              <a:t>For low values, we predict the probability is close to, but never below, 0.</a:t>
            </a:r>
          </a:p>
          <a:p>
            <a:pPr lvl="1"/>
            <a:r>
              <a:rPr lang="en-US" dirty="0"/>
              <a:t>Same for high values and 1 </a:t>
            </a:r>
          </a:p>
          <a:p>
            <a:pPr lvl="1"/>
            <a:r>
              <a:rPr lang="en-US" dirty="0"/>
              <a:t>So, no matter what value of X we want to predict for, we get a valid probability.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DCE732FA-B64F-224B-A03F-BFC360FD7B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6071" r="-6071"/>
          <a:stretch/>
        </p:blipFill>
        <p:spPr>
          <a:xfrm>
            <a:off x="727873" y="2115403"/>
            <a:ext cx="5400211" cy="4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2F67-8D6B-1D47-AA95-B32084B3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54E06-A9A4-424A-B0F5-5BB00BE5B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Just like from SLR to MLR, we can generalize our model to have multiple predictors: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we can rewrite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54E06-A9A4-424A-B0F5-5BB00BE5B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2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81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427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Logistic Regression! </vt:lpstr>
      <vt:lpstr>You’ve seen regression</vt:lpstr>
      <vt:lpstr>Regression, for Classification</vt:lpstr>
      <vt:lpstr>Logistic Regression</vt:lpstr>
      <vt:lpstr>Logistic Regression</vt:lpstr>
      <vt:lpstr>Logistic Regression</vt:lpstr>
      <vt:lpstr>Logistic Model</vt:lpstr>
      <vt:lpstr>Logistic Function </vt:lpstr>
      <vt:lpstr>Multiple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Regression! </dc:title>
  <dc:creator>K Shoemaker</dc:creator>
  <cp:lastModifiedBy>K Shoemaker</cp:lastModifiedBy>
  <cp:revision>1</cp:revision>
  <dcterms:created xsi:type="dcterms:W3CDTF">2021-10-22T14:46:49Z</dcterms:created>
  <dcterms:modified xsi:type="dcterms:W3CDTF">2021-10-22T14:58:17Z</dcterms:modified>
</cp:coreProperties>
</file>