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Old Standard TT"/>
      <p:regular r:id="rId14"/>
      <p:bold r:id="rId15"/>
      <p: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ldStandardTT-bold.fntdata"/><Relationship Id="rId14" Type="http://schemas.openxmlformats.org/officeDocument/2006/relationships/font" Target="fonts/OldStandardTT-regular.fntdata"/><Relationship Id="rId16" Type="http://schemas.openxmlformats.org/officeDocument/2006/relationships/font" Target="fonts/OldStandardT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851f74484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851f7448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851f744843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851f74484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1.jpg"/><Relationship Id="rId5"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Tella.AI</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Kuvam Shokeen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p:nvPr/>
        </p:nvSpPr>
        <p:spPr>
          <a:xfrm>
            <a:off x="1489225" y="1595625"/>
            <a:ext cx="1583700" cy="17874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
        <p:nvSpPr>
          <p:cNvPr id="66" name="Google Shape;66;p14"/>
          <p:cNvSpPr txBox="1"/>
          <p:nvPr>
            <p:ph type="title"/>
          </p:nvPr>
        </p:nvSpPr>
        <p:spPr>
          <a:xfrm>
            <a:off x="291650" y="233325"/>
            <a:ext cx="3248100" cy="76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About Me</a:t>
            </a:r>
            <a:endParaRPr/>
          </a:p>
        </p:txBody>
      </p:sp>
      <p:pic>
        <p:nvPicPr>
          <p:cNvPr id="67" name="Google Shape;67;p14" title="IMG_4916.PNG"/>
          <p:cNvPicPr preferRelativeResize="0"/>
          <p:nvPr/>
        </p:nvPicPr>
        <p:blipFill>
          <a:blip r:embed="rId3">
            <a:alphaModFix/>
          </a:blip>
          <a:stretch>
            <a:fillRect/>
          </a:stretch>
        </p:blipFill>
        <p:spPr>
          <a:xfrm>
            <a:off x="1489225" y="1308750"/>
            <a:ext cx="1583700" cy="2104649"/>
          </a:xfrm>
          <a:prstGeom prst="rect">
            <a:avLst/>
          </a:prstGeom>
          <a:noFill/>
          <a:ln>
            <a:noFill/>
          </a:ln>
        </p:spPr>
      </p:pic>
      <p:sp>
        <p:nvSpPr>
          <p:cNvPr id="68" name="Google Shape;68;p14"/>
          <p:cNvSpPr txBox="1"/>
          <p:nvPr/>
        </p:nvSpPr>
        <p:spPr>
          <a:xfrm>
            <a:off x="1476775" y="3383025"/>
            <a:ext cx="1608600" cy="3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Old Standard TT"/>
                <a:ea typeface="Old Standard TT"/>
                <a:cs typeface="Old Standard TT"/>
                <a:sym typeface="Old Standard TT"/>
              </a:rPr>
              <a:t>Kuvam Shokeen</a:t>
            </a:r>
            <a:endParaRPr sz="1600">
              <a:solidFill>
                <a:schemeClr val="lt1"/>
              </a:solidFill>
              <a:latin typeface="Old Standard TT"/>
              <a:ea typeface="Old Standard TT"/>
              <a:cs typeface="Old Standard TT"/>
              <a:sym typeface="Old Standard TT"/>
            </a:endParaRPr>
          </a:p>
        </p:txBody>
      </p:sp>
      <p:sp>
        <p:nvSpPr>
          <p:cNvPr id="69" name="Google Shape;69;p14"/>
          <p:cNvSpPr/>
          <p:nvPr/>
        </p:nvSpPr>
        <p:spPr>
          <a:xfrm>
            <a:off x="4572000" y="5275"/>
            <a:ext cx="4572000" cy="51381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
        <p:nvSpPr>
          <p:cNvPr id="70" name="Google Shape;70;p14"/>
          <p:cNvSpPr txBox="1"/>
          <p:nvPr>
            <p:ph idx="4294967295" type="body"/>
          </p:nvPr>
        </p:nvSpPr>
        <p:spPr>
          <a:xfrm>
            <a:off x="4939500" y="724200"/>
            <a:ext cx="3837000" cy="3695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a:solidFill>
                  <a:schemeClr val="lt1"/>
                </a:solidFill>
              </a:rPr>
              <a:t>College : Western Washington University</a:t>
            </a:r>
            <a:r>
              <a:rPr lang="en">
                <a:solidFill>
                  <a:schemeClr val="lt1"/>
                </a:solidFill>
              </a:rPr>
              <a:t> </a:t>
            </a:r>
            <a:endParaRPr>
              <a:solidFill>
                <a:schemeClr val="lt1"/>
              </a:solidFill>
            </a:endParaRPr>
          </a:p>
          <a:p>
            <a:pPr indent="-342900" lvl="0" marL="457200" rtl="0" algn="l">
              <a:spcBef>
                <a:spcPts val="1600"/>
              </a:spcBef>
              <a:spcAft>
                <a:spcPts val="1600"/>
              </a:spcAft>
              <a:buClr>
                <a:schemeClr val="lt1"/>
              </a:buClr>
              <a:buSzPts val="1800"/>
              <a:buChar char="●"/>
            </a:pPr>
            <a:r>
              <a:rPr lang="en">
                <a:solidFill>
                  <a:schemeClr val="lt1"/>
                </a:solidFill>
              </a:rPr>
              <a:t>Interests: Weight Lifting, rock climbing, longboarding, video games </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4" name="Shape 74"/>
        <p:cNvGrpSpPr/>
        <p:nvPr/>
      </p:nvGrpSpPr>
      <p:grpSpPr>
        <a:xfrm>
          <a:off x="0" y="0"/>
          <a:ext cx="0" cy="0"/>
          <a:chOff x="0" y="0"/>
          <a:chExt cx="0" cy="0"/>
        </a:xfrm>
      </p:grpSpPr>
      <p:sp>
        <p:nvSpPr>
          <p:cNvPr id="75" name="Google Shape;75;p15"/>
          <p:cNvSpPr txBox="1"/>
          <p:nvPr>
            <p:ph type="title"/>
          </p:nvPr>
        </p:nvSpPr>
        <p:spPr>
          <a:xfrm>
            <a:off x="291650" y="233325"/>
            <a:ext cx="5566800" cy="76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About Tella.AI</a:t>
            </a:r>
            <a:endParaRPr/>
          </a:p>
        </p:txBody>
      </p:sp>
      <p:sp>
        <p:nvSpPr>
          <p:cNvPr id="76" name="Google Shape;76;p15"/>
          <p:cNvSpPr txBox="1"/>
          <p:nvPr>
            <p:ph idx="4294967295" type="body"/>
          </p:nvPr>
        </p:nvSpPr>
        <p:spPr>
          <a:xfrm>
            <a:off x="291650" y="1067700"/>
            <a:ext cx="7058700" cy="300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chemeClr val="lt1"/>
                </a:solidFill>
              </a:rPr>
              <a:t>Tella.AI is a text adventure game made by using react that leverages the power of Gemini's AI to create real-time storytelling. As players make choices and explore, the AI crafts unique narratives tailored to their decisions, ensuring every playthrough is a distinct and personalized adventure. Tella.AI blends the nostalgic appeal of classic text games with the limitless possibilities of AI, offering an immersive experience where the story evolves with each player’s journey.</a:t>
            </a:r>
            <a:endParaRPr sz="1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224125" y="223725"/>
            <a:ext cx="8520600" cy="86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400"/>
              <a:t>Problems</a:t>
            </a:r>
            <a:endParaRPr sz="5400"/>
          </a:p>
        </p:txBody>
      </p:sp>
      <p:sp>
        <p:nvSpPr>
          <p:cNvPr id="82" name="Google Shape;82;p16"/>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How to create a webapp</a:t>
            </a:r>
            <a:endParaRPr sz="1600"/>
          </a:p>
          <a:p>
            <a:pPr indent="-330200" lvl="0" marL="457200" rtl="0" algn="l">
              <a:spcBef>
                <a:spcPts val="1600"/>
              </a:spcBef>
              <a:spcAft>
                <a:spcPts val="0"/>
              </a:spcAft>
              <a:buSzPts val="1600"/>
              <a:buAutoNum type="arabicPeriod"/>
            </a:pPr>
            <a:r>
              <a:rPr lang="en" sz="1600"/>
              <a:t>How to make it run online</a:t>
            </a:r>
            <a:endParaRPr sz="1600"/>
          </a:p>
          <a:p>
            <a:pPr indent="-330200" lvl="0" marL="457200" rtl="0" algn="l">
              <a:spcBef>
                <a:spcPts val="1600"/>
              </a:spcBef>
              <a:spcAft>
                <a:spcPts val="0"/>
              </a:spcAft>
              <a:buSzPts val="1600"/>
              <a:buAutoNum type="arabicPeriod"/>
            </a:pPr>
            <a:r>
              <a:rPr lang="en" sz="1600"/>
              <a:t>How to send and </a:t>
            </a:r>
            <a:r>
              <a:rPr lang="en" sz="1600"/>
              <a:t>receive</a:t>
            </a:r>
            <a:r>
              <a:rPr lang="en" sz="1600"/>
              <a:t> API calls from other websites</a:t>
            </a:r>
            <a:endParaRPr sz="1600"/>
          </a:p>
          <a:p>
            <a:pPr indent="-330200" lvl="0" marL="457200" rtl="0" algn="l">
              <a:spcBef>
                <a:spcPts val="1600"/>
              </a:spcBef>
              <a:spcAft>
                <a:spcPts val="1600"/>
              </a:spcAft>
              <a:buSzPts val="1600"/>
              <a:buAutoNum type="arabicPeriod"/>
            </a:pPr>
            <a:r>
              <a:rPr lang="en" sz="1600"/>
              <a:t>How to prompt the AI to create a </a:t>
            </a:r>
            <a:r>
              <a:rPr lang="en" sz="1600"/>
              <a:t>immersive</a:t>
            </a:r>
            <a:r>
              <a:rPr lang="en" sz="1600"/>
              <a:t> experience for the user </a:t>
            </a:r>
            <a:endParaRPr sz="1600"/>
          </a:p>
        </p:txBody>
      </p:sp>
      <p:pic>
        <p:nvPicPr>
          <p:cNvPr descr="Overhead shot of hand holding cup of light-colored tea with lemon slices floating in it" id="83" name="Google Shape;83;p16"/>
          <p:cNvPicPr preferRelativeResize="0"/>
          <p:nvPr/>
        </p:nvPicPr>
        <p:blipFill rotWithShape="1">
          <a:blip r:embed="rId3">
            <a:alphaModFix/>
          </a:blip>
          <a:srcRect b="4067" l="17813" r="16061" t="0"/>
          <a:stretch/>
        </p:blipFill>
        <p:spPr>
          <a:xfrm>
            <a:off x="4705150" y="342525"/>
            <a:ext cx="2035799" cy="1955427"/>
          </a:xfrm>
          <a:prstGeom prst="rect">
            <a:avLst/>
          </a:prstGeom>
          <a:noFill/>
          <a:ln>
            <a:noFill/>
          </a:ln>
        </p:spPr>
      </p:pic>
      <p:pic>
        <p:nvPicPr>
          <p:cNvPr descr="Modern, round computer speaker" id="84" name="Google Shape;84;p16"/>
          <p:cNvPicPr preferRelativeResize="0"/>
          <p:nvPr/>
        </p:nvPicPr>
        <p:blipFill rotWithShape="1">
          <a:blip r:embed="rId4">
            <a:alphaModFix/>
          </a:blip>
          <a:srcRect b="15127" l="6179" r="35687" t="10754"/>
          <a:stretch/>
        </p:blipFill>
        <p:spPr>
          <a:xfrm>
            <a:off x="6796425" y="342525"/>
            <a:ext cx="2035799" cy="1946700"/>
          </a:xfrm>
          <a:prstGeom prst="rect">
            <a:avLst/>
          </a:prstGeom>
          <a:noFill/>
          <a:ln>
            <a:noFill/>
          </a:ln>
        </p:spPr>
      </p:pic>
      <p:pic>
        <p:nvPicPr>
          <p:cNvPr descr="Empty upside down mason jars resting on picket fence posts" id="85" name="Google Shape;85;p16"/>
          <p:cNvPicPr preferRelativeResize="0"/>
          <p:nvPr/>
        </p:nvPicPr>
        <p:blipFill rotWithShape="1">
          <a:blip r:embed="rId5">
            <a:alphaModFix/>
          </a:blip>
          <a:srcRect b="9949" l="9164" r="3636" t="13038"/>
          <a:stretch/>
        </p:blipFill>
        <p:spPr>
          <a:xfrm>
            <a:off x="4705200" y="2336175"/>
            <a:ext cx="4127099" cy="24203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9" name="Shape 89"/>
        <p:cNvGrpSpPr/>
        <p:nvPr/>
      </p:nvGrpSpPr>
      <p:grpSpPr>
        <a:xfrm>
          <a:off x="0" y="0"/>
          <a:ext cx="0" cy="0"/>
          <a:chOff x="0" y="0"/>
          <a:chExt cx="0" cy="0"/>
        </a:xfrm>
      </p:grpSpPr>
      <p:sp>
        <p:nvSpPr>
          <p:cNvPr id="90" name="Google Shape;90;p17"/>
          <p:cNvSpPr txBox="1"/>
          <p:nvPr>
            <p:ph type="title"/>
          </p:nvPr>
        </p:nvSpPr>
        <p:spPr>
          <a:xfrm>
            <a:off x="291650" y="233325"/>
            <a:ext cx="5566800" cy="76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Diagram</a:t>
            </a:r>
            <a:endParaRPr>
              <a:solidFill>
                <a:schemeClr val="lt1"/>
              </a:solidFill>
            </a:endParaRPr>
          </a:p>
        </p:txBody>
      </p:sp>
      <p:sp>
        <p:nvSpPr>
          <p:cNvPr id="91" name="Google Shape;91;p17"/>
          <p:cNvSpPr/>
          <p:nvPr/>
        </p:nvSpPr>
        <p:spPr>
          <a:xfrm>
            <a:off x="3105048" y="1596063"/>
            <a:ext cx="1401600" cy="8370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Old Standard TT"/>
                <a:ea typeface="Old Standard TT"/>
                <a:cs typeface="Old Standard TT"/>
                <a:sym typeface="Old Standard TT"/>
              </a:rPr>
              <a:t>Node server</a:t>
            </a:r>
            <a:endParaRPr>
              <a:solidFill>
                <a:schemeClr val="lt1"/>
              </a:solidFill>
              <a:latin typeface="Old Standard TT"/>
              <a:ea typeface="Old Standard TT"/>
              <a:cs typeface="Old Standard TT"/>
              <a:sym typeface="Old Standard TT"/>
            </a:endParaRPr>
          </a:p>
        </p:txBody>
      </p:sp>
      <p:sp>
        <p:nvSpPr>
          <p:cNvPr id="92" name="Google Shape;92;p17"/>
          <p:cNvSpPr/>
          <p:nvPr/>
        </p:nvSpPr>
        <p:spPr>
          <a:xfrm>
            <a:off x="5244021" y="1596063"/>
            <a:ext cx="1401600" cy="8370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Old Standard TT"/>
                <a:ea typeface="Old Standard TT"/>
                <a:cs typeface="Old Standard TT"/>
                <a:sym typeface="Old Standard TT"/>
              </a:rPr>
              <a:t>Tella.AI</a:t>
            </a:r>
            <a:endParaRPr>
              <a:solidFill>
                <a:schemeClr val="lt1"/>
              </a:solidFill>
              <a:latin typeface="Old Standard TT"/>
              <a:ea typeface="Old Standard TT"/>
              <a:cs typeface="Old Standard TT"/>
              <a:sym typeface="Old Standard TT"/>
            </a:endParaRPr>
          </a:p>
        </p:txBody>
      </p:sp>
      <p:sp>
        <p:nvSpPr>
          <p:cNvPr id="93" name="Google Shape;93;p17"/>
          <p:cNvSpPr/>
          <p:nvPr/>
        </p:nvSpPr>
        <p:spPr>
          <a:xfrm>
            <a:off x="966075" y="1596063"/>
            <a:ext cx="1401600" cy="8370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Old Standard TT"/>
                <a:ea typeface="Old Standard TT"/>
                <a:cs typeface="Old Standard TT"/>
                <a:sym typeface="Old Standard TT"/>
              </a:rPr>
              <a:t>Web Browser</a:t>
            </a:r>
            <a:endParaRPr>
              <a:solidFill>
                <a:schemeClr val="lt1"/>
              </a:solidFill>
              <a:latin typeface="Old Standard TT"/>
              <a:ea typeface="Old Standard TT"/>
              <a:cs typeface="Old Standard TT"/>
              <a:sym typeface="Old Standard TT"/>
            </a:endParaRPr>
          </a:p>
        </p:txBody>
      </p:sp>
      <p:sp>
        <p:nvSpPr>
          <p:cNvPr id="94" name="Google Shape;94;p17"/>
          <p:cNvSpPr/>
          <p:nvPr/>
        </p:nvSpPr>
        <p:spPr>
          <a:xfrm>
            <a:off x="5244020" y="3347238"/>
            <a:ext cx="1401600" cy="8370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Old Standard TT"/>
                <a:ea typeface="Old Standard TT"/>
                <a:cs typeface="Old Standard TT"/>
                <a:sym typeface="Old Standard TT"/>
              </a:rPr>
              <a:t>Gemini</a:t>
            </a:r>
            <a:endParaRPr>
              <a:solidFill>
                <a:schemeClr val="lt1"/>
              </a:solidFill>
              <a:latin typeface="Old Standard TT"/>
              <a:ea typeface="Old Standard TT"/>
              <a:cs typeface="Old Standard TT"/>
              <a:sym typeface="Old Standard TT"/>
            </a:endParaRPr>
          </a:p>
        </p:txBody>
      </p:sp>
      <p:sp>
        <p:nvSpPr>
          <p:cNvPr id="95" name="Google Shape;95;p17"/>
          <p:cNvSpPr/>
          <p:nvPr/>
        </p:nvSpPr>
        <p:spPr>
          <a:xfrm>
            <a:off x="2483968" y="1835076"/>
            <a:ext cx="504900" cy="232500"/>
          </a:xfrm>
          <a:prstGeom prst="rightArrow">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
        <p:nvSpPr>
          <p:cNvPr id="96" name="Google Shape;96;p17"/>
          <p:cNvSpPr/>
          <p:nvPr/>
        </p:nvSpPr>
        <p:spPr>
          <a:xfrm flipH="1">
            <a:off x="2483986" y="2067674"/>
            <a:ext cx="504900" cy="232500"/>
          </a:xfrm>
          <a:prstGeom prst="rightArrow">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
        <p:nvSpPr>
          <p:cNvPr id="97" name="Google Shape;97;p17"/>
          <p:cNvSpPr/>
          <p:nvPr/>
        </p:nvSpPr>
        <p:spPr>
          <a:xfrm>
            <a:off x="4622941" y="1781977"/>
            <a:ext cx="504900" cy="232500"/>
          </a:xfrm>
          <a:prstGeom prst="rightArrow">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
        <p:nvSpPr>
          <p:cNvPr id="98" name="Google Shape;98;p17"/>
          <p:cNvSpPr/>
          <p:nvPr/>
        </p:nvSpPr>
        <p:spPr>
          <a:xfrm flipH="1">
            <a:off x="4622959" y="2014575"/>
            <a:ext cx="504900" cy="232500"/>
          </a:xfrm>
          <a:prstGeom prst="rightArrow">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
        <p:nvSpPr>
          <p:cNvPr id="99" name="Google Shape;99;p17"/>
          <p:cNvSpPr/>
          <p:nvPr/>
        </p:nvSpPr>
        <p:spPr>
          <a:xfrm rot="5400000">
            <a:off x="5808672" y="2773892"/>
            <a:ext cx="504900" cy="232500"/>
          </a:xfrm>
          <a:prstGeom prst="rightArrow">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
        <p:nvSpPr>
          <p:cNvPr id="100" name="Google Shape;100;p17"/>
          <p:cNvSpPr/>
          <p:nvPr/>
        </p:nvSpPr>
        <p:spPr>
          <a:xfrm flipH="1" rot="5400000">
            <a:off x="5576074" y="2773910"/>
            <a:ext cx="504900" cy="232500"/>
          </a:xfrm>
          <a:prstGeom prst="rightArrow">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
        <p:nvSpPr>
          <p:cNvPr id="101" name="Google Shape;101;p17"/>
          <p:cNvSpPr txBox="1"/>
          <p:nvPr/>
        </p:nvSpPr>
        <p:spPr>
          <a:xfrm>
            <a:off x="6430975" y="2671313"/>
            <a:ext cx="1562100" cy="43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Old Standard TT"/>
                <a:ea typeface="Old Standard TT"/>
                <a:cs typeface="Old Standard TT"/>
                <a:sym typeface="Old Standard TT"/>
              </a:rPr>
              <a:t>Network call</a:t>
            </a:r>
            <a:endParaRPr sz="1800">
              <a:solidFill>
                <a:schemeClr val="lt1"/>
              </a:solidFill>
              <a:latin typeface="Old Standard TT"/>
              <a:ea typeface="Old Standard TT"/>
              <a:cs typeface="Old Standard TT"/>
              <a:sym typeface="Old Standard TT"/>
            </a:endParaRPr>
          </a:p>
        </p:txBody>
      </p:sp>
      <p:cxnSp>
        <p:nvCxnSpPr>
          <p:cNvPr id="102" name="Google Shape;102;p17"/>
          <p:cNvCxnSpPr>
            <a:stCxn id="98" idx="2"/>
            <a:endCxn id="103" idx="3"/>
          </p:cNvCxnSpPr>
          <p:nvPr/>
        </p:nvCxnSpPr>
        <p:spPr>
          <a:xfrm rot="5400000">
            <a:off x="4274959" y="2426025"/>
            <a:ext cx="643200" cy="285300"/>
          </a:xfrm>
          <a:prstGeom prst="curvedConnector2">
            <a:avLst/>
          </a:prstGeom>
          <a:noFill/>
          <a:ln cap="flat" cmpd="sng" w="9525">
            <a:solidFill>
              <a:schemeClr val="lt1"/>
            </a:solidFill>
            <a:prstDash val="solid"/>
            <a:round/>
            <a:headEnd len="med" w="med" type="none"/>
            <a:tailEnd len="med" w="med" type="none"/>
          </a:ln>
        </p:spPr>
      </p:cxnSp>
      <p:sp>
        <p:nvSpPr>
          <p:cNvPr id="103" name="Google Shape;103;p17"/>
          <p:cNvSpPr txBox="1"/>
          <p:nvPr/>
        </p:nvSpPr>
        <p:spPr>
          <a:xfrm>
            <a:off x="2891925" y="2637700"/>
            <a:ext cx="1562100" cy="50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Old Standard TT"/>
                <a:ea typeface="Old Standard TT"/>
                <a:cs typeface="Old Standard TT"/>
                <a:sym typeface="Old Standard TT"/>
              </a:rPr>
              <a:t>System calls</a:t>
            </a:r>
            <a:endParaRPr sz="1800">
              <a:solidFill>
                <a:schemeClr val="lt1"/>
              </a:solidFill>
              <a:latin typeface="Old Standard TT"/>
              <a:ea typeface="Old Standard TT"/>
              <a:cs typeface="Old Standard TT"/>
              <a:sym typeface="Old Standard TT"/>
            </a:endParaRPr>
          </a:p>
        </p:txBody>
      </p:sp>
      <p:cxnSp>
        <p:nvCxnSpPr>
          <p:cNvPr id="104" name="Google Shape;104;p17"/>
          <p:cNvCxnSpPr>
            <a:stCxn id="96" idx="2"/>
            <a:endCxn id="103" idx="1"/>
          </p:cNvCxnSpPr>
          <p:nvPr/>
        </p:nvCxnSpPr>
        <p:spPr>
          <a:xfrm flipH="1" rot="-5400000">
            <a:off x="2450986" y="2449424"/>
            <a:ext cx="590100" cy="291600"/>
          </a:xfrm>
          <a:prstGeom prst="curvedConnector2">
            <a:avLst/>
          </a:prstGeom>
          <a:noFill/>
          <a:ln cap="flat" cmpd="sng" w="9525">
            <a:solidFill>
              <a:schemeClr val="lt1"/>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Creating the App</a:t>
            </a:r>
            <a:endParaRPr b="1" sz="1800"/>
          </a:p>
          <a:p>
            <a:pPr indent="0" lvl="0" marL="0" rtl="0" algn="l">
              <a:spcBef>
                <a:spcPts val="1600"/>
              </a:spcBef>
              <a:spcAft>
                <a:spcPts val="0"/>
              </a:spcAft>
              <a:buNone/>
            </a:pPr>
            <a:r>
              <a:rPr lang="en"/>
              <a:t>Setting up everything was expectedly hard as this was my first time creating an app using node. I found examples online and set up my project accordingly. I ran into problems regarding the package.json and index.html files. With the package.json file, the issues were its content and knowing what I need and </a:t>
            </a:r>
            <a:r>
              <a:rPr lang="en"/>
              <a:t>don't</a:t>
            </a:r>
            <a:r>
              <a:rPr lang="en"/>
              <a:t> need in it. I was also unsure how to connect my app.js file to my index.html file to run my app when I do npm start.</a:t>
            </a:r>
            <a:endParaRPr/>
          </a:p>
          <a:p>
            <a:pPr indent="0" lvl="0" marL="0" rtl="0" algn="l">
              <a:spcBef>
                <a:spcPts val="1600"/>
              </a:spcBef>
              <a:spcAft>
                <a:spcPts val="0"/>
              </a:spcAft>
              <a:buClr>
                <a:schemeClr val="dk1"/>
              </a:buClr>
              <a:buSzPts val="1100"/>
              <a:buFont typeface="Arial"/>
              <a:buNone/>
            </a:pPr>
            <a:r>
              <a:t/>
            </a:r>
            <a:endParaRPr sz="1600"/>
          </a:p>
          <a:p>
            <a:pPr indent="0" lvl="0" marL="0" rtl="0" algn="l">
              <a:spcBef>
                <a:spcPts val="1600"/>
              </a:spcBef>
              <a:spcAft>
                <a:spcPts val="1600"/>
              </a:spcAft>
              <a:buNone/>
            </a:pPr>
            <a:r>
              <a:rPr lang="en" sz="1600"/>
              <a:t> </a:t>
            </a:r>
            <a:endParaRPr sz="1600"/>
          </a:p>
        </p:txBody>
      </p:sp>
      <p:sp>
        <p:nvSpPr>
          <p:cNvPr id="110" name="Google Shape;110;p18"/>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Using proper prompts</a:t>
            </a:r>
            <a:endParaRPr b="1" sz="1800"/>
          </a:p>
          <a:p>
            <a:pPr indent="0" lvl="0" marL="0" rtl="0" algn="l">
              <a:spcBef>
                <a:spcPts val="1600"/>
              </a:spcBef>
              <a:spcAft>
                <a:spcPts val="0"/>
              </a:spcAft>
              <a:buClr>
                <a:schemeClr val="dk1"/>
              </a:buClr>
              <a:buSzPts val="1100"/>
              <a:buFont typeface="Arial"/>
              <a:buNone/>
            </a:pPr>
            <a:r>
              <a:t/>
            </a:r>
            <a:endParaRPr sz="1600"/>
          </a:p>
          <a:p>
            <a:pPr indent="0" lvl="0" marL="0" rtl="0" algn="l">
              <a:spcBef>
                <a:spcPts val="1600"/>
              </a:spcBef>
              <a:spcAft>
                <a:spcPts val="0"/>
              </a:spcAft>
              <a:buClr>
                <a:schemeClr val="dk1"/>
              </a:buClr>
              <a:buSzPts val="1100"/>
              <a:buFont typeface="Arial"/>
              <a:buNone/>
            </a:pPr>
            <a:r>
              <a:rPr lang="en" sz="1600"/>
              <a:t>Getting the wanted responses from Gemini was challenging. It seemed as if it was ignoring parts of the </a:t>
            </a:r>
            <a:r>
              <a:rPr lang="en" sz="1600"/>
              <a:t>instructions, especially the part where I specify the length of response I want from it. The prompt I found worked best was the one Gemini gave me after I told it my requirements.</a:t>
            </a:r>
            <a:endParaRPr sz="1600"/>
          </a:p>
          <a:p>
            <a:pPr indent="0" lvl="0" marL="0" rtl="0" algn="l">
              <a:spcBef>
                <a:spcPts val="1600"/>
              </a:spcBef>
              <a:spcAft>
                <a:spcPts val="0"/>
              </a:spcAft>
              <a:buClr>
                <a:schemeClr val="dk1"/>
              </a:buClr>
              <a:buSzPts val="1100"/>
              <a:buFont typeface="Arial"/>
              <a:buNone/>
            </a:pPr>
            <a:r>
              <a:t/>
            </a:r>
            <a:endParaRPr sz="1600"/>
          </a:p>
          <a:p>
            <a:pPr indent="0" lvl="0" marL="0" rtl="0" algn="l">
              <a:spcBef>
                <a:spcPts val="1600"/>
              </a:spcBef>
              <a:spcAft>
                <a:spcPts val="1600"/>
              </a:spcAft>
              <a:buNone/>
            </a:pPr>
            <a:r>
              <a:t/>
            </a:r>
            <a:endParaRPr sz="1600"/>
          </a:p>
        </p:txBody>
      </p:sp>
      <p:sp>
        <p:nvSpPr>
          <p:cNvPr id="111" name="Google Shape;111;p18"/>
          <p:cNvSpPr txBox="1"/>
          <p:nvPr>
            <p:ph type="title"/>
          </p:nvPr>
        </p:nvSpPr>
        <p:spPr>
          <a:xfrm>
            <a:off x="226650" y="106700"/>
            <a:ext cx="8520600" cy="94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400"/>
              <a:t>Project Issues</a:t>
            </a:r>
            <a:endParaRPr sz="5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222850" y="104450"/>
            <a:ext cx="8520600" cy="94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400"/>
              <a:t>Key Learnings</a:t>
            </a:r>
            <a:endParaRPr sz="5400"/>
          </a:p>
        </p:txBody>
      </p:sp>
      <p:sp>
        <p:nvSpPr>
          <p:cNvPr id="117" name="Google Shape;117;p1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Working with react</a:t>
            </a:r>
            <a:endParaRPr/>
          </a:p>
          <a:p>
            <a:pPr indent="-342900" lvl="0" marL="457200" rtl="0" algn="l">
              <a:spcBef>
                <a:spcPts val="0"/>
              </a:spcBef>
              <a:spcAft>
                <a:spcPts val="0"/>
              </a:spcAft>
              <a:buSzPts val="1800"/>
              <a:buChar char="-"/>
            </a:pPr>
            <a:r>
              <a:rPr lang="en"/>
              <a:t>Setting up a webapp using node</a:t>
            </a:r>
            <a:endParaRPr/>
          </a:p>
          <a:p>
            <a:pPr indent="-342900" lvl="0" marL="457200" rtl="0" algn="l">
              <a:spcBef>
                <a:spcPts val="0"/>
              </a:spcBef>
              <a:spcAft>
                <a:spcPts val="0"/>
              </a:spcAft>
              <a:buSzPts val="1800"/>
              <a:buChar char="-"/>
            </a:pPr>
            <a:r>
              <a:rPr lang="en"/>
              <a:t>Utilizing</a:t>
            </a:r>
            <a:r>
              <a:rPr lang="en"/>
              <a:t> API calls </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Possible Improvements</a:t>
            </a:r>
            <a:endParaRPr/>
          </a:p>
        </p:txBody>
      </p:sp>
      <p:sp>
        <p:nvSpPr>
          <p:cNvPr id="123" name="Google Shape;123;p20"/>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Improve the </a:t>
            </a:r>
            <a:r>
              <a:rPr lang="en"/>
              <a:t>user's</a:t>
            </a:r>
            <a:r>
              <a:rPr lang="en"/>
              <a:t> </a:t>
            </a:r>
            <a:r>
              <a:rPr lang="en"/>
              <a:t>experience</a:t>
            </a:r>
            <a:r>
              <a:rPr lang="en"/>
              <a:t>!</a:t>
            </a:r>
            <a:endParaRPr/>
          </a:p>
        </p:txBody>
      </p:sp>
      <p:sp>
        <p:nvSpPr>
          <p:cNvPr id="124" name="Google Shape;124;p2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Text</a:t>
            </a:r>
            <a:r>
              <a:rPr lang="en"/>
              <a:t> to </a:t>
            </a:r>
            <a:r>
              <a:rPr lang="en"/>
              <a:t>speech</a:t>
            </a:r>
            <a:endParaRPr/>
          </a:p>
          <a:p>
            <a:pPr indent="-342900" lvl="0" marL="457200" rtl="0" algn="l">
              <a:spcBef>
                <a:spcPts val="1600"/>
              </a:spcBef>
              <a:spcAft>
                <a:spcPts val="0"/>
              </a:spcAft>
              <a:buSzPts val="1800"/>
              <a:buChar char="●"/>
            </a:pPr>
            <a:r>
              <a:rPr lang="en"/>
              <a:t>Image generation</a:t>
            </a:r>
            <a:endParaRPr/>
          </a:p>
          <a:p>
            <a:pPr indent="-342900" lvl="0" marL="457200" rtl="0" algn="l">
              <a:spcBef>
                <a:spcPts val="1600"/>
              </a:spcBef>
              <a:spcAft>
                <a:spcPts val="1600"/>
              </a:spcAft>
              <a:buSzPts val="1800"/>
              <a:buChar char="●"/>
            </a:pPr>
            <a:r>
              <a:rPr lang="en"/>
              <a:t>Improve UI</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