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69" r:id="rId3"/>
    <p:sldId id="272" r:id="rId4"/>
    <p:sldId id="274" r:id="rId5"/>
    <p:sldId id="275" r:id="rId6"/>
    <p:sldId id="282" r:id="rId7"/>
    <p:sldId id="277" r:id="rId8"/>
    <p:sldId id="279" r:id="rId9"/>
    <p:sldId id="281" r:id="rId10"/>
    <p:sldId id="283" r:id="rId11"/>
    <p:sldId id="284" r:id="rId12"/>
    <p:sldId id="285" r:id="rId13"/>
    <p:sldId id="286" r:id="rId14"/>
    <p:sldId id="290" r:id="rId15"/>
    <p:sldId id="278" r:id="rId16"/>
    <p:sldId id="287" r:id="rId17"/>
    <p:sldId id="288" r:id="rId18"/>
    <p:sldId id="292" r:id="rId19"/>
    <p:sldId id="289" r:id="rId20"/>
    <p:sldId id="293" r:id="rId21"/>
    <p:sldId id="291"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856000" cy="10663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a:t>
            </a:r>
            <a:r>
              <a:rPr lang="en-US" sz="3200" b="1" i="0" u="sng" strike="noStrike" cap="none" dirty="0" smtClean="0">
                <a:solidFill>
                  <a:srgbClr val="000000"/>
                </a:solidFill>
                <a:latin typeface="Times New Roman"/>
                <a:ea typeface="Times New Roman"/>
                <a:cs typeface="Times New Roman"/>
                <a:sym typeface="Times New Roman"/>
              </a:rPr>
              <a:t>Final Evaluation, </a:t>
            </a:r>
            <a:r>
              <a:rPr lang="en-US" sz="3200" b="1" i="0" u="sng" strike="noStrike" cap="none" dirty="0" err="1" smtClean="0">
                <a:solidFill>
                  <a:srgbClr val="000000"/>
                </a:solidFill>
                <a:latin typeface="Times New Roman"/>
                <a:ea typeface="Times New Roman"/>
                <a:cs typeface="Times New Roman"/>
                <a:sym typeface="Times New Roman"/>
              </a:rPr>
              <a:t>VIIIth</a:t>
            </a:r>
            <a:r>
              <a:rPr lang="en-US" sz="3200" b="1" i="0" u="sng" strike="noStrike" cap="none" dirty="0" smtClean="0">
                <a:solidFill>
                  <a:srgbClr val="000000"/>
                </a:solidFill>
                <a:latin typeface="Times New Roman"/>
                <a:ea typeface="Times New Roman"/>
                <a:cs typeface="Times New Roman"/>
                <a:sym typeface="Times New Roman"/>
              </a:rPr>
              <a:t> </a:t>
            </a:r>
            <a:r>
              <a:rPr lang="en-US" sz="3200" b="1" i="0" u="sng" strike="noStrike" cap="none" dirty="0">
                <a:solidFill>
                  <a:srgbClr val="000000"/>
                </a:solidFill>
                <a:latin typeface="Times New Roman"/>
                <a:ea typeface="Times New Roman"/>
                <a:cs typeface="Times New Roman"/>
                <a:sym typeface="Times New Roman"/>
              </a:rPr>
              <a:t>Sem</a:t>
            </a:r>
          </a:p>
          <a:p>
            <a:pPr marL="0" marR="0" lvl="0" indent="0" algn="ctr"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000" b="1" i="0" u="none" strike="noStrike" cap="none" dirty="0">
                <a:solidFill>
                  <a:srgbClr val="000000"/>
                </a:solidFill>
                <a:latin typeface="Times New Roman"/>
                <a:ea typeface="Times New Roman"/>
                <a:cs typeface="Times New Roman"/>
                <a:sym typeface="Times New Roman"/>
              </a:rPr>
              <a:t>Project Title---- Fake Product Detection using Blockchain</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May,</a:t>
            </a:r>
            <a:r>
              <a:rPr lang="en-US" sz="2200" b="0" i="0" u="none" strike="noStrike" cap="none" dirty="0" smtClean="0">
                <a:solidFill>
                  <a:srgbClr val="000000"/>
                </a:solidFill>
                <a:latin typeface="Times New Roman"/>
                <a:ea typeface="Times New Roman"/>
                <a:cs typeface="Times New Roman"/>
                <a:sym typeface="Times New Roman"/>
              </a:rPr>
              <a:t> 2023</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379330" y="3679782"/>
            <a:ext cx="3756572"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Presented by:-</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lang="en-US" sz="1800" dirty="0">
              <a:solidFill>
                <a:schemeClr val="tx1"/>
              </a:solidFill>
              <a:latin typeface="Times New Roman" panose="02020603050405020304" pitchFamily="18" charset="0"/>
              <a:ea typeface="Georgia"/>
              <a:cs typeface="Times New Roman" panose="02020603050405020304" pitchFamily="18" charset="0"/>
            </a:endParaRPr>
          </a:p>
          <a:p>
            <a:pPr marL="0" marR="0" lvl="0" indent="0" algn="ctr" rtl="0">
              <a:lnSpc>
                <a:spcPct val="100000"/>
              </a:lnSpc>
              <a:spcBef>
                <a:spcPts val="0"/>
              </a:spcBef>
              <a:spcAft>
                <a:spcPts val="0"/>
              </a:spcAft>
              <a:buNone/>
            </a:pPr>
            <a:r>
              <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Mukul ., 2019664038</a:t>
            </a: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Om Vaibhav, 2019007923</a:t>
            </a: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rPr>
              <a:t>Abhishek Sharma, 2019551388</a:t>
            </a: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 </a:t>
            </a:r>
            <a:r>
              <a:rPr lang="en-US" sz="1800" b="0" i="0" u="none" strike="noStrike" cap="none" dirty="0" smtClean="0">
                <a:solidFill>
                  <a:srgbClr val="000000"/>
                </a:solidFill>
                <a:latin typeface="Times New Roman"/>
                <a:ea typeface="Times New Roman"/>
                <a:cs typeface="Times New Roman"/>
                <a:sym typeface="Times New Roman"/>
              </a:rPr>
              <a:t>   Dr</a:t>
            </a:r>
            <a:r>
              <a:rPr lang="en-US" sz="1800" b="0" i="0" u="none" strike="noStrike" cap="none" dirty="0">
                <a:solidFill>
                  <a:srgbClr val="000000"/>
                </a:solidFill>
                <a:latin typeface="Times New Roman"/>
                <a:ea typeface="Times New Roman"/>
                <a:cs typeface="Times New Roman"/>
                <a:sym typeface="Times New Roman"/>
              </a:rPr>
              <a:t>. Vivek Sharma</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5434920" y="4370206"/>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800" b="1" dirty="0" smtClean="0">
                <a:latin typeface="Times New Roman" panose="02020603050405020304" pitchFamily="18" charset="0"/>
                <a:ea typeface="Times New Roman"/>
                <a:cs typeface="Times New Roman" panose="02020603050405020304" pitchFamily="18" charset="0"/>
                <a:sym typeface="Times New Roman"/>
              </a:rPr>
              <a:t>Associate Professor)</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pPr marL="0" marR="0" lvl="0" indent="0" algn="r" rtl="0">
                <a:lnSpc>
                  <a:spcPct val="100000"/>
                </a:lnSpc>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99).png"/>
          <p:cNvPicPr>
            <a:picLocks noChangeAspect="1"/>
          </p:cNvPicPr>
          <p:nvPr/>
        </p:nvPicPr>
        <p:blipFill>
          <a:blip r:embed="rId2"/>
          <a:stretch>
            <a:fillRect/>
          </a:stretch>
        </p:blipFill>
        <p:spPr>
          <a:xfrm>
            <a:off x="1153551" y="295422"/>
            <a:ext cx="6696221" cy="6217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00).png"/>
          <p:cNvPicPr>
            <a:picLocks noChangeAspect="1"/>
          </p:cNvPicPr>
          <p:nvPr/>
        </p:nvPicPr>
        <p:blipFill>
          <a:blip r:embed="rId2"/>
          <a:stretch>
            <a:fillRect/>
          </a:stretch>
        </p:blipFill>
        <p:spPr>
          <a:xfrm>
            <a:off x="540280" y="365760"/>
            <a:ext cx="7775266" cy="59240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01).png"/>
          <p:cNvPicPr>
            <a:picLocks noChangeAspect="1"/>
          </p:cNvPicPr>
          <p:nvPr/>
        </p:nvPicPr>
        <p:blipFill>
          <a:blip r:embed="rId2"/>
          <a:stretch>
            <a:fillRect/>
          </a:stretch>
        </p:blipFill>
        <p:spPr>
          <a:xfrm>
            <a:off x="647383" y="759656"/>
            <a:ext cx="7921624" cy="53879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02).png"/>
          <p:cNvPicPr>
            <a:picLocks noChangeAspect="1"/>
          </p:cNvPicPr>
          <p:nvPr/>
        </p:nvPicPr>
        <p:blipFill>
          <a:blip r:embed="rId2"/>
          <a:stretch>
            <a:fillRect/>
          </a:stretch>
        </p:blipFill>
        <p:spPr>
          <a:xfrm>
            <a:off x="1012875" y="756680"/>
            <a:ext cx="7367224" cy="55315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pic>
        <p:nvPicPr>
          <p:cNvPr id="3" name="Picture 2" descr="Screenshot (72).png"/>
          <p:cNvPicPr>
            <a:picLocks noChangeAspect="1"/>
          </p:cNvPicPr>
          <p:nvPr/>
        </p:nvPicPr>
        <p:blipFill>
          <a:blip r:embed="rId2"/>
          <a:stretch>
            <a:fillRect/>
          </a:stretch>
        </p:blipFill>
        <p:spPr>
          <a:xfrm>
            <a:off x="478302" y="272946"/>
            <a:ext cx="8243667" cy="2188900"/>
          </a:xfrm>
          <a:prstGeom prst="rect">
            <a:avLst/>
          </a:prstGeom>
        </p:spPr>
      </p:pic>
      <p:pic>
        <p:nvPicPr>
          <p:cNvPr id="4" name="Picture 3" descr="Screenshot (74).png"/>
          <p:cNvPicPr>
            <a:picLocks noChangeAspect="1"/>
          </p:cNvPicPr>
          <p:nvPr/>
        </p:nvPicPr>
        <p:blipFill>
          <a:blip r:embed="rId3"/>
          <a:stretch>
            <a:fillRect/>
          </a:stretch>
        </p:blipFill>
        <p:spPr>
          <a:xfrm>
            <a:off x="436099" y="2476367"/>
            <a:ext cx="8285870" cy="19052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Proposed System</a:t>
            </a:r>
          </a:p>
        </p:txBody>
      </p:sp>
      <p:sp>
        <p:nvSpPr>
          <p:cNvPr id="3" name="Text Placeholder 2"/>
          <p:cNvSpPr>
            <a:spLocks noGrp="1"/>
          </p:cNvSpPr>
          <p:nvPr>
            <p:ph type="body" idx="1"/>
          </p:nvPr>
        </p:nvSpPr>
        <p:spPr/>
        <p:txBody>
          <a:bodyPr>
            <a:normAutofit/>
          </a:bodyPr>
          <a:lstStyle/>
          <a:p>
            <a:pPr>
              <a:buFont typeface="Wingdings" pitchFamily="2" charset="2"/>
              <a:buChar char="Ø"/>
            </a:pPr>
            <a:endParaRPr lang="en-US" dirty="0"/>
          </a:p>
          <a:p>
            <a:pPr>
              <a:buFont typeface="Wingdings" pitchFamily="2" charset="2"/>
              <a:buChar char="Ø"/>
            </a:pPr>
            <a:r>
              <a:rPr lang="en-US" dirty="0">
                <a:latin typeface="Times New Roman" pitchFamily="18" charset="0"/>
                <a:cs typeface="Times New Roman" pitchFamily="18" charset="0"/>
              </a:rPr>
              <a:t>In the proposed system, the manufacturer and user both will be allowed to make some kind of transaction in the smart contract. The smart contract will be separate for each company and the company where they will get the features to add/modify product details, view listed products and transfer ownership to buyer. All the transactions made by company will directly update the smart contract and the transaction record will be moved to blockchain after verification. </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For consumers or normal users, the features will be limited to transferring the ownership status of the products owned by them and  also the ability to scan </a:t>
            </a:r>
          </a:p>
          <a:p>
            <a:r>
              <a:rPr lang="en-US" dirty="0">
                <a:latin typeface="Times New Roman" pitchFamily="18" charset="0"/>
                <a:cs typeface="Times New Roman" pitchFamily="18" charset="0"/>
              </a:rPr>
              <a:t>    the QR code or entering some unique product id to fetch the details of the product. When user scans for some product then the request will be made to blockchain which will retrieve the smart contract of the company that manufactured the </a:t>
            </a:r>
          </a:p>
          <a:p>
            <a:r>
              <a:rPr lang="en-US" dirty="0">
                <a:latin typeface="Times New Roman" pitchFamily="18" charset="0"/>
                <a:cs typeface="Times New Roman" pitchFamily="18" charset="0"/>
              </a:rPr>
              <a:t>     product and then return the details of the exact product. These requests are also in the form of transactions and hence they will also get recorded on the blockchain. </a:t>
            </a:r>
          </a:p>
          <a:p>
            <a:pPr>
              <a:buFont typeface="Wingdings" pitchFamily="2" charset="2"/>
              <a:buChar char="Ø"/>
            </a:pP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Hardware and Software</a:t>
            </a:r>
          </a:p>
        </p:txBody>
      </p:sp>
      <p:sp>
        <p:nvSpPr>
          <p:cNvPr id="3" name="Text Placeholder 2"/>
          <p:cNvSpPr>
            <a:spLocks noGrp="1"/>
          </p:cNvSpPr>
          <p:nvPr>
            <p:ph type="body" idx="1"/>
          </p:nvPr>
        </p:nvSpPr>
        <p:spPr/>
        <p:txBody>
          <a:bodyPr/>
          <a:lstStyle/>
          <a:p>
            <a:r>
              <a:rPr lang="en-US" b="1" dirty="0">
                <a:latin typeface="Times New Roman" pitchFamily="18" charset="0"/>
                <a:cs typeface="Times New Roman" pitchFamily="18" charset="0"/>
              </a:rPr>
              <a:t>Hardware Requirements –</a:t>
            </a:r>
          </a:p>
          <a:p>
            <a:r>
              <a:rPr lang="en-US" dirty="0">
                <a:latin typeface="Times New Roman" pitchFamily="18" charset="0"/>
                <a:cs typeface="Times New Roman" pitchFamily="18" charset="0"/>
              </a:rPr>
              <a:t>16GB RAM</a:t>
            </a:r>
          </a:p>
          <a:p>
            <a:r>
              <a:rPr lang="en-US" dirty="0">
                <a:latin typeface="Times New Roman" pitchFamily="18" charset="0"/>
                <a:cs typeface="Times New Roman" pitchFamily="18" charset="0"/>
              </a:rPr>
              <a:t>2GB Graphic card </a:t>
            </a:r>
          </a:p>
          <a:p>
            <a:r>
              <a:rPr lang="en-US" dirty="0">
                <a:latin typeface="Times New Roman" pitchFamily="18" charset="0"/>
                <a:cs typeface="Times New Roman" pitchFamily="18" charset="0"/>
              </a:rPr>
              <a:t>256GB SSB</a:t>
            </a:r>
          </a:p>
          <a:p>
            <a:r>
              <a:rPr lang="en-US" dirty="0">
                <a:latin typeface="Times New Roman" pitchFamily="18" charset="0"/>
                <a:cs typeface="Times New Roman" pitchFamily="18" charset="0"/>
              </a:rPr>
              <a:t>i7 gen</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Software Requirements –</a:t>
            </a:r>
          </a:p>
          <a:p>
            <a:r>
              <a:rPr lang="en-US" dirty="0" smtClean="0">
                <a:latin typeface="Times New Roman" pitchFamily="18" charset="0"/>
                <a:cs typeface="Times New Roman" pitchFamily="18" charset="0"/>
              </a:rPr>
              <a:t>Ethereum</a:t>
            </a:r>
          </a:p>
          <a:p>
            <a:r>
              <a:rPr lang="en-US" dirty="0" smtClean="0">
                <a:latin typeface="Times New Roman" pitchFamily="18" charset="0"/>
                <a:cs typeface="Times New Roman" pitchFamily="18" charset="0"/>
              </a:rPr>
              <a:t>Language – JavaScript, React Native, HTML, CSS</a:t>
            </a:r>
          </a:p>
          <a:p>
            <a:r>
              <a:rPr lang="en-US" dirty="0" err="1" smtClean="0">
                <a:latin typeface="Times New Roman" pitchFamily="18" charset="0"/>
                <a:cs typeface="Times New Roman" pitchFamily="18" charset="0"/>
              </a:rPr>
              <a:t>Metamask</a:t>
            </a:r>
            <a:r>
              <a:rPr lang="en-US" dirty="0" smtClean="0">
                <a:latin typeface="Times New Roman" pitchFamily="18" charset="0"/>
                <a:cs typeface="Times New Roman" pitchFamily="18" charset="0"/>
              </a:rPr>
              <a:t> Wallet </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Solidity – Smart Contracts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Advantages</a:t>
            </a:r>
            <a:endParaRPr lang="en-US" sz="3600" dirty="0"/>
          </a:p>
        </p:txBody>
      </p:sp>
      <p:sp>
        <p:nvSpPr>
          <p:cNvPr id="3" name="Subtitle 2"/>
          <p:cNvSpPr>
            <a:spLocks noGrp="1"/>
          </p:cNvSpPr>
          <p:nvPr>
            <p:ph type="subTitle" idx="1"/>
          </p:nvPr>
        </p:nvSpPr>
        <p:spPr/>
        <p:txBody>
          <a:bodyPr>
            <a:normAutofit/>
          </a:bodyPr>
          <a:lstStyle/>
          <a:p>
            <a:pPr>
              <a:buFont typeface="Wingdings" pitchFamily="2" charset="2"/>
              <a:buChar char="Ø"/>
            </a:pPr>
            <a:r>
              <a:rPr lang="en-US" dirty="0">
                <a:latin typeface="Times New Roman" pitchFamily="18" charset="0"/>
                <a:cs typeface="Times New Roman" pitchFamily="18" charset="0"/>
              </a:rPr>
              <a:t>Improve the security.</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Make a trusted chain for privacy.</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Its fully decentralized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7571-7A0C-48A4-BA53-7244F27C1800}"/>
              </a:ext>
            </a:extLst>
          </p:cNvPr>
          <p:cNvSpPr>
            <a:spLocks noGrp="1"/>
          </p:cNvSpPr>
          <p:nvPr>
            <p:ph type="title"/>
          </p:nvPr>
        </p:nvSpPr>
        <p:spPr/>
        <p:txBody>
          <a:bodyPr/>
          <a:lstStyle/>
          <a:p>
            <a:r>
              <a:rPr lang="en-US" sz="3600" b="1" dirty="0">
                <a:latin typeface="Times New Roman" pitchFamily="18" charset="0"/>
                <a:cs typeface="Times New Roman" pitchFamily="18" charset="0"/>
              </a:rPr>
              <a:t>Data Flow Diagram</a:t>
            </a:r>
            <a:endParaRPr lang="en-US" sz="3600" dirty="0"/>
          </a:p>
        </p:txBody>
      </p:sp>
      <p:sp>
        <p:nvSpPr>
          <p:cNvPr id="3" name="Text Placeholder 2">
            <a:extLst>
              <a:ext uri="{FF2B5EF4-FFF2-40B4-BE49-F238E27FC236}">
                <a16:creationId xmlns:a16="http://schemas.microsoft.com/office/drawing/2014/main" id="{938BA4F0-DCDC-4DB0-935E-46BCF9E7B527}"/>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E01E8084-D875-4D60-8EF7-EAAB62510F30}"/>
              </a:ext>
            </a:extLst>
          </p:cNvPr>
          <p:cNvPicPr>
            <a:picLocks noChangeAspect="1"/>
          </p:cNvPicPr>
          <p:nvPr/>
        </p:nvPicPr>
        <p:blipFill>
          <a:blip r:embed="rId2"/>
          <a:stretch>
            <a:fillRect/>
          </a:stretch>
        </p:blipFill>
        <p:spPr>
          <a:xfrm>
            <a:off x="452059" y="1600200"/>
            <a:ext cx="8229240" cy="4525560"/>
          </a:xfrm>
          <a:prstGeom prst="rect">
            <a:avLst/>
          </a:prstGeom>
        </p:spPr>
      </p:pic>
    </p:spTree>
    <p:extLst>
      <p:ext uri="{BB962C8B-B14F-4D97-AF65-F5344CB8AC3E}">
        <p14:creationId xmlns:p14="http://schemas.microsoft.com/office/powerpoint/2010/main" val="121981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List of Modules</a:t>
            </a:r>
          </a:p>
        </p:txBody>
      </p:sp>
      <p:sp>
        <p:nvSpPr>
          <p:cNvPr id="3" name="Subtitle 2"/>
          <p:cNvSpPr>
            <a:spLocks noGrp="1"/>
          </p:cNvSpPr>
          <p:nvPr>
            <p:ph type="subTitle" idx="1"/>
          </p:nvPr>
        </p:nvSpPr>
        <p:spPr/>
        <p:txBody>
          <a:bodyPr/>
          <a:lstStyle/>
          <a:p>
            <a:pPr>
              <a:buFont typeface="Wingdings" pitchFamily="2" charset="2"/>
              <a:buChar char="Ø"/>
            </a:pPr>
            <a:r>
              <a:rPr lang="en-US" dirty="0"/>
              <a:t>User Authorization</a:t>
            </a:r>
          </a:p>
          <a:p>
            <a:pPr>
              <a:buFont typeface="Wingdings" pitchFamily="2" charset="2"/>
              <a:buChar char="Ø"/>
            </a:pPr>
            <a:endParaRPr lang="en-US" dirty="0"/>
          </a:p>
          <a:p>
            <a:pPr>
              <a:buFont typeface="Wingdings" pitchFamily="2" charset="2"/>
              <a:buChar char="Ø"/>
            </a:pPr>
            <a:r>
              <a:rPr lang="en-US" dirty="0"/>
              <a:t>Product information Database</a:t>
            </a:r>
          </a:p>
          <a:p>
            <a:pPr>
              <a:buFont typeface="Wingdings" pitchFamily="2" charset="2"/>
              <a:buChar char="Ø"/>
            </a:pPr>
            <a:endParaRPr lang="en-US" dirty="0"/>
          </a:p>
          <a:p>
            <a:pPr>
              <a:buFont typeface="Wingdings" pitchFamily="2" charset="2"/>
              <a:buChar char="Ø"/>
            </a:pPr>
            <a:r>
              <a:rPr lang="en-US" dirty="0"/>
              <a:t>Product Authentication</a:t>
            </a:r>
          </a:p>
          <a:p>
            <a:pPr>
              <a:buFont typeface="Wingdings" pitchFamily="2" charset="2"/>
              <a:buChar char="Ø"/>
            </a:pPr>
            <a:endParaRPr lang="en-US" dirty="0"/>
          </a:p>
          <a:p>
            <a:pPr>
              <a:buFont typeface="Wingdings" pitchFamily="2" charset="2"/>
              <a:buChar char="Ø"/>
            </a:pPr>
            <a:r>
              <a:rPr lang="en-US" dirty="0"/>
              <a:t>Blockchain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Approval from guide for the evaluation</a:t>
            </a:r>
          </a:p>
        </p:txBody>
      </p:sp>
      <p:sp>
        <p:nvSpPr>
          <p:cNvPr id="3" name="Subtitle 2"/>
          <p:cNvSpPr>
            <a:spLocks noGrp="1"/>
          </p:cNvSpPr>
          <p:nvPr>
            <p:ph type="subTitle" idx="1"/>
          </p:nvPr>
        </p:nvSpPr>
        <p:spPr/>
        <p:txBody>
          <a:bodyPr/>
          <a:lstStyle/>
          <a:p>
            <a:r>
              <a:rPr lang="en-IN" dirty="0"/>
              <a:t> </a:t>
            </a:r>
          </a:p>
        </p:txBody>
      </p:sp>
      <p:pic>
        <p:nvPicPr>
          <p:cNvPr id="6" name="Picture 5">
            <a:extLst>
              <a:ext uri="{FF2B5EF4-FFF2-40B4-BE49-F238E27FC236}">
                <a16:creationId xmlns:a16="http://schemas.microsoft.com/office/drawing/2014/main" id="{084D6618-93BA-4A30-A277-1EDA6ECC1556}"/>
              </a:ext>
            </a:extLst>
          </p:cNvPr>
          <p:cNvPicPr>
            <a:picLocks noChangeAspect="1"/>
          </p:cNvPicPr>
          <p:nvPr/>
        </p:nvPicPr>
        <p:blipFill>
          <a:blip r:embed="rId2"/>
          <a:stretch>
            <a:fillRect/>
          </a:stretch>
        </p:blipFill>
        <p:spPr>
          <a:xfrm>
            <a:off x="1308294" y="1378923"/>
            <a:ext cx="5711483" cy="4884983"/>
          </a:xfrm>
          <a:prstGeom prst="rect">
            <a:avLst/>
          </a:prstGeom>
        </p:spPr>
      </p:pic>
    </p:spTree>
    <p:extLst>
      <p:ext uri="{BB962C8B-B14F-4D97-AF65-F5344CB8AC3E}">
        <p14:creationId xmlns:p14="http://schemas.microsoft.com/office/powerpoint/2010/main" val="168619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Result</a:t>
            </a:r>
            <a:endParaRPr lang="en-IN" sz="3600" dirty="0"/>
          </a:p>
        </p:txBody>
      </p:sp>
      <p:sp>
        <p:nvSpPr>
          <p:cNvPr id="3" name="Subtitle 2"/>
          <p:cNvSpPr>
            <a:spLocks noGrp="1"/>
          </p:cNvSpPr>
          <p:nvPr>
            <p:ph type="subTitle" idx="1"/>
          </p:nvPr>
        </p:nvSpPr>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1" y="1252537"/>
            <a:ext cx="8465126" cy="5106699"/>
          </a:xfrm>
          <a:prstGeom prst="rect">
            <a:avLst/>
          </a:prstGeom>
        </p:spPr>
      </p:pic>
    </p:spTree>
    <p:extLst>
      <p:ext uri="{BB962C8B-B14F-4D97-AF65-F5344CB8AC3E}">
        <p14:creationId xmlns:p14="http://schemas.microsoft.com/office/powerpoint/2010/main" val="332710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5AB7-91F4-4923-8C2A-7F1E050FD470}"/>
              </a:ext>
            </a:extLst>
          </p:cNvPr>
          <p:cNvSpPr>
            <a:spLocks noGrp="1"/>
          </p:cNvSpPr>
          <p:nvPr>
            <p:ph type="title"/>
          </p:nvPr>
        </p:nvSpPr>
        <p:spPr/>
        <p:txBody>
          <a:bodyPr/>
          <a:lstStyle/>
          <a:p>
            <a:r>
              <a:rPr lang="en-US" sz="3600" b="1" dirty="0">
                <a:latin typeface="Times New Roman" pitchFamily="18" charset="0"/>
                <a:cs typeface="Times New Roman" pitchFamily="18" charset="0"/>
              </a:rPr>
              <a:t>Conclusion</a:t>
            </a:r>
            <a:endParaRPr lang="en-US" sz="3600" dirty="0"/>
          </a:p>
        </p:txBody>
      </p:sp>
      <p:sp>
        <p:nvSpPr>
          <p:cNvPr id="3" name="Text Placeholder 2">
            <a:extLst>
              <a:ext uri="{FF2B5EF4-FFF2-40B4-BE49-F238E27FC236}">
                <a16:creationId xmlns:a16="http://schemas.microsoft.com/office/drawing/2014/main" id="{C318F8D1-9AA0-4EE7-8F47-4B84C5A483DC}"/>
              </a:ext>
            </a:extLst>
          </p:cNvPr>
          <p:cNvSpPr>
            <a:spLocks noGrp="1"/>
          </p:cNvSpPr>
          <p:nvPr>
            <p:ph type="body" idx="1"/>
          </p:nvPr>
        </p:nvSpPr>
        <p:spPr/>
        <p:txBody>
          <a:bodyPr/>
          <a:lstStyle/>
          <a:p>
            <a:r>
              <a:rPr lang="en-US" dirty="0"/>
              <a:t>    </a:t>
            </a:r>
          </a:p>
          <a:p>
            <a:pPr algn="just"/>
            <a:r>
              <a:rPr lang="en-US" dirty="0"/>
              <a:t>    Fake products are growing exponentially with the enormous amount </a:t>
            </a:r>
          </a:p>
          <a:p>
            <a:pPr algn="just"/>
            <a:r>
              <a:rPr lang="en-US" dirty="0"/>
              <a:t>    online. So, there is a strong need to detecting fake products and </a:t>
            </a:r>
          </a:p>
          <a:p>
            <a:pPr algn="just"/>
            <a:r>
              <a:rPr lang="en-US" dirty="0"/>
              <a:t>    blockchain technology is used to detect fake products. Furthermore, </a:t>
            </a:r>
          </a:p>
          <a:p>
            <a:pPr algn="just"/>
            <a:r>
              <a:rPr lang="en-US" dirty="0"/>
              <a:t>    the information is encoded into a QR code. Customers or users scan </a:t>
            </a:r>
          </a:p>
          <a:p>
            <a:pPr algn="just"/>
            <a:r>
              <a:rPr lang="en-US" dirty="0"/>
              <a:t>    the QR code and then they can detect the fake product. Digital </a:t>
            </a:r>
          </a:p>
          <a:p>
            <a:pPr algn="just"/>
            <a:r>
              <a:rPr lang="en-US" dirty="0"/>
              <a:t>    information of product can be stored in the form of blocks in </a:t>
            </a:r>
          </a:p>
          <a:p>
            <a:pPr algn="just"/>
            <a:r>
              <a:rPr lang="en-US" dirty="0"/>
              <a:t>    blockchain technology.</a:t>
            </a:r>
            <a:endParaRPr lang="en-US" b="1" dirty="0"/>
          </a:p>
          <a:p>
            <a:endParaRPr lang="en-US" dirty="0"/>
          </a:p>
        </p:txBody>
      </p:sp>
    </p:spTree>
    <p:extLst>
      <p:ext uri="{BB962C8B-B14F-4D97-AF65-F5344CB8AC3E}">
        <p14:creationId xmlns:p14="http://schemas.microsoft.com/office/powerpoint/2010/main" val="227822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229240" cy="6140188"/>
          </a:xfrm>
        </p:spPr>
        <p:txBody>
          <a:bodyPr/>
          <a:lstStyle/>
          <a:p>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Contents of the Presentation:</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Work Load Distribution and Project Planning</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2) Introduction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3) Blockchain in Fake Product Detection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4) Problem Statement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5) Objective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6) Existing System</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7) Proposed System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8) Advantages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9) Data Flow Diagram</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10) List of Modules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11) Conclusion</a:t>
            </a:r>
            <a:br>
              <a:rPr lang="en-IN" sz="24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4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Work load distribution and Project planning </a:t>
            </a:r>
          </a:p>
        </p:txBody>
      </p:sp>
      <p:graphicFrame>
        <p:nvGraphicFramePr>
          <p:cNvPr id="3" name="Table 2"/>
          <p:cNvGraphicFramePr>
            <a:graphicFrameLocks noGrp="1"/>
          </p:cNvGraphicFramePr>
          <p:nvPr/>
        </p:nvGraphicFramePr>
        <p:xfrm>
          <a:off x="604912" y="1617786"/>
          <a:ext cx="8004517" cy="5108122"/>
        </p:xfrm>
        <a:graphic>
          <a:graphicData uri="http://schemas.openxmlformats.org/drawingml/2006/table">
            <a:tbl>
              <a:tblPr/>
              <a:tblGrid>
                <a:gridCol w="529525">
                  <a:extLst>
                    <a:ext uri="{9D8B030D-6E8A-4147-A177-3AD203B41FA5}">
                      <a16:colId xmlns:a16="http://schemas.microsoft.com/office/drawing/2014/main" val="20000"/>
                    </a:ext>
                  </a:extLst>
                </a:gridCol>
                <a:gridCol w="1791643">
                  <a:extLst>
                    <a:ext uri="{9D8B030D-6E8A-4147-A177-3AD203B41FA5}">
                      <a16:colId xmlns:a16="http://schemas.microsoft.com/office/drawing/2014/main" val="20001"/>
                    </a:ext>
                  </a:extLst>
                </a:gridCol>
                <a:gridCol w="1999697">
                  <a:extLst>
                    <a:ext uri="{9D8B030D-6E8A-4147-A177-3AD203B41FA5}">
                      <a16:colId xmlns:a16="http://schemas.microsoft.com/office/drawing/2014/main" val="20002"/>
                    </a:ext>
                  </a:extLst>
                </a:gridCol>
                <a:gridCol w="1894556">
                  <a:extLst>
                    <a:ext uri="{9D8B030D-6E8A-4147-A177-3AD203B41FA5}">
                      <a16:colId xmlns:a16="http://schemas.microsoft.com/office/drawing/2014/main" val="20003"/>
                    </a:ext>
                  </a:extLst>
                </a:gridCol>
                <a:gridCol w="1789096">
                  <a:extLst>
                    <a:ext uri="{9D8B030D-6E8A-4147-A177-3AD203B41FA5}">
                      <a16:colId xmlns:a16="http://schemas.microsoft.com/office/drawing/2014/main" val="20004"/>
                    </a:ext>
                  </a:extLst>
                </a:gridCol>
              </a:tblGrid>
              <a:tr h="1103422">
                <a:tc>
                  <a:txBody>
                    <a:bodyPr/>
                    <a:lstStyle/>
                    <a:p>
                      <a:pPr marL="71120" marR="0">
                        <a:lnSpc>
                          <a:spcPts val="1245"/>
                        </a:lnSpc>
                        <a:spcBef>
                          <a:spcPts val="0"/>
                        </a:spcBef>
                        <a:spcAft>
                          <a:spcPts val="0"/>
                        </a:spcAft>
                      </a:pPr>
                      <a:endParaRPr lang="en-US" sz="1600" b="1" dirty="0">
                        <a:latin typeface="Times New Roman"/>
                        <a:ea typeface="Times New Roman"/>
                        <a:cs typeface="Times New Roman"/>
                      </a:endParaRPr>
                    </a:p>
                    <a:p>
                      <a:pPr marL="71120" marR="0">
                        <a:lnSpc>
                          <a:spcPts val="1245"/>
                        </a:lnSpc>
                        <a:spcBef>
                          <a:spcPts val="0"/>
                        </a:spcBef>
                        <a:spcAft>
                          <a:spcPts val="0"/>
                        </a:spcAft>
                      </a:pPr>
                      <a:r>
                        <a:rPr lang="en-US" sz="1600" b="1" dirty="0">
                          <a:latin typeface="Times New Roman"/>
                          <a:ea typeface="Times New Roman"/>
                          <a:cs typeface="Times New Roman"/>
                        </a:rPr>
                        <a:t>S No.</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0">
                        <a:lnSpc>
                          <a:spcPts val="1255"/>
                        </a:lnSpc>
                        <a:spcBef>
                          <a:spcPts val="0"/>
                        </a:spcBef>
                        <a:spcAft>
                          <a:spcPts val="0"/>
                        </a:spcAft>
                      </a:pPr>
                      <a:endParaRPr lang="en-US" sz="1600" b="1" dirty="0">
                        <a:latin typeface="Times New Roman"/>
                        <a:ea typeface="Times New Roman"/>
                        <a:cs typeface="Times New Roman"/>
                      </a:endParaRPr>
                    </a:p>
                    <a:p>
                      <a:pPr marL="73025" marR="0">
                        <a:lnSpc>
                          <a:spcPts val="1255"/>
                        </a:lnSpc>
                        <a:spcBef>
                          <a:spcPts val="0"/>
                        </a:spcBef>
                        <a:spcAft>
                          <a:spcPts val="0"/>
                        </a:spcAft>
                      </a:pPr>
                      <a:r>
                        <a:rPr lang="en-US" sz="1600" b="1" dirty="0">
                          <a:latin typeface="Times New Roman"/>
                          <a:ea typeface="Times New Roman"/>
                          <a:cs typeface="Times New Roman"/>
                        </a:rPr>
                        <a:t>Team Members</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1030605">
                        <a:spcBef>
                          <a:spcPts val="0"/>
                        </a:spcBef>
                        <a:spcAft>
                          <a:spcPts val="0"/>
                        </a:spcAft>
                      </a:pPr>
                      <a:r>
                        <a:rPr lang="en-US" sz="1600" b="1" dirty="0">
                          <a:latin typeface="Times New Roman"/>
                          <a:ea typeface="Times New Roman"/>
                          <a:cs typeface="Times New Roman"/>
                        </a:rPr>
                        <a:t>Contact</a:t>
                      </a:r>
                      <a:r>
                        <a:rPr lang="en-US" sz="1600" b="1" baseline="0" dirty="0">
                          <a:latin typeface="Times New Roman"/>
                          <a:ea typeface="Times New Roman"/>
                          <a:cs typeface="Times New Roman"/>
                        </a:rPr>
                        <a:t> </a:t>
                      </a:r>
                      <a:r>
                        <a:rPr lang="en-US" sz="1600" b="1" dirty="0">
                          <a:latin typeface="Times New Roman"/>
                          <a:ea typeface="Times New Roman"/>
                          <a:cs typeface="Times New Roman"/>
                        </a:rPr>
                        <a:t>Number</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0">
                        <a:lnSpc>
                          <a:spcPts val="1255"/>
                        </a:lnSpc>
                        <a:spcBef>
                          <a:spcPts val="0"/>
                        </a:spcBef>
                        <a:spcAft>
                          <a:spcPts val="0"/>
                        </a:spcAft>
                      </a:pPr>
                      <a:endParaRPr lang="en-US" sz="1600" b="1" dirty="0">
                        <a:latin typeface="Times New Roman"/>
                        <a:ea typeface="Times New Roman"/>
                        <a:cs typeface="Times New Roman"/>
                      </a:endParaRPr>
                    </a:p>
                    <a:p>
                      <a:pPr marL="73025" marR="0">
                        <a:lnSpc>
                          <a:spcPts val="1255"/>
                        </a:lnSpc>
                        <a:spcBef>
                          <a:spcPts val="0"/>
                        </a:spcBef>
                        <a:spcAft>
                          <a:spcPts val="0"/>
                        </a:spcAft>
                      </a:pPr>
                      <a:r>
                        <a:rPr lang="en-US" sz="1600" b="1" dirty="0">
                          <a:latin typeface="Times New Roman"/>
                          <a:ea typeface="Times New Roman"/>
                          <a:cs typeface="Times New Roman"/>
                        </a:rPr>
                        <a:t>System Id</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840740">
                        <a:spcBef>
                          <a:spcPts val="0"/>
                        </a:spcBef>
                        <a:spcAft>
                          <a:spcPts val="0"/>
                        </a:spcAft>
                      </a:pPr>
                      <a:r>
                        <a:rPr lang="en-US" sz="1600" b="1" dirty="0">
                          <a:latin typeface="Times New Roman"/>
                          <a:ea typeface="Times New Roman"/>
                          <a:cs typeface="Times New Roman"/>
                        </a:rPr>
                        <a:t>Role to be assigned</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5543">
                <a:tc>
                  <a:txBody>
                    <a:bodyPr/>
                    <a:lstStyle/>
                    <a:p>
                      <a:pPr marL="71120" marR="0">
                        <a:lnSpc>
                          <a:spcPts val="1235"/>
                        </a:lnSpc>
                        <a:spcBef>
                          <a:spcPts val="0"/>
                        </a:spcBef>
                        <a:spcAft>
                          <a:spcPts val="0"/>
                        </a:spcAft>
                      </a:pPr>
                      <a:endParaRPr lang="en-US" sz="1600" b="1" dirty="0">
                        <a:latin typeface="Times New Roman"/>
                        <a:ea typeface="Times New Roman"/>
                        <a:cs typeface="Times New Roman"/>
                      </a:endParaRPr>
                    </a:p>
                    <a:p>
                      <a:pPr marL="71120" marR="0">
                        <a:lnSpc>
                          <a:spcPts val="1235"/>
                        </a:lnSpc>
                        <a:spcBef>
                          <a:spcPts val="0"/>
                        </a:spcBef>
                        <a:spcAft>
                          <a:spcPts val="0"/>
                        </a:spcAft>
                      </a:pPr>
                      <a:r>
                        <a:rPr lang="en-US" sz="1600" b="1" dirty="0">
                          <a:latin typeface="Times New Roman"/>
                          <a:ea typeface="Times New Roman"/>
                          <a:cs typeface="Times New Roman"/>
                        </a:rPr>
                        <a:t>1.</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0">
                        <a:lnSpc>
                          <a:spcPts val="1235"/>
                        </a:lnSpc>
                        <a:spcBef>
                          <a:spcPts val="0"/>
                        </a:spcBef>
                        <a:spcAft>
                          <a:spcPts val="0"/>
                        </a:spcAft>
                      </a:pPr>
                      <a:endParaRPr lang="en-US" sz="1600" dirty="0">
                        <a:latin typeface="Times New Roman"/>
                        <a:ea typeface="Times New Roman"/>
                        <a:cs typeface="Times New Roman"/>
                      </a:endParaRPr>
                    </a:p>
                    <a:p>
                      <a:pPr marL="73025" marR="0">
                        <a:lnSpc>
                          <a:spcPts val="1235"/>
                        </a:lnSpc>
                        <a:spcBef>
                          <a:spcPts val="0"/>
                        </a:spcBef>
                        <a:spcAft>
                          <a:spcPts val="0"/>
                        </a:spcAft>
                      </a:pPr>
                      <a:r>
                        <a:rPr lang="en-US" sz="1600" dirty="0">
                          <a:latin typeface="Times New Roman"/>
                          <a:ea typeface="Times New Roman"/>
                          <a:cs typeface="Times New Roman"/>
                        </a:rPr>
                        <a:t>Mukul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79425" marR="473075">
                        <a:lnSpc>
                          <a:spcPts val="1125"/>
                        </a:lnSpc>
                        <a:spcBef>
                          <a:spcPts val="0"/>
                        </a:spcBef>
                        <a:spcAft>
                          <a:spcPts val="0"/>
                        </a:spcAft>
                      </a:pPr>
                      <a:endParaRPr lang="en-US" sz="1600" dirty="0">
                        <a:latin typeface="Times New Roman"/>
                        <a:ea typeface="Times New Roman"/>
                        <a:cs typeface="Times New Roman"/>
                      </a:endParaRPr>
                    </a:p>
                    <a:p>
                      <a:pPr marL="479425" marR="473075">
                        <a:lnSpc>
                          <a:spcPts val="1125"/>
                        </a:lnSpc>
                        <a:spcBef>
                          <a:spcPts val="0"/>
                        </a:spcBef>
                        <a:spcAft>
                          <a:spcPts val="0"/>
                        </a:spcAft>
                      </a:pPr>
                      <a:r>
                        <a:rPr lang="en-US" sz="1600" dirty="0">
                          <a:latin typeface="Times New Roman"/>
                          <a:ea typeface="Times New Roman"/>
                          <a:cs typeface="Times New Roman"/>
                        </a:rPr>
                        <a:t>9990779486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0">
                        <a:lnSpc>
                          <a:spcPts val="1235"/>
                        </a:lnSpc>
                        <a:spcBef>
                          <a:spcPts val="0"/>
                        </a:spcBef>
                        <a:spcAft>
                          <a:spcPts val="0"/>
                        </a:spcAft>
                      </a:pPr>
                      <a:endParaRPr lang="en-US" sz="1600" dirty="0">
                        <a:latin typeface="Times New Roman"/>
                        <a:ea typeface="Times New Roman"/>
                        <a:cs typeface="Times New Roman"/>
                      </a:endParaRPr>
                    </a:p>
                    <a:p>
                      <a:pPr marL="73025" marR="0">
                        <a:lnSpc>
                          <a:spcPts val="1235"/>
                        </a:lnSpc>
                        <a:spcBef>
                          <a:spcPts val="0"/>
                        </a:spcBef>
                        <a:spcAft>
                          <a:spcPts val="0"/>
                        </a:spcAft>
                      </a:pPr>
                      <a:r>
                        <a:rPr lang="en-US" sz="1600" dirty="0">
                          <a:latin typeface="Times New Roman"/>
                          <a:ea typeface="Times New Roman"/>
                          <a:cs typeface="Times New Roman"/>
                        </a:rPr>
                        <a:t>2019669038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200660">
                        <a:spcBef>
                          <a:spcPts val="0"/>
                        </a:spcBef>
                        <a:spcAft>
                          <a:spcPts val="0"/>
                        </a:spcAft>
                      </a:pPr>
                      <a:r>
                        <a:rPr lang="en-US" sz="1600" dirty="0">
                          <a:latin typeface="Times New Roman"/>
                          <a:ea typeface="Times New Roman"/>
                          <a:cs typeface="Times New Roman"/>
                        </a:rPr>
                        <a:t>Coding and concerned Research, Product Design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61412">
                <a:tc>
                  <a:txBody>
                    <a:bodyPr/>
                    <a:lstStyle/>
                    <a:p>
                      <a:pPr marL="71120" marR="0">
                        <a:lnSpc>
                          <a:spcPts val="1235"/>
                        </a:lnSpc>
                        <a:spcBef>
                          <a:spcPts val="0"/>
                        </a:spcBef>
                        <a:spcAft>
                          <a:spcPts val="0"/>
                        </a:spcAft>
                      </a:pPr>
                      <a:endParaRPr lang="en-US" sz="1600" b="1" dirty="0">
                        <a:latin typeface="Times New Roman"/>
                        <a:ea typeface="Times New Roman"/>
                        <a:cs typeface="Times New Roman"/>
                      </a:endParaRPr>
                    </a:p>
                    <a:p>
                      <a:pPr marL="71120" marR="0">
                        <a:lnSpc>
                          <a:spcPts val="1235"/>
                        </a:lnSpc>
                        <a:spcBef>
                          <a:spcPts val="0"/>
                        </a:spcBef>
                        <a:spcAft>
                          <a:spcPts val="0"/>
                        </a:spcAft>
                      </a:pPr>
                      <a:r>
                        <a:rPr lang="en-US" sz="1600" b="1" dirty="0">
                          <a:latin typeface="Times New Roman"/>
                          <a:ea typeface="Times New Roman"/>
                          <a:cs typeface="Times New Roman"/>
                        </a:rPr>
                        <a:t>2.</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056005">
                        <a:spcBef>
                          <a:spcPts val="0"/>
                        </a:spcBef>
                        <a:spcAft>
                          <a:spcPts val="0"/>
                        </a:spcAft>
                      </a:pPr>
                      <a:r>
                        <a:rPr lang="en-US" sz="1600" baseline="0" dirty="0">
                          <a:latin typeface="Times New Roman"/>
                          <a:ea typeface="Times New Roman"/>
                          <a:cs typeface="Times New Roman"/>
                        </a:rPr>
                        <a:t>   </a:t>
                      </a:r>
                      <a:r>
                        <a:rPr lang="en-US" sz="1600" dirty="0">
                          <a:latin typeface="Times New Roman"/>
                          <a:ea typeface="Times New Roman"/>
                          <a:cs typeface="Times New Roman"/>
                        </a:rPr>
                        <a:t>Om</a:t>
                      </a:r>
                      <a:r>
                        <a:rPr lang="en-US" sz="1600" baseline="0" dirty="0">
                          <a:latin typeface="Times New Roman"/>
                          <a:ea typeface="Times New Roman"/>
                          <a:cs typeface="Times New Roman"/>
                        </a:rPr>
                        <a:t>    </a:t>
                      </a:r>
                      <a:r>
                        <a:rPr lang="en-US" sz="1600" dirty="0">
                          <a:latin typeface="Times New Roman"/>
                          <a:ea typeface="Times New Roman"/>
                          <a:cs typeface="Times New Roman"/>
                        </a:rPr>
                        <a:t>Vaibhav</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79425" marR="473075" algn="ctr">
                        <a:lnSpc>
                          <a:spcPts val="1125"/>
                        </a:lnSpc>
                        <a:spcBef>
                          <a:spcPts val="0"/>
                        </a:spcBef>
                        <a:spcAft>
                          <a:spcPts val="0"/>
                        </a:spcAft>
                      </a:pPr>
                      <a:endParaRPr lang="en-US" sz="1600" dirty="0">
                        <a:latin typeface="Times New Roman"/>
                        <a:ea typeface="Times New Roman"/>
                        <a:cs typeface="Times New Roman"/>
                      </a:endParaRPr>
                    </a:p>
                    <a:p>
                      <a:pPr marL="479425" marR="473075" algn="ctr">
                        <a:lnSpc>
                          <a:spcPts val="1125"/>
                        </a:lnSpc>
                        <a:spcBef>
                          <a:spcPts val="0"/>
                        </a:spcBef>
                        <a:spcAft>
                          <a:spcPts val="0"/>
                        </a:spcAft>
                      </a:pPr>
                      <a:r>
                        <a:rPr lang="en-US" sz="1600" dirty="0">
                          <a:latin typeface="Times New Roman"/>
                          <a:ea typeface="Times New Roman"/>
                          <a:cs typeface="Times New Roman"/>
                        </a:rPr>
                        <a:t>8882267126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0">
                        <a:lnSpc>
                          <a:spcPts val="1235"/>
                        </a:lnSpc>
                        <a:spcBef>
                          <a:spcPts val="0"/>
                        </a:spcBef>
                        <a:spcAft>
                          <a:spcPts val="0"/>
                        </a:spcAft>
                      </a:pPr>
                      <a:endParaRPr lang="en-US" sz="1600" dirty="0">
                        <a:latin typeface="Times New Roman"/>
                        <a:ea typeface="Times New Roman"/>
                        <a:cs typeface="Times New Roman"/>
                      </a:endParaRPr>
                    </a:p>
                    <a:p>
                      <a:pPr marL="73025" marR="0">
                        <a:lnSpc>
                          <a:spcPts val="1235"/>
                        </a:lnSpc>
                        <a:spcBef>
                          <a:spcPts val="0"/>
                        </a:spcBef>
                        <a:spcAft>
                          <a:spcPts val="0"/>
                        </a:spcAft>
                      </a:pPr>
                      <a:r>
                        <a:rPr lang="en-US" sz="1600" dirty="0">
                          <a:latin typeface="Times New Roman"/>
                          <a:ea typeface="Times New Roman"/>
                          <a:cs typeface="Times New Roman"/>
                        </a:rPr>
                        <a:t>2019007923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200660">
                        <a:spcBef>
                          <a:spcPts val="0"/>
                        </a:spcBef>
                        <a:spcAft>
                          <a:spcPts val="0"/>
                        </a:spcAft>
                      </a:pPr>
                      <a:r>
                        <a:rPr lang="en-US" sz="1600" dirty="0">
                          <a:latin typeface="Times New Roman"/>
                          <a:ea typeface="Times New Roman"/>
                          <a:cs typeface="Times New Roman"/>
                        </a:rPr>
                        <a:t>Documentation and research work, coding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67745">
                <a:tc>
                  <a:txBody>
                    <a:bodyPr/>
                    <a:lstStyle/>
                    <a:p>
                      <a:pPr marL="71120" marR="0">
                        <a:lnSpc>
                          <a:spcPts val="1245"/>
                        </a:lnSpc>
                        <a:spcBef>
                          <a:spcPts val="0"/>
                        </a:spcBef>
                        <a:spcAft>
                          <a:spcPts val="0"/>
                        </a:spcAft>
                      </a:pPr>
                      <a:endParaRPr lang="en-US" sz="1600" b="1" dirty="0">
                        <a:latin typeface="Times New Roman"/>
                        <a:ea typeface="Times New Roman"/>
                        <a:cs typeface="Times New Roman"/>
                      </a:endParaRPr>
                    </a:p>
                    <a:p>
                      <a:pPr marL="71120" marR="0">
                        <a:lnSpc>
                          <a:spcPts val="1245"/>
                        </a:lnSpc>
                        <a:spcBef>
                          <a:spcPts val="0"/>
                        </a:spcBef>
                        <a:spcAft>
                          <a:spcPts val="0"/>
                        </a:spcAft>
                      </a:pPr>
                      <a:r>
                        <a:rPr lang="en-US" sz="1600" b="1" dirty="0">
                          <a:latin typeface="Times New Roman"/>
                          <a:ea typeface="Times New Roman"/>
                          <a:cs typeface="Times New Roman"/>
                        </a:rPr>
                        <a:t>3.</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45"/>
                        </a:lnSpc>
                        <a:spcBef>
                          <a:spcPts val="0"/>
                        </a:spcBef>
                        <a:spcAft>
                          <a:spcPts val="0"/>
                        </a:spcAft>
                      </a:pPr>
                      <a:endParaRPr lang="en-US" sz="1600" dirty="0">
                        <a:latin typeface="Times New Roman"/>
                        <a:ea typeface="Times New Roman"/>
                        <a:cs typeface="Times New Roman"/>
                      </a:endParaRPr>
                    </a:p>
                    <a:p>
                      <a:pPr marL="0" marR="0">
                        <a:lnSpc>
                          <a:spcPts val="1245"/>
                        </a:lnSpc>
                        <a:spcBef>
                          <a:spcPts val="0"/>
                        </a:spcBef>
                        <a:spcAft>
                          <a:spcPts val="0"/>
                        </a:spcAft>
                      </a:pPr>
                      <a:r>
                        <a:rPr lang="en-US" sz="1600" dirty="0">
                          <a:latin typeface="Times New Roman"/>
                          <a:ea typeface="Times New Roman"/>
                          <a:cs typeface="Times New Roman"/>
                        </a:rPr>
                        <a:t>  Abhishek Sharma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79425" marR="473075">
                        <a:lnSpc>
                          <a:spcPts val="1125"/>
                        </a:lnSpc>
                        <a:spcBef>
                          <a:spcPts val="0"/>
                        </a:spcBef>
                        <a:spcAft>
                          <a:spcPts val="0"/>
                        </a:spcAft>
                      </a:pPr>
                      <a:endParaRPr lang="en-US" sz="1600" dirty="0">
                        <a:latin typeface="Times New Roman"/>
                        <a:ea typeface="Times New Roman"/>
                        <a:cs typeface="Times New Roman"/>
                      </a:endParaRPr>
                    </a:p>
                    <a:p>
                      <a:pPr marL="479425" marR="473075">
                        <a:lnSpc>
                          <a:spcPts val="1125"/>
                        </a:lnSpc>
                        <a:spcBef>
                          <a:spcPts val="0"/>
                        </a:spcBef>
                        <a:spcAft>
                          <a:spcPts val="0"/>
                        </a:spcAft>
                      </a:pPr>
                      <a:r>
                        <a:rPr lang="en-US" sz="1600" dirty="0">
                          <a:latin typeface="Times New Roman"/>
                          <a:ea typeface="Times New Roman"/>
                          <a:cs typeface="Times New Roman"/>
                        </a:rPr>
                        <a:t>9667671038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45"/>
                        </a:lnSpc>
                        <a:spcBef>
                          <a:spcPts val="0"/>
                        </a:spcBef>
                        <a:spcAft>
                          <a:spcPts val="0"/>
                        </a:spcAft>
                      </a:pPr>
                      <a:endParaRPr lang="en-US" sz="1600" dirty="0">
                        <a:latin typeface="Times New Roman"/>
                        <a:ea typeface="Times New Roman"/>
                        <a:cs typeface="Times New Roman"/>
                      </a:endParaRPr>
                    </a:p>
                    <a:p>
                      <a:pPr marL="0" marR="0">
                        <a:lnSpc>
                          <a:spcPts val="1245"/>
                        </a:lnSpc>
                        <a:spcBef>
                          <a:spcPts val="0"/>
                        </a:spcBef>
                        <a:spcAft>
                          <a:spcPts val="0"/>
                        </a:spcAft>
                      </a:pPr>
                      <a:r>
                        <a:rPr lang="en-US" sz="1600" dirty="0">
                          <a:latin typeface="Times New Roman"/>
                          <a:ea typeface="Times New Roman"/>
                          <a:cs typeface="Times New Roman"/>
                        </a:rPr>
                        <a:t>   2019551388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297180">
                        <a:spcBef>
                          <a:spcPts val="0"/>
                        </a:spcBef>
                        <a:spcAft>
                          <a:spcPts val="0"/>
                        </a:spcAft>
                      </a:pPr>
                      <a:r>
                        <a:rPr lang="en-US" sz="1600" dirty="0">
                          <a:latin typeface="Times New Roman"/>
                          <a:ea typeface="Times New Roman"/>
                          <a:cs typeface="Times New Roman"/>
                        </a:rPr>
                        <a:t>Testing and coding , Product review</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293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Introduction to the Project</a:t>
            </a:r>
          </a:p>
        </p:txBody>
      </p:sp>
      <p:sp>
        <p:nvSpPr>
          <p:cNvPr id="3" name="Text Placeholder 2"/>
          <p:cNvSpPr>
            <a:spLocks noGrp="1"/>
          </p:cNvSpPr>
          <p:nvPr>
            <p:ph type="body" idx="1"/>
          </p:nvPr>
        </p:nvSpPr>
        <p:spPr>
          <a:xfrm>
            <a:off x="-1" y="1234440"/>
            <a:ext cx="8721969" cy="5257800"/>
          </a:xfrm>
        </p:spPr>
        <p:txBody>
          <a:bodyPr>
            <a:normAutofit fontScale="92500" lnSpcReduction="10000"/>
          </a:bodyPr>
          <a:lstStyle/>
          <a:p>
            <a:pPr algn="just"/>
            <a:r>
              <a:rPr lang="en-US" dirty="0">
                <a:latin typeface="Times New Roman" pitchFamily="18" charset="0"/>
                <a:cs typeface="Times New Roman" pitchFamily="18" charset="0"/>
              </a:rPr>
              <a:t>    </a:t>
            </a:r>
          </a:p>
          <a:p>
            <a:pPr algn="just">
              <a:buFont typeface="Wingdings" pitchFamily="2" charset="2"/>
              <a:buChar char="Ø"/>
            </a:pPr>
            <a:r>
              <a:rPr lang="en-US" sz="2100" dirty="0">
                <a:latin typeface="Times New Roman" pitchFamily="18" charset="0"/>
                <a:cs typeface="Times New Roman" pitchFamily="18" charset="0"/>
              </a:rPr>
              <a:t>Counterfeiting and duplication are always risk considerations in the global development of a product or technology, and they can harm the company's name, revenue, and consumer health. In the supply chain, there are a plethora of items. </a:t>
            </a:r>
          </a:p>
          <a:p>
            <a:pPr algn="just">
              <a:buFont typeface="Wingdings" pitchFamily="2" charset="2"/>
              <a:buChar char="Ø"/>
            </a:pPr>
            <a:endParaRPr lang="en-US" sz="2100" dirty="0">
              <a:latin typeface="Times New Roman" pitchFamily="18" charset="0"/>
              <a:cs typeface="Times New Roman" pitchFamily="18" charset="0"/>
            </a:endParaRPr>
          </a:p>
          <a:p>
            <a:pPr algn="just">
              <a:buFont typeface="Wingdings" pitchFamily="2" charset="2"/>
              <a:buChar char="Ø"/>
            </a:pPr>
            <a:r>
              <a:rPr lang="en-US" sz="2100" dirty="0">
                <a:latin typeface="Times New Roman" pitchFamily="18" charset="0"/>
                <a:cs typeface="Times New Roman" pitchFamily="18" charset="0"/>
              </a:rPr>
              <a:t>To determine whether the goods is genuine or counterfeit. Manufacturers are experiencing a major problem and significant losses as a result of counterfeit or fraudulent items. We can use blockchain technology to verify the product's authenticity.</a:t>
            </a:r>
          </a:p>
          <a:p>
            <a:pPr algn="just"/>
            <a:r>
              <a:rPr lang="en-US" sz="1900" dirty="0">
                <a:latin typeface="Times New Roman" pitchFamily="18" charset="0"/>
                <a:cs typeface="Times New Roman" pitchFamily="18" charset="0"/>
              </a:rPr>
              <a:t>    </a:t>
            </a:r>
          </a:p>
          <a:p>
            <a:pPr algn="just">
              <a:buFont typeface="Wingdings" pitchFamily="2" charset="2"/>
              <a:buChar char="Ø"/>
            </a:pPr>
            <a:r>
              <a:rPr lang="en-US" sz="2000" dirty="0">
                <a:latin typeface="Times New Roman" pitchFamily="18" charset="0"/>
                <a:cs typeface="Times New Roman" pitchFamily="18" charset="0"/>
              </a:rPr>
              <a:t>Counterfeiting is a problem that blockchain technology helps to solve. It is more secure to use blockchain technology. Once the product is stored on the network, a hash code is generated for it, allowing all transaction records for the product and its present owner to be kept in one place as a chain is established for that product's transactions. </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blockchain will keep all transaction records in the form of blocks. We assign a produced QR code to a certain product in the suggested system, and the end customer can scan the QR code to acquire all information about that product. We can tell whether a product is genuine or not by scanning the QR code</a:t>
            </a:r>
            <a:r>
              <a:rPr lang="en-US" sz="19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417086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Blockchain in Fake Product Detection</a:t>
            </a:r>
            <a:endParaRPr lang="en-US" sz="3200" dirty="0"/>
          </a:p>
        </p:txBody>
      </p:sp>
      <p:sp>
        <p:nvSpPr>
          <p:cNvPr id="3" name="Subtitle 2"/>
          <p:cNvSpPr>
            <a:spLocks noGrp="1"/>
          </p:cNvSpPr>
          <p:nvPr>
            <p:ph type="subTitle" idx="1"/>
          </p:nvPr>
        </p:nvSpPr>
        <p:spPr/>
        <p:txBody>
          <a:bodyPr/>
          <a:lstStyle/>
          <a:p>
            <a:pPr>
              <a:buFont typeface="Wingdings" pitchFamily="2" charset="2"/>
              <a:buChar char="Ø"/>
            </a:pPr>
            <a:r>
              <a:rPr lang="en-US" dirty="0">
                <a:latin typeface="Times New Roman" pitchFamily="18" charset="0"/>
                <a:cs typeface="Times New Roman" pitchFamily="18" charset="0"/>
              </a:rPr>
              <a:t> </a:t>
            </a:r>
            <a:r>
              <a:rPr lang="en-US" sz="1900" dirty="0">
                <a:latin typeface="Times New Roman" pitchFamily="18" charset="0"/>
                <a:cs typeface="Times New Roman" pitchFamily="18" charset="0"/>
              </a:rPr>
              <a:t>Blockchain is a data storage system that makes it difficult or impossible to alter, hack, or defraud the system. </a:t>
            </a:r>
          </a:p>
          <a:p>
            <a:pPr>
              <a:buFont typeface="Wingdings" pitchFamily="2" charset="2"/>
              <a:buChar char="Ø"/>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A blockchain is a computerized record of transactions that is duplicated and disseminated across the blockchain's full network of PC computers. Each block in the chain comprises several transactions, and whenever a new transaction takes place on the blockchain, a record of that transaction is added to the records of all participants. </a:t>
            </a:r>
          </a:p>
          <a:p>
            <a:pPr>
              <a:buFont typeface="Wingdings" pitchFamily="2" charset="2"/>
              <a:buChar char="Ø"/>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Distributed Ledger Technology is a decentralized database that is administered by a large number of people (DLT). Blockchain is a type of distributed ledger technology in which transactions are recorded using a hash, which is an immutable cryptographic signature</a:t>
            </a:r>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Problem Statement</a:t>
            </a:r>
            <a:endParaRPr lang="en-US" sz="3200" dirty="0"/>
          </a:p>
        </p:txBody>
      </p:sp>
      <p:sp>
        <p:nvSpPr>
          <p:cNvPr id="3" name="Text Placeholder 2"/>
          <p:cNvSpPr>
            <a:spLocks noGrp="1"/>
          </p:cNvSpPr>
          <p:nvPr>
            <p:ph type="body" idx="1"/>
          </p:nvPr>
        </p:nvSpPr>
        <p:spPr>
          <a:xfrm>
            <a:off x="0" y="1600200"/>
            <a:ext cx="8932985" cy="4525560"/>
          </a:xfrm>
        </p:spPr>
        <p:txBody>
          <a:bodyPr/>
          <a:lstStyle/>
          <a:p>
            <a:r>
              <a:rPr lang="en-US" dirty="0"/>
              <a:t>   </a:t>
            </a:r>
          </a:p>
          <a:p>
            <a:r>
              <a:rPr lang="en-US" dirty="0"/>
              <a:t>   </a:t>
            </a:r>
            <a:r>
              <a:rPr lang="en-US" sz="1900" dirty="0">
                <a:latin typeface="Times New Roman" pitchFamily="18" charset="0"/>
                <a:cs typeface="Times New Roman" pitchFamily="18" charset="0"/>
              </a:rPr>
              <a:t>The global advancement of a product or innovation is always accompanied by risk considerations such as forging and duplication. Forging items can have a negative impact on the company's reputation as well as the client's health. The finding of a fake item is currently the most difficult test. Fake things have a huge negative impact on the business as well as the client's health. As a result, item designers are in for a huge setback.</a:t>
            </a:r>
          </a:p>
          <a:p>
            <a:r>
              <a:rPr lang="en-US" sz="1900" dirty="0">
                <a:latin typeface="Times New Roman" pitchFamily="18" charset="0"/>
                <a:cs typeface="Times New Roman" pitchFamily="18" charset="0"/>
              </a:rPr>
              <a:t> </a:t>
            </a:r>
          </a:p>
          <a:p>
            <a:r>
              <a:rPr lang="en-US" sz="1900" dirty="0">
                <a:latin typeface="Times New Roman" pitchFamily="18" charset="0"/>
                <a:cs typeface="Times New Roman" pitchFamily="18" charset="0"/>
              </a:rPr>
              <a:t>    Fake and counterfeit goods are a problem in India and other countries.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Objective</a:t>
            </a:r>
            <a:endParaRPr lang="en-US" sz="3200" dirty="0"/>
          </a:p>
        </p:txBody>
      </p:sp>
      <p:sp>
        <p:nvSpPr>
          <p:cNvPr id="3" name="Subtitle 2"/>
          <p:cNvSpPr>
            <a:spLocks noGrp="1"/>
          </p:cNvSpPr>
          <p:nvPr>
            <p:ph type="subTitle" idx="1"/>
          </p:nvPr>
        </p:nvSpPr>
        <p:spPr/>
        <p:txBody>
          <a:bodyPr/>
          <a:lstStyle/>
          <a:p>
            <a:r>
              <a:rPr lang="en-US" dirty="0"/>
              <a:t>    </a:t>
            </a:r>
          </a:p>
          <a:p>
            <a:endParaRPr lang="en-US" dirty="0"/>
          </a:p>
          <a:p>
            <a:pPr>
              <a:buFont typeface="Wingdings" pitchFamily="2" charset="2"/>
              <a:buChar char="Ø"/>
            </a:pPr>
            <a:r>
              <a:rPr lang="en-US" sz="1900" dirty="0">
                <a:latin typeface="Times New Roman" pitchFamily="18" charset="0"/>
                <a:cs typeface="Times New Roman" pitchFamily="18" charset="0"/>
              </a:rPr>
              <a:t>The objective of our project is to find whether a given product is fake or original using  Blockchain Technology.   </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To ensure the </a:t>
            </a:r>
            <a:r>
              <a:rPr lang="en-US" sz="1900" dirty="0" smtClean="0">
                <a:latin typeface="Times New Roman" pitchFamily="18" charset="0"/>
                <a:cs typeface="Times New Roman" pitchFamily="18" charset="0"/>
              </a:rPr>
              <a:t>transferability </a:t>
            </a:r>
            <a:r>
              <a:rPr lang="en-US" sz="1900" dirty="0">
                <a:latin typeface="Times New Roman" pitchFamily="18" charset="0"/>
                <a:cs typeface="Times New Roman" pitchFamily="18" charset="0"/>
              </a:rPr>
              <a:t>of real products throughout the supply chain, we propose a fully functional blockchain system to prevent product counterfeiting, for that we will create a web interface for the user to scan the information of the product through the product QR code.</a:t>
            </a:r>
          </a:p>
          <a:p>
            <a:pPr marL="228600" indent="0"/>
            <a:endParaRPr lang="en-US" dirty="0"/>
          </a:p>
          <a:p>
            <a:endParaRPr lang="en-US" dirty="0"/>
          </a:p>
          <a:p>
            <a:endParaRPr lang="en-US" dirty="0"/>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Existing System</a:t>
            </a:r>
            <a:endParaRPr lang="en-US" sz="3200" dirty="0"/>
          </a:p>
        </p:txBody>
      </p:sp>
      <p:sp>
        <p:nvSpPr>
          <p:cNvPr id="3" name="Subtitle 2"/>
          <p:cNvSpPr>
            <a:spLocks noGrp="1"/>
          </p:cNvSpPr>
          <p:nvPr>
            <p:ph type="subTitle" idx="1"/>
          </p:nvPr>
        </p:nvSpPr>
        <p:spPr/>
        <p:txBody>
          <a:bodyPr/>
          <a:lstStyle/>
          <a:p>
            <a:pPr>
              <a:buFont typeface="Wingdings" pitchFamily="2" charset="2"/>
              <a:buChar char="Ø"/>
            </a:pPr>
            <a:r>
              <a:rPr lang="en-US" sz="1900" dirty="0">
                <a:latin typeface="Times New Roman" pitchFamily="18" charset="0"/>
                <a:cs typeface="Times New Roman" pitchFamily="18" charset="0"/>
              </a:rPr>
              <a:t>Existing system have use the OTP verification and current tracking system for product delivery.  </a:t>
            </a:r>
          </a:p>
          <a:p>
            <a:pPr>
              <a:buFont typeface="Wingdings" pitchFamily="2" charset="2"/>
              <a:buChar char="Ø"/>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In OTP verification, the process is time consuming and purely depend on single person for confirmation.</a:t>
            </a:r>
          </a:p>
          <a:p>
            <a:pPr>
              <a:buFont typeface="Wingdings" pitchFamily="2" charset="2"/>
              <a:buChar char="Ø"/>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In tracking system, the admin can take all the control, so they can modify the data and also we need go for the third party for trust and making a security.</a:t>
            </a:r>
          </a:p>
          <a:p>
            <a:pPr>
              <a:buFont typeface="Wingdings" pitchFamily="2" charset="2"/>
              <a:buChar char="Ø"/>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This system is time consuming and has a lot possibility to change the real products when it’s going to customer.</a:t>
            </a:r>
          </a:p>
          <a:p>
            <a:pPr>
              <a:buFont typeface="Wingdings" pitchFamily="2" charset="2"/>
              <a:buChar char="Ø"/>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1040</Words>
  <Application>Microsoft Office PowerPoint</Application>
  <PresentationFormat>On-screen Show (4:3)</PresentationFormat>
  <Paragraphs>148</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Georgia</vt:lpstr>
      <vt:lpstr>Times New Roman</vt:lpstr>
      <vt:lpstr>Wingdings</vt:lpstr>
      <vt:lpstr>Office Theme</vt:lpstr>
      <vt:lpstr>PowerPoint Presentation</vt:lpstr>
      <vt:lpstr>Approval from guide for the evaluation</vt:lpstr>
      <vt:lpstr> Contents of the Presentation:    1) Work Load Distribution and Project Planning   2) Introduction    3) Blockchain in Fake Product Detection   4) Problem Statement   5) Objective   6) Existing System   7) Proposed System    8) Advantages   9) Data Flow Diagram   10) List of Modules   11) Conclusion        </vt:lpstr>
      <vt:lpstr>Work load distribution and Project planning </vt:lpstr>
      <vt:lpstr>Introduction to the Project</vt:lpstr>
      <vt:lpstr>Blockchain in Fake Product Detection</vt:lpstr>
      <vt:lpstr>Problem Statement</vt:lpstr>
      <vt:lpstr>Objective</vt:lpstr>
      <vt:lpstr>Existing System</vt:lpstr>
      <vt:lpstr>PowerPoint Presentation</vt:lpstr>
      <vt:lpstr>PowerPoint Presentation</vt:lpstr>
      <vt:lpstr>PowerPoint Presentation</vt:lpstr>
      <vt:lpstr>PowerPoint Presentation</vt:lpstr>
      <vt:lpstr>PowerPoint Presentation</vt:lpstr>
      <vt:lpstr>Proposed System</vt:lpstr>
      <vt:lpstr>Hardware and Software</vt:lpstr>
      <vt:lpstr>Advantages</vt:lpstr>
      <vt:lpstr>Data Flow Diagram</vt:lpstr>
      <vt:lpstr>List of Modules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Admin</cp:lastModifiedBy>
  <cp:revision>93</cp:revision>
  <dcterms:created xsi:type="dcterms:W3CDTF">2019-03-30T06:52:13Z</dcterms:created>
  <dcterms:modified xsi:type="dcterms:W3CDTF">2023-05-07T12:38:26Z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