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abin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5" Type="http://schemas.openxmlformats.org/officeDocument/2006/relationships/slide" Target="slides/slide1.xml"/><Relationship Id="rId19" Type="http://schemas.openxmlformats.org/officeDocument/2006/relationships/font" Target="fonts/Cabin-boldItalic.fntdata"/><Relationship Id="rId6" Type="http://schemas.openxmlformats.org/officeDocument/2006/relationships/slide" Target="slides/slide2.xml"/><Relationship Id="rId18" Type="http://schemas.openxmlformats.org/officeDocument/2006/relationships/font" Target="fonts/Cab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2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5" cy="5334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1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1" y="4730750"/>
              <a:ext cx="519113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3"/>
              <a:ext cx="146050" cy="309563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8" cy="2835275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8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5" cy="42068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1" y="4757738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6" y="5653088"/>
              <a:ext cx="138113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1" y="4656138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200" cy="530225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Shape 20"/>
            <p:cNvSpPr/>
            <p:nvPr/>
          </p:nvSpPr>
          <p:spPr>
            <a:xfrm>
              <a:off x="6627813" y="195610"/>
              <a:ext cx="409575" cy="3646488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1" y="3771900"/>
              <a:ext cx="350838" cy="1309688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6" y="5053013"/>
              <a:ext cx="357188" cy="820738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8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3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8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3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5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8"/>
              <a:ext cx="114300" cy="5588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6" y="5434013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IN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589213" y="1182938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dk1"/>
              </a:buClr>
              <a:buSzPts val="4000"/>
              <a:buFont typeface="Cabi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Distributed Computing Project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589213" y="45487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46812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Noto Sans Symbols"/>
              <a:buNone/>
            </a:pPr>
            <a:br>
              <a:rPr b="0" i="0" lang="en-IN" sz="231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IN" sz="231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Shraddha Kabade</a:t>
            </a:r>
          </a:p>
          <a:p>
            <a:pPr indent="-146812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Noto Sans Symbols"/>
              <a:buNone/>
            </a:pPr>
            <a:r>
              <a:rPr b="0" i="0" lang="en-IN" sz="2312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Aditya Raghavan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dk1"/>
              </a:buClr>
              <a:buSzPts val="4000"/>
              <a:buFont typeface="Cabi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 &amp;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592925" y="624110"/>
            <a:ext cx="8911687" cy="84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dk1"/>
              </a:buClr>
              <a:buSzPts val="4000"/>
              <a:buFont typeface="Cabi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589212" y="1349476"/>
            <a:ext cx="8915400" cy="4561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bin"/>
              <a:buChar char="•"/>
            </a:pPr>
            <a:r>
              <a:rPr lang="en-IN" sz="2200">
                <a:latin typeface="Cabin"/>
                <a:ea typeface="Cabin"/>
                <a:cs typeface="Cabin"/>
                <a:sym typeface="Cabin"/>
              </a:rPr>
              <a:t>https://academy.datastax.com/resources/getting-started-apache-cassandra-and-java-part-i?unit=getting-started-apache-cassandra-and-java-part-i</a:t>
            </a:r>
          </a:p>
          <a:p>
            <a:pPr indent="-355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bin"/>
              <a:buChar char="•"/>
            </a:pPr>
            <a:r>
              <a:rPr lang="en-IN" sz="2200">
                <a:latin typeface="Cabin"/>
                <a:ea typeface="Cabin"/>
                <a:cs typeface="Cabin"/>
                <a:sym typeface="Cabin"/>
              </a:rPr>
              <a:t>https://www.mulesoft.com/tcat/tomcat-eclipse</a:t>
            </a:r>
          </a:p>
          <a:p>
            <a:pPr indent="-355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bin"/>
              <a:buChar char="•"/>
            </a:pPr>
            <a:r>
              <a:rPr lang="en-IN" sz="2200">
                <a:solidFill>
                  <a:srgbClr val="2D3B45"/>
                </a:solidFill>
                <a:latin typeface="Cabin"/>
                <a:ea typeface="Cabin"/>
                <a:cs typeface="Cabin"/>
                <a:sym typeface="Cabin"/>
              </a:rPr>
              <a:t>https://www.mkyong.com/webservices/jax-rs/jersey-hello-world-example/ </a:t>
            </a:r>
          </a:p>
          <a:p>
            <a:pPr indent="-355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bin"/>
              <a:buChar char="•"/>
            </a:pPr>
            <a:r>
              <a:rPr i="0" lang="en-IN" sz="22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IN" sz="2200">
                <a:latin typeface="Cabin"/>
                <a:ea typeface="Cabin"/>
                <a:cs typeface="Cabin"/>
                <a:sym typeface="Cabin"/>
              </a:rPr>
              <a:t>http://docs.mlab.com/data-api/</a:t>
            </a:r>
          </a:p>
          <a:p>
            <a:pPr indent="-355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bin"/>
              <a:buChar char="•"/>
            </a:pPr>
            <a:r>
              <a:rPr lang="en-IN" sz="2200">
                <a:latin typeface="Cabin"/>
                <a:ea typeface="Cabin"/>
                <a:cs typeface="Cabin"/>
                <a:sym typeface="Cabin"/>
              </a:rPr>
              <a:t>http://www.baeldung.com/httpclient-post-http-request</a:t>
            </a:r>
          </a:p>
          <a:p>
            <a:pPr indent="-355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bin"/>
              <a:buChar char="•"/>
            </a:pPr>
            <a:r>
              <a:rPr lang="en-IN" sz="2200">
                <a:latin typeface="Cabin"/>
                <a:ea typeface="Cabin"/>
                <a:cs typeface="Cabin"/>
                <a:sym typeface="Cabin"/>
              </a:rPr>
              <a:t>https://gist.github.com/yangzhe1991/10349122</a:t>
            </a:r>
          </a:p>
          <a:p>
            <a:pPr indent="-355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bin"/>
              <a:buChar char="•"/>
            </a:pPr>
            <a:r>
              <a:rPr lang="en-IN" sz="2200">
                <a:latin typeface="Cabin"/>
                <a:ea typeface="Cabin"/>
                <a:cs typeface="Cabin"/>
                <a:sym typeface="Cabin"/>
              </a:rPr>
              <a:t>https://docs.wso2.com/display/BAM200/Installing+Apache+ActiveMQ+on+Linux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i="0" sz="2200" u="none" cap="none" strike="noStrike">
              <a:solidFill>
                <a:srgbClr val="3F3F3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2589212" y="634181"/>
            <a:ext cx="8915400" cy="527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50"/>
              <a:buFont typeface="Noto Sans Symbols"/>
              <a:buChar char="•"/>
            </a:pPr>
            <a:r>
              <a:rPr b="0" i="0" lang="en-IN" sz="255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50"/>
              <a:buFont typeface="Noto Sans Symbols"/>
              <a:buChar char="•"/>
            </a:pPr>
            <a:r>
              <a:rPr b="0" i="0" lang="en-IN" sz="255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Technologies Used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50"/>
              <a:buFont typeface="Noto Sans Symbols"/>
              <a:buChar char="•"/>
            </a:pPr>
            <a:r>
              <a:rPr b="0" i="0" lang="en-IN" sz="255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50"/>
              <a:buFont typeface="Noto Sans Symbols"/>
              <a:buChar char="•"/>
            </a:pPr>
            <a:r>
              <a:rPr b="0" i="0" lang="en-IN" sz="255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System Architecture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50"/>
              <a:buFont typeface="Noto Sans Symbols"/>
              <a:buChar char="•"/>
            </a:pPr>
            <a:r>
              <a:rPr b="0" i="0" lang="en-IN" sz="255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Environment Setup Challenges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50"/>
              <a:buFont typeface="Noto Sans Symbols"/>
              <a:buChar char="•"/>
            </a:pPr>
            <a:r>
              <a:rPr b="0" i="0" lang="en-IN" sz="255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Code walkthrough and demo</a:t>
            </a:r>
          </a:p>
          <a:p>
            <a:pPr indent="-342900" lvl="0" marL="3429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50"/>
              <a:buFont typeface="Noto Sans Symbols"/>
              <a:buChar char="•"/>
            </a:pPr>
            <a:r>
              <a:rPr b="0" i="0" lang="en-IN" sz="255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dk1"/>
              </a:buClr>
              <a:buSzPts val="4000"/>
              <a:buFont typeface="Cabi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2589212" y="1452716"/>
            <a:ext cx="8915400" cy="4458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•"/>
            </a:pPr>
            <a:r>
              <a:rPr b="0" i="0" lang="en-IN" sz="30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Design distributed system with: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•"/>
            </a:pPr>
            <a:r>
              <a:rPr b="0" i="0" lang="en-IN" sz="28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REST APIs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•"/>
            </a:pPr>
            <a:r>
              <a:rPr b="0" i="0" lang="en-IN" sz="28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Distributed cache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•"/>
            </a:pPr>
            <a:r>
              <a:rPr b="0" i="0" lang="en-IN" sz="28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Policy server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•"/>
            </a:pPr>
            <a:r>
              <a:rPr b="0" i="0" lang="en-IN" sz="28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NoSQL database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•"/>
            </a:pPr>
            <a:r>
              <a:rPr b="0" i="0" lang="en-IN" sz="30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Happy Patients Hospital – designing a hospital management system on a distributed infrastructure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•"/>
            </a:pPr>
            <a:r>
              <a:rPr b="0" i="0" lang="en-IN" sz="30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Provide CRUD functionalities on patient personal data and patient treatment data</a:t>
            </a:r>
          </a:p>
          <a:p>
            <a:pPr indent="-1905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3F3F3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3F3F3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3F3F3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dk1"/>
              </a:buClr>
              <a:buSzPts val="4000"/>
              <a:buFont typeface="Cabi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TECHNOLOGIES USED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589212" y="1452716"/>
            <a:ext cx="8915400" cy="4933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Noto Sans Symbols"/>
              <a:buChar char="•"/>
            </a:pPr>
            <a:r>
              <a:rPr b="0" i="0" lang="en-IN" sz="35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OS – Linux Ubuntu 14.04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Noto Sans Symbols"/>
              <a:buChar char="•"/>
            </a:pPr>
            <a:r>
              <a:rPr b="0" i="0" lang="en-IN" sz="35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IDE - Eclipse Oxygen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Noto Sans Symbols"/>
              <a:buChar char="•"/>
            </a:pPr>
            <a:r>
              <a:rPr b="0" i="0" lang="en-IN" sz="35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Container - Apache Tomcat 8.5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Noto Sans Symbols"/>
              <a:buChar char="•"/>
            </a:pPr>
            <a:r>
              <a:rPr b="0" i="0" lang="en-IN" sz="35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Distributed Cache – Hazelcast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Noto Sans Symbols"/>
              <a:buChar char="•"/>
            </a:pPr>
            <a:r>
              <a:rPr b="0" i="0" lang="en-IN" sz="35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No SQL DB – MongoDB, Cassandra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Noto Sans Symbols"/>
              <a:buChar char="•"/>
            </a:pPr>
            <a:r>
              <a:rPr b="0" i="0" lang="en-IN" sz="35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REST implementation framework – JERSEY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Noto Sans Symbols"/>
              <a:buChar char="•"/>
            </a:pPr>
            <a:r>
              <a:rPr b="0" i="0" lang="en-IN" sz="35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Message Broker – ActiveMQ 5.5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592925" y="624110"/>
            <a:ext cx="8911687" cy="7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dk1"/>
              </a:buClr>
              <a:buSzPts val="4000"/>
              <a:buFont typeface="Cabi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2589212" y="1268360"/>
            <a:ext cx="8915400" cy="4642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75"/>
              <a:buFont typeface="Noto Sans Symbols"/>
              <a:buChar char="•"/>
            </a:pPr>
            <a:r>
              <a:rPr b="0" i="0" lang="en-IN" sz="2775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Installed container and create a dynamic web project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75"/>
              <a:buFont typeface="Noto Sans Symbols"/>
              <a:buChar char="•"/>
            </a:pPr>
            <a:r>
              <a:rPr b="0" i="0" lang="en-IN" sz="2775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Added JERSEY jars and implemented simple functionality for every REST API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75"/>
              <a:buFont typeface="Noto Sans Symbols"/>
              <a:buChar char="•"/>
            </a:pPr>
            <a:r>
              <a:rPr b="0" i="0" lang="en-IN" sz="2775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Added Hazelcast jars and tested sample code on multiple nodes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75"/>
              <a:buFont typeface="Noto Sans Symbols"/>
              <a:buChar char="•"/>
            </a:pPr>
            <a:r>
              <a:rPr b="0" i="0" lang="en-IN" sz="2775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Added Cassandra jars and connected to DB on client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75"/>
              <a:buFont typeface="Noto Sans Symbols"/>
              <a:buChar char="•"/>
            </a:pPr>
            <a:r>
              <a:rPr b="0" i="0" lang="en-IN" sz="2775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Created an account on mLab and accessed mongoDB server remotely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75"/>
              <a:buFont typeface="Noto Sans Symbols"/>
              <a:buChar char="•"/>
            </a:pPr>
            <a:r>
              <a:rPr b="0" i="0" lang="en-IN" sz="2775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Installed ActiveMQ and tested sample message queue on default port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75"/>
              <a:buFont typeface="Noto Sans Symbols"/>
              <a:buNone/>
            </a:pPr>
            <a:r>
              <a:t/>
            </a:r>
            <a:endParaRPr b="0" i="0" sz="2775" u="none" cap="none" strike="noStrike">
              <a:solidFill>
                <a:srgbClr val="3F3F3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2589200" y="6090775"/>
            <a:ext cx="8915400" cy="6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14300" algn="ctr">
              <a:spcBef>
                <a:spcPts val="0"/>
              </a:spcBef>
              <a:buNone/>
            </a:pPr>
            <a:r>
              <a:rPr lang="en-IN" sz="2800">
                <a:latin typeface="Cabin"/>
                <a:ea typeface="Cabin"/>
                <a:cs typeface="Cabin"/>
                <a:sym typeface="Cabin"/>
              </a:rPr>
              <a:t>System </a:t>
            </a:r>
            <a:r>
              <a:rPr lang="en-IN" sz="2800">
                <a:latin typeface="Cabin"/>
                <a:ea typeface="Cabin"/>
                <a:cs typeface="Cabin"/>
                <a:sym typeface="Cabin"/>
              </a:rPr>
              <a:t>Architecture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00" y="136750"/>
            <a:ext cx="8558976" cy="585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0" rtl="0" algn="ctr">
              <a:spcBef>
                <a:spcPts val="0"/>
              </a:spcBef>
              <a:buClr>
                <a:schemeClr val="dk1"/>
              </a:buClr>
              <a:buSzPts val="4000"/>
              <a:buFont typeface="Cabin"/>
              <a:buNone/>
            </a:pPr>
            <a:r>
              <a:rPr lang="en-IN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Environment Setup Challenges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591125" y="1905100"/>
            <a:ext cx="8915400" cy="433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4487" lvl="0" marL="3429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2800"/>
              <a:buFont typeface="Cabin"/>
              <a:buChar char="•"/>
            </a:pPr>
            <a:r>
              <a:rPr lang="en-IN" sz="2800">
                <a:latin typeface="Cabin"/>
                <a:ea typeface="Cabin"/>
                <a:cs typeface="Cabin"/>
                <a:sym typeface="Cabin"/>
              </a:rPr>
              <a:t>Installing and setting up modules without any prior knowledge.</a:t>
            </a:r>
          </a:p>
          <a:p>
            <a:pPr indent="-344487" lvl="0" marL="3429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2800"/>
              <a:buFont typeface="Cabin"/>
              <a:buChar char="•"/>
            </a:pPr>
            <a:r>
              <a:rPr lang="en-IN" sz="2800">
                <a:latin typeface="Cabin"/>
                <a:ea typeface="Cabin"/>
                <a:cs typeface="Cabin"/>
                <a:sym typeface="Cabin"/>
              </a:rPr>
              <a:t>Reinstalled few things to resolve issues (ActiveMQ, Tomcat).</a:t>
            </a:r>
          </a:p>
          <a:p>
            <a:pPr indent="-344487" lvl="0" marL="3429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2800"/>
              <a:buFont typeface="Cabin"/>
              <a:buChar char="•"/>
            </a:pPr>
            <a:r>
              <a:rPr lang="en-IN" sz="2800">
                <a:latin typeface="Cabin"/>
                <a:ea typeface="Cabin"/>
                <a:cs typeface="Cabin"/>
                <a:sym typeface="Cabin"/>
              </a:rPr>
              <a:t>Implemented services using JERSEY in small amount of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Code Walkthrough and Demo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chemeClr val="dk1"/>
              </a:buClr>
              <a:buSzPts val="4000"/>
              <a:buFont typeface="Cabin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