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7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6.xml"/><Relationship Id="rId21" Type="http://schemas.openxmlformats.org/officeDocument/2006/relationships/font" Target="fonts/Nunito-italic.fntdata"/><Relationship Id="rId13" Type="http://schemas.openxmlformats.org/officeDocument/2006/relationships/slide" Target="slides/slide9.xml"/><Relationship Id="rId24" Type="http://schemas.openxmlformats.org/officeDocument/2006/relationships/font" Target="fonts/MavenPro-bold.fntdata"/><Relationship Id="rId12" Type="http://schemas.openxmlformats.org/officeDocument/2006/relationships/slide" Target="slides/slide8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474975" y="1635300"/>
            <a:ext cx="75222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-GB" sz="2300"/>
              <a:t>Byzantium: Byzantine-Fault-Tolerant Database Replication Providing Snapshot Isolation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1303800" y="598575"/>
            <a:ext cx="7030500" cy="76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Tolerating Byzantine Clients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1303800" y="1610150"/>
            <a:ext cx="7030500" cy="31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Validate</a:t>
            </a:r>
            <a:r>
              <a:rPr lang="en-GB" sz="1600"/>
              <a:t> operations that are issued to the database engines running in the replicas.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Replicas check if they are receiving a valid sequence of operations from each client.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Compare if the sequence of operations submitted initially is the same that is submitted at commit time.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1303800" y="776150"/>
            <a:ext cx="7030500" cy="369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Coordinator logs the operations and their results as they are executed.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At commit time, if the received list differs from the log, the coordinator discards executed operations in the current transaction and executes operations in the received list.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For discarding the executed operations in the current transaction, </a:t>
            </a:r>
            <a:r>
              <a:rPr i="1" lang="en-GB" sz="1600"/>
              <a:t>savepoints </a:t>
            </a:r>
            <a:r>
              <a:rPr lang="en-GB" sz="1600"/>
              <a:t>are used.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Tolerating Faulty Coordinator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1303800" y="1483800"/>
            <a:ext cx="7030500" cy="365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Types of failure - Coordinator returns erroneous results</a:t>
            </a:r>
            <a:br>
              <a:rPr lang="en-GB" sz="1600"/>
            </a:br>
            <a:r>
              <a:rPr lang="en-GB" sz="1600"/>
              <a:t>			 - Coordinator fails to return any results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Erroneous results addressed by verifying at commit time, correctness of results returned to replicas.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Only coordinators which return correct results for every operation committed.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Client selects new coordinator and starts re-executing all previously executed applications if current coordinator fails to reply.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ROLLBACK executed and transaction aborted by client if results don’t match.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Handling Aborted Transactions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1303800" y="1483800"/>
            <a:ext cx="7030500" cy="365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Aborted transaction should not abort in all replicas without verifying previously returned results.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Faulty coordinator might return application to erroneous state.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Verification of database state important when transaction is aborted.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ROLLBACK operation must be done on valid database state.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Force the system to verify correctness of results returned  when transaction ends with ROLLBACK.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If verification fails, ROLLBACK raises an exception.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Correctness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1303800" y="1483800"/>
            <a:ext cx="7030500" cy="365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Correctness determined by safety and liveness.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Theory based on assumptions, yet to be formally proven.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Correctness relies on guarantees provided by PBFT.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Correct replica will allow transaction to commit if it observed SI semantics which ensures output of PBFT COMMIT also conforms to it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Operations under PBFT - BEGIN, COMMIT, ABORT operations guaranteed to eventually execute.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Operations not under PBFT are simple RPC’s with same set of assumption of progress.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1303800" y="598575"/>
            <a:ext cx="7030500" cy="69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1303800" y="1386050"/>
            <a:ext cx="7030500" cy="366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Transaction processing database system - key component of infrastructure behind today's computer systems.</a:t>
            </a:r>
          </a:p>
          <a:p>
            <a:pPr indent="-330200" lvl="0" marL="457200" rtl="0">
              <a:lnSpc>
                <a:spcPct val="80000"/>
              </a:lnSpc>
              <a:spcBef>
                <a:spcPts val="70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Hardware and software faults, or attacks against the database system very common.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Service using BFT can tolerate arbitrary failures from a subset of its replicas.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Byzantium - BFT database replication middleware, ensures snapshot isolation (SI).</a:t>
            </a:r>
          </a:p>
          <a:p>
            <a:pPr indent="-330200" lvl="0" marL="457200">
              <a:spcBef>
                <a:spcPts val="0"/>
              </a:spcBef>
              <a:buSzPct val="100000"/>
              <a:buChar char="●"/>
            </a:pPr>
            <a:r>
              <a:rPr lang="en-GB" sz="1600"/>
              <a:t>Minimizes number of operations needed to execute three-phase agreement protocol that BFT replication uses.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System Model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1303800" y="1505725"/>
            <a:ext cx="7030500" cy="302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>
                <a:solidFill>
                  <a:srgbClr val="000000"/>
                </a:solidFill>
              </a:rPr>
              <a:t>Byzantium uses the PBFT state machine replication algorithm.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●"/>
            </a:pPr>
            <a:r>
              <a:rPr lang="en-GB" sz="1600">
                <a:solidFill>
                  <a:srgbClr val="000000"/>
                </a:solidFill>
              </a:rPr>
              <a:t>Assumptions:</a:t>
            </a:r>
          </a:p>
          <a:p>
            <a:pPr indent="-330200" lvl="1" marL="9144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○"/>
            </a:pPr>
            <a:r>
              <a:rPr lang="en-GB" sz="1600">
                <a:solidFill>
                  <a:srgbClr val="000000"/>
                </a:solidFill>
              </a:rPr>
              <a:t>Faulty nodes (client or servers) may behave arbitrarily.</a:t>
            </a:r>
          </a:p>
          <a:p>
            <a:pPr indent="-330200" lvl="1" marL="9144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○"/>
            </a:pPr>
            <a:r>
              <a:rPr lang="en-GB" sz="1600">
                <a:solidFill>
                  <a:srgbClr val="000000"/>
                </a:solidFill>
              </a:rPr>
              <a:t>Adversary can coordinate faulty nodes but cannot break cryptographic techniques used.</a:t>
            </a:r>
          </a:p>
          <a:p>
            <a:pPr indent="-330200" lvl="1" marL="9144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○"/>
            </a:pPr>
            <a:r>
              <a:rPr lang="en-GB" sz="1600">
                <a:solidFill>
                  <a:srgbClr val="000000"/>
                </a:solidFill>
              </a:rPr>
              <a:t>At most</a:t>
            </a:r>
            <a:r>
              <a:rPr i="1" lang="en-GB" sz="1600">
                <a:solidFill>
                  <a:srgbClr val="000000"/>
                </a:solidFill>
              </a:rPr>
              <a:t> f </a:t>
            </a:r>
            <a:r>
              <a:rPr lang="en-GB" sz="1600">
                <a:solidFill>
                  <a:srgbClr val="000000"/>
                </a:solidFill>
              </a:rPr>
              <a:t>nodes are faulty out of </a:t>
            </a:r>
            <a:r>
              <a:rPr i="1" lang="en-GB" sz="1600">
                <a:solidFill>
                  <a:srgbClr val="000000"/>
                </a:solidFill>
              </a:rPr>
              <a:t>3f+1 </a:t>
            </a:r>
            <a:r>
              <a:rPr lang="en-GB" sz="1600">
                <a:solidFill>
                  <a:srgbClr val="000000"/>
                </a:solidFill>
              </a:rPr>
              <a:t>replicas.</a:t>
            </a:r>
          </a:p>
          <a:p>
            <a:pPr indent="-330200" lvl="0" marL="45720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●"/>
            </a:pPr>
            <a:r>
              <a:rPr lang="en-GB" sz="1600">
                <a:solidFill>
                  <a:srgbClr val="000000"/>
                </a:solidFill>
              </a:rPr>
              <a:t>Guarantees safety properties in any asynchronous distributed system.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Database Model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Byzantium provides the snapshot isolation (SI) level.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Transaction commits if no write-write conflict with any committed concurrent transaction. Else, aborts. 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SI allows increased concurrency among transactions when compared with serializability.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For many typical workloads(TPC-A, TPC-B, TPC-C, and TPC-W), execution under SI is equivalent to strict serializability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System Architecture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1303800" y="1176650"/>
            <a:ext cx="7030500" cy="370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>
                <a:solidFill>
                  <a:srgbClr val="000000"/>
                </a:solidFill>
              </a:rPr>
              <a:t>Each server is composed by Byzantium replica proxy, which is linked to PBFT replica library, and a database system.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●"/>
            </a:pPr>
            <a:r>
              <a:rPr lang="en-GB" sz="1600">
                <a:solidFill>
                  <a:srgbClr val="000000"/>
                </a:solidFill>
              </a:rPr>
              <a:t>Replica proxy controls the execution of operations in the database system.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●"/>
            </a:pPr>
            <a:r>
              <a:rPr lang="en-GB" sz="1600">
                <a:solidFill>
                  <a:srgbClr val="000000"/>
                </a:solidFill>
              </a:rPr>
              <a:t>Replica proxy receives inputs from PBFT replication library and Byzantium clients.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●"/>
            </a:pPr>
            <a:r>
              <a:rPr lang="en-GB" sz="1600">
                <a:solidFill>
                  <a:srgbClr val="000000"/>
                </a:solidFill>
              </a:rPr>
              <a:t>Applications accessing conventional database systems using JDBC interface can use Byzantium with no modification.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●"/>
            </a:pPr>
            <a:r>
              <a:rPr lang="en-GB" sz="1600">
                <a:solidFill>
                  <a:srgbClr val="000000"/>
                </a:solidFill>
              </a:rPr>
              <a:t>Client side protocol consist of invoking operations that run through PBFT replication protocol.</a:t>
            </a:r>
          </a:p>
          <a:p>
            <a:pPr indent="-330200" lvl="0" marL="45720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-GB" sz="1600">
                <a:solidFill>
                  <a:srgbClr val="000000"/>
                </a:solidFill>
              </a:rPr>
              <a:t>PBFT is used as a black box.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11-12 at 5.39.38 PM.png"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00" y="152400"/>
            <a:ext cx="8151420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System Operation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1303800" y="1483800"/>
            <a:ext cx="7030500" cy="365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Assumption: Clients are not Byzantine.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Application executes BEGIN operation.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Client generates a UID for the transaction and selects replica (coordinator) to speculatively execute the transaction.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Client issues BFT operation to execute in all replicas.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Serial execution of BEGIN and COMMIT.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Each operation executes only in coordinator of the transaction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1303800" y="817675"/>
            <a:ext cx="7030500" cy="370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Transaction started in the same (equivalent) snapshot of the database in every correct replica.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Steps to validate a transaction prior to commit: </a:t>
            </a:r>
          </a:p>
          <a:p>
            <a:pPr indent="-330200" lvl="1" marL="914400" rtl="0">
              <a:spcBef>
                <a:spcPts val="0"/>
              </a:spcBef>
              <a:spcAft>
                <a:spcPts val="1000"/>
              </a:spcAft>
              <a:buSzPct val="100000"/>
              <a:buChar char="○"/>
            </a:pPr>
            <a:r>
              <a:rPr lang="en-GB" sz="1600"/>
              <a:t>All other replicas executes the operations and verify by comparing with coordinator’s results.</a:t>
            </a:r>
          </a:p>
          <a:p>
            <a:pPr indent="-330200" lvl="1" marL="914400" rtl="0">
              <a:spcBef>
                <a:spcPts val="0"/>
              </a:spcBef>
              <a:spcAft>
                <a:spcPts val="1000"/>
              </a:spcAft>
              <a:buSzPct val="100000"/>
              <a:buChar char="○"/>
            </a:pPr>
            <a:r>
              <a:rPr lang="en-GB" sz="1600"/>
              <a:t>If coordinator is faulty, the results will not match those sent by the client and correct replicas will abort.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GB" sz="1600"/>
              <a:t>Replicas verify if SI properties hold for the committing transaction.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11-12 at 6.28.38 PM.png"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0" y="152400"/>
            <a:ext cx="4566324" cy="43380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1-12 at 6.28.49 PM.png" id="323" name="Shape 3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025" y="152400"/>
            <a:ext cx="4476374" cy="481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