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61" r:id="rId10"/>
    <p:sldId id="262" r:id="rId11"/>
    <p:sldId id="263" r:id="rId12"/>
    <p:sldId id="270" r:id="rId13"/>
    <p:sldId id="271" r:id="rId14"/>
    <p:sldId id="265" r:id="rId15"/>
    <p:sldId id="266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15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151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49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27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08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5479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sz="32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Distributed Applications</a:t>
            </a:r>
          </a:p>
          <a:p>
            <a:pPr lvl="0">
              <a:spcBef>
                <a:spcPts val="0"/>
              </a:spcBef>
              <a:buNone/>
            </a:pPr>
            <a:endParaRPr sz="4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Software Load Balancer Examples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303800" y="1322375"/>
            <a:ext cx="7030500" cy="320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 err="1">
                <a:solidFill>
                  <a:srgbClr val="000000"/>
                </a:solidFill>
              </a:rPr>
              <a:t>HAProxy</a:t>
            </a:r>
            <a:r>
              <a:rPr lang="en-GB" sz="1600" dirty="0">
                <a:solidFill>
                  <a:srgbClr val="000000"/>
                </a:solidFill>
              </a:rPr>
              <a:t> – A TCP load balancer.</a:t>
            </a:r>
          </a:p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NGINX – A http load balancer with SSL termination support.</a:t>
            </a:r>
          </a:p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 err="1">
                <a:solidFill>
                  <a:srgbClr val="000000"/>
                </a:solidFill>
              </a:rPr>
              <a:t>Mod_athena</a:t>
            </a:r>
            <a:r>
              <a:rPr lang="en-GB" sz="1600" dirty="0">
                <a:solidFill>
                  <a:srgbClr val="000000"/>
                </a:solidFill>
              </a:rPr>
              <a:t>– Apache based http load balancer.</a:t>
            </a:r>
          </a:p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Varnish – A reverse proxy based load balancer.</a:t>
            </a:r>
          </a:p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Balance – Open source TCP load balancer.</a:t>
            </a:r>
          </a:p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LVS – Linux virtual server offering layer 4 load balancing.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Hardware Load Balancer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303800" y="1306150"/>
            <a:ext cx="7030500" cy="322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/>
              <a:t>Hardware are specialized routers or switches which are deployed in between servers and client.</a:t>
            </a: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/>
              <a:t>Dedicated system in between client and server.</a:t>
            </a: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/>
              <a:t>Implemented at multiple layers in OSI Model.</a:t>
            </a:r>
          </a:p>
          <a:p>
            <a:pPr marL="914400" lvl="1" indent="-298450">
              <a:spcBef>
                <a:spcPts val="1400"/>
              </a:spcBef>
              <a:spcAft>
                <a:spcPts val="400"/>
              </a:spcAft>
            </a:pPr>
            <a:r>
              <a:rPr lang="en-GB" sz="1600" dirty="0">
                <a:solidFill>
                  <a:srgbClr val="000000"/>
                </a:solidFill>
              </a:rPr>
              <a:t>Transport Layer (Layer 4)</a:t>
            </a:r>
          </a:p>
          <a:p>
            <a:pPr marL="914400" lvl="1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Application Layer (Layer 7)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Layer 4 Hardware Load Balancing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303800" y="1306150"/>
            <a:ext cx="7030500" cy="322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Implemented on transport layer.</a:t>
            </a:r>
          </a:p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Visibility on network information.</a:t>
            </a:r>
          </a:p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Application ports and transport layer protocols (TCP,UDP and SCTP).</a:t>
            </a:r>
          </a:p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Combine network information with load balancing algorithm to decide best destination server.</a:t>
            </a:r>
          </a:p>
        </p:txBody>
      </p:sp>
    </p:spTree>
    <p:extLst>
      <p:ext uri="{BB962C8B-B14F-4D97-AF65-F5344CB8AC3E}">
        <p14:creationId xmlns:p14="http://schemas.microsoft.com/office/powerpoint/2010/main" val="407804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Layer 7 Hardware Load Balancing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303800" y="1306150"/>
            <a:ext cx="7030500" cy="322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Implementation on application layer allows visibility on actual content of messages (URL, cookies, scripts, type of data).</a:t>
            </a:r>
          </a:p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Additional information enable more complex load balancing decisions.</a:t>
            </a:r>
          </a:p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Popular techniques:</a:t>
            </a:r>
          </a:p>
          <a:p>
            <a:pPr marL="914400" lvl="1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US" sz="1600" dirty="0">
                <a:solidFill>
                  <a:srgbClr val="000000"/>
                </a:solidFill>
              </a:rPr>
              <a:t>URL parsing to know about different type of contents.</a:t>
            </a:r>
          </a:p>
          <a:p>
            <a:pPr marL="914400" lvl="1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US" sz="1600" dirty="0">
                <a:solidFill>
                  <a:srgbClr val="000000"/>
                </a:solidFill>
              </a:rPr>
              <a:t>Cookie sniffing for a session aware routing.</a:t>
            </a:r>
          </a:p>
          <a:p>
            <a:pPr marL="914400" lvl="1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US" sz="1600" dirty="0">
                <a:solidFill>
                  <a:srgbClr val="000000"/>
                </a:solidFill>
              </a:rPr>
              <a:t>HTTP reading to look for http header information.</a:t>
            </a:r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9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 descr="4-layer7-load-balanc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00" y="249750"/>
            <a:ext cx="75003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Hardware Load Balancer Examples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303800" y="1322375"/>
            <a:ext cx="7030500" cy="320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F5BIG_IP load balancer.</a:t>
            </a:r>
          </a:p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CISCO system catalyst.</a:t>
            </a:r>
          </a:p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Barracuda load balancer.</a:t>
            </a:r>
          </a:p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Coyote point load balancer.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Role of Load Balancer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303800" y="1330500"/>
            <a:ext cx="7030500" cy="334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GB" sz="1600" dirty="0"/>
              <a:t>Modern websites serve millions of concurrent requests from users.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GB" sz="1600" dirty="0"/>
              <a:t>Need to return data in fast and reliable manner.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GB" sz="1600" dirty="0"/>
              <a:t>Load balancer </a:t>
            </a:r>
            <a:r>
              <a:rPr lang="en-GB" sz="1600" dirty="0">
                <a:solidFill>
                  <a:srgbClr val="000000"/>
                </a:solidFill>
              </a:rPr>
              <a:t>efficiently distributes incoming network traffic.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Balance traffic across group of backend servers or multiple individual servers.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Avoid overload on any single server.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Load Balancer Functions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303800" y="1324524"/>
            <a:ext cx="7030500" cy="334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buClr>
                <a:srgbClr val="000000"/>
              </a:buClr>
            </a:pPr>
            <a:r>
              <a:rPr lang="en-US" sz="1600" dirty="0">
                <a:solidFill>
                  <a:srgbClr val="000000"/>
                </a:solidFill>
              </a:rPr>
              <a:t>Distribute user request or network load efficiently across multiple servers.</a:t>
            </a:r>
          </a:p>
          <a:p>
            <a:pPr marL="457200" lvl="0" indent="-311150"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Reduce the workload on an individual server.</a:t>
            </a:r>
          </a:p>
          <a:p>
            <a:pPr marL="457200" lvl="0" indent="-311150"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Redirect traffic to servers which are up and running,</a:t>
            </a:r>
          </a:p>
          <a:p>
            <a:pPr marL="457200" lvl="0" indent="-311150"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Ensuring high availability and reliability.</a:t>
            </a:r>
          </a:p>
          <a:p>
            <a:pPr marL="457200" lvl="0" indent="-311150"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Provide scalability for applications without affecting the performance.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har char="●"/>
            </a:pPr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Load Balancing Parameters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03800" y="1411625"/>
            <a:ext cx="7030500" cy="312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/>
              <a:t>Load balancer chooses server to forward the request to based on :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en-GB" sz="1600" dirty="0"/>
              <a:t>Health check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en-GB" sz="1600" dirty="0"/>
              <a:t>Load balancing algorithms</a:t>
            </a:r>
          </a:p>
          <a:p>
            <a:pPr marL="457200" lvl="0" indent="-311150" rtl="0">
              <a:spcBef>
                <a:spcPts val="0"/>
              </a:spcBef>
              <a:buSzPct val="100000"/>
              <a:buChar char="●"/>
            </a:pPr>
            <a:r>
              <a:rPr lang="en-GB" sz="1600" dirty="0"/>
              <a:t>Health checks regularly attempt to connect to backend servers using the protocol and port to ensure servers are listening.</a:t>
            </a: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/>
              <a:t>Algorithm decides healthy servers to be selected.</a:t>
            </a: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/>
              <a:t>Load balancers implemented using software/hardware.</a:t>
            </a:r>
            <a:endParaRPr lang="en-GB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Load Balancing Algorithms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03800" y="1411625"/>
            <a:ext cx="7030500" cy="312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Round Robin</a:t>
            </a: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Least Connections</a:t>
            </a: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>
                <a:solidFill>
                  <a:srgbClr val="000000"/>
                </a:solidFill>
              </a:rPr>
              <a:t>Source IP Hash</a:t>
            </a:r>
            <a:endParaRPr lang="en-GB" sz="1600"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Weighted Scheduling</a:t>
            </a: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Least traffic</a:t>
            </a:r>
          </a:p>
        </p:txBody>
      </p:sp>
    </p:spTree>
    <p:extLst>
      <p:ext uri="{BB962C8B-B14F-4D97-AF65-F5344CB8AC3E}">
        <p14:creationId xmlns:p14="http://schemas.microsoft.com/office/powerpoint/2010/main" val="9785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6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Software Load Balancers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303800" y="1265600"/>
            <a:ext cx="7030500" cy="369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/>
              <a:t>Software load balancers implement combination of one or more scheduling algorithms.</a:t>
            </a: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/>
              <a:t>Installed on the servers and consume the processor and memory of the servers.</a:t>
            </a:r>
          </a:p>
          <a:p>
            <a:pPr marL="457200" lvl="0" indent="-311150" rtl="0">
              <a:spcBef>
                <a:spcPts val="0"/>
              </a:spcBef>
              <a:buChar char="●"/>
            </a:pPr>
            <a:r>
              <a:rPr lang="en-GB" sz="1600" dirty="0"/>
              <a:t>Widely used scheduling algorithms:</a:t>
            </a:r>
          </a:p>
          <a:p>
            <a:pPr marL="914400" lvl="1" indent="-298450">
              <a:spcBef>
                <a:spcPts val="1400"/>
              </a:spcBef>
              <a:spcAft>
                <a:spcPts val="400"/>
              </a:spcAft>
            </a:pPr>
            <a:r>
              <a:rPr lang="en-GB" sz="1600" dirty="0">
                <a:solidFill>
                  <a:srgbClr val="000000"/>
                </a:solidFill>
              </a:rPr>
              <a:t>Round Robin Scheduling</a:t>
            </a:r>
          </a:p>
          <a:p>
            <a:pPr marL="914400" lvl="1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ct val="100000"/>
              <a:buChar char="○"/>
            </a:pPr>
            <a:r>
              <a:rPr lang="en-GB" sz="1600" dirty="0">
                <a:solidFill>
                  <a:srgbClr val="000000"/>
                </a:solidFill>
              </a:rPr>
              <a:t>Least Connection First Scheduling</a:t>
            </a:r>
          </a:p>
          <a:p>
            <a:pPr marL="914400" lvl="1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Weighted Scheduling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6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Software Load Balancers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303800" y="1265600"/>
            <a:ext cx="7030500" cy="369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600" b="1" dirty="0">
                <a:solidFill>
                  <a:srgbClr val="000000"/>
                </a:solidFill>
              </a:rPr>
              <a:t>Weighted Scheduling Algorithm</a:t>
            </a:r>
          </a:p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Weight assigned to each server.</a:t>
            </a:r>
          </a:p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Work distributed across servers based on weight.</a:t>
            </a:r>
          </a:p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Algorithm used when there is considerable difference between capabilities and specification of servers 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148763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 descr="Screen Shot 2017-11-01 at 9.52.4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675" y="171938"/>
            <a:ext cx="6921951" cy="479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311925" y="503000"/>
            <a:ext cx="7030500" cy="404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600" b="1" dirty="0">
                <a:solidFill>
                  <a:srgbClr val="000000"/>
                </a:solidFill>
              </a:rPr>
              <a:t>Round Robin Scheduling</a:t>
            </a:r>
          </a:p>
          <a:p>
            <a:pPr marL="457200" lvl="0" indent="-31115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Algorithm redirects requests in circular pattern to each node of load balancer.</a:t>
            </a:r>
          </a:p>
          <a:p>
            <a:pPr marL="457200" lvl="0" indent="-31115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Round Robin a good choice if servers comparable in size and RAM.</a:t>
            </a:r>
          </a:p>
          <a:p>
            <a:pPr marL="457200" lvl="0" indent="-31115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Requests distributed and served sequentially one after another.</a:t>
            </a: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600" b="1" dirty="0">
                <a:solidFill>
                  <a:srgbClr val="000000"/>
                </a:solidFill>
              </a:rPr>
              <a:t>Least Connection First Scheduling</a:t>
            </a:r>
          </a:p>
          <a:p>
            <a:pPr marL="457200" lvl="0" indent="-311150" rtl="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Algorithm redirects traffic to server with least persistent connections.</a:t>
            </a:r>
          </a:p>
          <a:p>
            <a:pPr marL="457200" lvl="0" indent="-311150"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GB" sz="1600" dirty="0">
                <a:solidFill>
                  <a:srgbClr val="000000"/>
                </a:solidFill>
              </a:rPr>
              <a:t>Algorithm works best if servers have similar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548</Words>
  <Application>Microsoft Office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Maven Pro</vt:lpstr>
      <vt:lpstr>Arial</vt:lpstr>
      <vt:lpstr>Nunito</vt:lpstr>
      <vt:lpstr>Momentum</vt:lpstr>
      <vt:lpstr>Distributed Applications </vt:lpstr>
      <vt:lpstr>Role of Load Balancer</vt:lpstr>
      <vt:lpstr>Load Balancer Functions</vt:lpstr>
      <vt:lpstr>Load Balancing Parameters</vt:lpstr>
      <vt:lpstr>Load Balancing Algorithms</vt:lpstr>
      <vt:lpstr>Software Load Balancers</vt:lpstr>
      <vt:lpstr>Software Load Balancers</vt:lpstr>
      <vt:lpstr>PowerPoint Presentation</vt:lpstr>
      <vt:lpstr>PowerPoint Presentation</vt:lpstr>
      <vt:lpstr>Software Load Balancer Examples</vt:lpstr>
      <vt:lpstr>Hardware Load Balancer</vt:lpstr>
      <vt:lpstr>Layer 4 Hardware Load Balancing</vt:lpstr>
      <vt:lpstr>Layer 7 Hardware Load Balancing</vt:lpstr>
      <vt:lpstr>PowerPoint Presentation</vt:lpstr>
      <vt:lpstr>Hardware Load Balancer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Applications </dc:title>
  <cp:lastModifiedBy>Aditya Raghavan</cp:lastModifiedBy>
  <cp:revision>46</cp:revision>
  <dcterms:modified xsi:type="dcterms:W3CDTF">2017-11-03T05:06:07Z</dcterms:modified>
</cp:coreProperties>
</file>