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Priyatha Joj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2116EAF-5868-46A3-86F1-DEA9DEA1DDD1}">
  <a:tblStyle styleId="{42116EAF-5868-46A3-86F1-DEA9DEA1DDD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5-11T15:33:05.859">
    <p:pos x="6000" y="0"/>
    <p:text>Feature selection is a process where you automatically select those features in your data that contribute most to the prediction variable or output in which you are interested.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Word2Vec</a:t>
            </a:r>
            <a:r>
              <a:rPr lang="en-US" sz="105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Estimator</a:t>
            </a:r>
            <a:r>
              <a:rPr lang="en-US" sz="105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which takes sequences of words representing documents and trains a </a:t>
            </a:r>
            <a:r>
              <a:rPr lang="en-US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Word2VecModel</a:t>
            </a:r>
            <a:r>
              <a:rPr lang="en-US" sz="105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The model maps each word to a unique fixed-size vector. The </a:t>
            </a:r>
            <a:r>
              <a:rPr lang="en-US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Word2VecModel</a:t>
            </a:r>
            <a:r>
              <a:rPr lang="en-US" sz="105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transforms each document into a vector using the average of all words in the document; this vector can then be used as features for prediction, document similarity calculations,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5-feature model suffers underfitting for both training and testing data.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training data prediction when model has more features. The model learns better about training data when taking more features 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From 11 to 15 features, we gain better prediction rate, but decrease with 20 features. </a:t>
            </a:r>
            <a:r>
              <a:rPr b="1" lang="en-US"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15 features is optimal</a:t>
            </a:r>
            <a:r>
              <a:rPr lang="en-US"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11 features might suffer underfitting. 20 features might suffer overfitting. The result of 9-feature comes from milestone 1, which has the old dataset.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Feature selection is a process where you automatically select those features in your data that contribute most to the prediction variable or output in which you are interested.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 uses the model accuracy to identify which attributes (and combination of attributes) contribute the most to predicting the target attribute.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selecting top features for model performance improvement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04" y="-8466"/>
            <a:ext cx="12192246" cy="6866579"/>
            <a:chOff x="-104" y="-8467"/>
            <a:chExt cx="12192246" cy="6866579"/>
          </a:xfrm>
        </p:grpSpPr>
        <p:cxnSp>
          <p:nvCxnSpPr>
            <p:cNvPr id="28" name="Shape 28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5" y="-8466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6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6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29" y="-8466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6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-104" y="53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8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600" cy="58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600" cy="58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02" y="-197410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5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800" cy="1826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99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4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3" y="2737244"/>
            <a:ext cx="4185599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8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4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3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2" lvl="8" marL="365650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142" cy="6866579"/>
            <a:chOff x="0" y="-8467"/>
            <a:chExt cx="12192142" cy="6866579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park.apache.org/docs/2.1.0/ml-features.html" TargetMode="External"/><Relationship Id="rId4" Type="http://schemas.openxmlformats.org/officeDocument/2006/relationships/hyperlink" Target="https://spark.apache.org/docs/2.1.0/mllib-data-types.html" TargetMode="External"/><Relationship Id="rId5" Type="http://schemas.openxmlformats.org/officeDocument/2006/relationships/hyperlink" Target="https://www.coursera.org/learn/machine-learning/lecture/wlPeP/classification" TargetMode="External"/><Relationship Id="rId6" Type="http://schemas.openxmlformats.org/officeDocument/2006/relationships/hyperlink" Target="http://scikit-learn.org/stable/modules/feature_select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cikit-learn/scikit-learn/blob/14031f6/sklearn/feature_selection/rfe.py#L3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07075" y="436375"/>
            <a:ext cx="7603500" cy="26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CS 274 - Final Milestone</a:t>
            </a:r>
          </a:p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/>
              <a:t>LOGISTIC REGRESSION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507075" y="3531075"/>
            <a:ext cx="67500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n-US" sz="2400"/>
              <a:t>Group3:</a:t>
            </a:r>
            <a:r>
              <a:rPr lang="en-US" sz="2400"/>
              <a:t> 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/>
              <a:t>Priyatha Joji Abraham, </a:t>
            </a:r>
            <a:r>
              <a:rPr lang="en-US" sz="2400"/>
              <a:t>Qiao</a:t>
            </a:r>
            <a:r>
              <a:rPr lang="en-US" sz="2400"/>
              <a:t> Liu, 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/>
              <a:t>Shradha Kabade, Tina Philip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 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Implementation and Interpretation - Random Split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77333" y="177123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/>
              <a:t>Outcome of 5 different data set, with random split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400"/>
              <a:t>5-feature model suffers underfitting for both training and testing data.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400"/>
              <a:t>B</a:t>
            </a:r>
            <a:r>
              <a:rPr lang="en-US" sz="1400"/>
              <a:t>etter training data prediction when model has more features. The model learns </a:t>
            </a:r>
            <a:r>
              <a:rPr lang="en-US" sz="1400"/>
              <a:t>better</a:t>
            </a:r>
            <a:r>
              <a:rPr lang="en-US" sz="1400"/>
              <a:t> about training data when taking more features 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/>
              <a:t>From 11 to 15 features, we gain better </a:t>
            </a:r>
            <a:r>
              <a:rPr lang="en-US" sz="1400"/>
              <a:t>prediction</a:t>
            </a:r>
            <a:r>
              <a:rPr lang="en-US" sz="1400"/>
              <a:t> rate, but decrease with 20 features. </a:t>
            </a:r>
            <a:r>
              <a:rPr b="1" lang="en-US" sz="1400"/>
              <a:t>15 features is optimal</a:t>
            </a:r>
            <a:r>
              <a:rPr lang="en-US" sz="1400"/>
              <a:t>. 11 features might suffer underfitting. 20 features might suffer overfitting. The result of 9-feature comes from milestone 1, which has the old dataset.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-2850" r="2849" t="0"/>
          <a:stretch/>
        </p:blipFill>
        <p:spPr>
          <a:xfrm>
            <a:off x="677325" y="2295275"/>
            <a:ext cx="7350126" cy="240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Implementation and Interpretation - Fixed Split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77333" y="177123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/>
              <a:t>Outcome of 5 different data set, with fixed split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5-feature model suffers underfitting for both training and testing data.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Better training data prediction when model has more features. The model learns better about training data when taking more features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15-feature and 20-feature are optimal, with 20-feature slightly better than 15-feature. Both are significantly better than 5-feature and 11-feature sets.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50" y="2197750"/>
            <a:ext cx="7602799" cy="24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6896100" y="3676650"/>
            <a:ext cx="1104900" cy="72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698575" y="3720650"/>
            <a:ext cx="1104900" cy="72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Implementation and Interpretation contd. - Iteration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-2440" r="2439" t="0"/>
          <a:stretch/>
        </p:blipFill>
        <p:spPr>
          <a:xfrm>
            <a:off x="515925" y="2575100"/>
            <a:ext cx="8596800" cy="272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77324" y="609600"/>
            <a:ext cx="89946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Implementation and Interpretation contd.- Different Algorithm and methods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77325" y="1811325"/>
            <a:ext cx="8596800" cy="42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LogisticRegressionWithLBFGS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Algorithm :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Arial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SetIntercept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= true, Results were better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Arial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SetValidateData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= true, Results were same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LogisticRegressionWithSGD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Algorithm :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Results were not good as LogisticRegressionWithLBFGS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is slower than above algorithm.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Arial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SetIntercept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= true Results were better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7-05-10 at 10.30.36 PM.pn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05" y="4288605"/>
            <a:ext cx="8478724" cy="22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77325" y="609600"/>
            <a:ext cx="85968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3. Data Normalization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60150" y="1315225"/>
            <a:ext cx="11471700" cy="53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AA84F"/>
              </a:buClr>
              <a:buSzPct val="100000"/>
              <a:buFont typeface="Trebuchet MS"/>
              <a:buAutoNum type="arabicPeriod"/>
            </a:pPr>
            <a:r>
              <a:rPr lang="en-US"/>
              <a:t>Import Java normalizer library : </a:t>
            </a:r>
            <a:r>
              <a:rPr i="1" lang="en-US"/>
              <a:t>import java.text.Normalizer</a:t>
            </a:r>
            <a:br>
              <a:rPr lang="en-US"/>
            </a:br>
            <a:br>
              <a:rPr lang="en-US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rgbClr val="6AA84F"/>
              </a:buClr>
              <a:buSzPct val="100000"/>
              <a:buFont typeface="Trebuchet MS"/>
              <a:buAutoNum type="arabicPeriod"/>
            </a:pPr>
            <a:r>
              <a:rPr lang="en-US"/>
              <a:t>Use Regular expressions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</a:p>
        </p:txBody>
      </p:sp>
      <p:pic>
        <p:nvPicPr>
          <p:cNvPr descr="Screen Shot 2017-05-10 at 10.44.21 AM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00" y="1948375"/>
            <a:ext cx="97536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0 at 10.44.36 AM.png"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00" y="3331700"/>
            <a:ext cx="9715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Normalization </a:t>
            </a:r>
            <a:r>
              <a:rPr lang="en-US"/>
              <a:t>contd..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13525" y="1450150"/>
            <a:ext cx="9831000" cy="51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A84F"/>
                </a:solidFill>
              </a:rPr>
              <a:t>3.</a:t>
            </a:r>
            <a:r>
              <a:rPr lang="en-US"/>
              <a:t>  </a:t>
            </a:r>
            <a:r>
              <a:rPr lang="en-US">
                <a:solidFill>
                  <a:srgbClr val="000000"/>
                </a:solidFill>
              </a:rPr>
              <a:t>Create DataSet using normalized data and specify the column 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A84F"/>
                </a:solidFill>
              </a:rPr>
              <a:t>4.</a:t>
            </a:r>
            <a:r>
              <a:rPr lang="en-US">
                <a:solidFill>
                  <a:srgbClr val="000000"/>
                </a:solidFill>
              </a:rPr>
              <a:t> Use Spark tokenizer to tokenize data.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br>
              <a:rPr lang="en-US"/>
            </a:br>
            <a:r>
              <a:rPr lang="en-US"/>
              <a:t>    </a:t>
            </a:r>
          </a:p>
        </p:txBody>
      </p:sp>
      <p:pic>
        <p:nvPicPr>
          <p:cNvPr descr="Screen Shot 2017-05-10 at 10.51.38 AM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0" y="2110850"/>
            <a:ext cx="106299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0 at 10.51.51 AM.png"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0" y="4307050"/>
            <a:ext cx="105918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5-11 at 8.05.46 AM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3528575"/>
            <a:ext cx="8596800" cy="3172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1 at 8.07.23 AM.png"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4" y="85374"/>
            <a:ext cx="8596800" cy="319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Data Normalization contd..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253450" y="1450150"/>
            <a:ext cx="10511400" cy="45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6AA84F"/>
                </a:solidFill>
              </a:rPr>
              <a:t>5</a:t>
            </a:r>
            <a:r>
              <a:rPr lang="en-US">
                <a:solidFill>
                  <a:srgbClr val="6AA84F"/>
                </a:solidFill>
              </a:rPr>
              <a:t>.</a:t>
            </a:r>
            <a:r>
              <a:rPr lang="en-US"/>
              <a:t> Remove Stopwords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6.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Feature Extraction with TF-IDF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Screen Shot 2017-05-10 at 10.52.14 AM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0" y="2057600"/>
            <a:ext cx="10553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0 at 10.52.26 AM.png"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50" y="4052900"/>
            <a:ext cx="10668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0 at 9.21.15 PM.png" id="279" name="Shape 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75" y="5653100"/>
            <a:ext cx="106489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Data Normalization contd..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77325" y="1326699"/>
            <a:ext cx="8596800" cy="47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Final output for first few rows 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1st row the final output looks like below :</a:t>
            </a:r>
          </a:p>
        </p:txBody>
      </p:sp>
      <p:pic>
        <p:nvPicPr>
          <p:cNvPr descr="Screen Shot 2017-05-10 at 10.18.05 PM.png"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4858999"/>
            <a:ext cx="9134072" cy="199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0 at 10.19.37 PM.png" id="288" name="Shape 288"/>
          <p:cNvPicPr preferRelativeResize="0"/>
          <p:nvPr/>
        </p:nvPicPr>
        <p:blipFill rotWithShape="1">
          <a:blip r:embed="rId4">
            <a:alphaModFix/>
          </a:blip>
          <a:srcRect b="34327" l="0" r="0" t="0"/>
          <a:stretch/>
        </p:blipFill>
        <p:spPr>
          <a:xfrm>
            <a:off x="4238112" y="1326700"/>
            <a:ext cx="3715774" cy="28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Feature Extractor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lphaLcParenR"/>
            </a:pP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TF - IDF</a:t>
            </a: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0" lvl="0" marL="0" rtl="0">
              <a:spcBef>
                <a:spcPts val="0"/>
              </a:spcBef>
              <a:buNone/>
            </a:pP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>
                <a:solidFill>
                  <a:schemeClr val="accent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b)</a:t>
            </a: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Word2Vec</a:t>
            </a: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Takes sequences of words representing documents and</a:t>
            </a:r>
            <a:b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trains a Word2VecModel.</a:t>
            </a: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b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Agenda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33650" y="1530200"/>
            <a:ext cx="7683300" cy="4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Data Refinement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Implementation and Interpretation </a:t>
            </a:r>
            <a:r>
              <a:rPr lang="en-US" sz="2400">
                <a:solidFill>
                  <a:schemeClr val="dk1"/>
                </a:solidFill>
              </a:rPr>
              <a:t> 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Data Normalization and Feature Extraction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b) Word2Vec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5-19 at 1.58.30 AM.png"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25" y="2160587"/>
            <a:ext cx="66103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Pipeline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hatsApp Image 2017-05-19 at 8.10.45 AM.jpe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662975"/>
            <a:ext cx="8302813" cy="148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17-05-19 at 8.18.17 AM.jpeg"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3266150"/>
            <a:ext cx="6191650" cy="32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Implementation and Interpretation - Random Split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77333" y="177123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Outcome of Trainer info data set, with random split</a:t>
            </a:r>
            <a:br>
              <a:rPr lang="en-US"/>
            </a:br>
          </a:p>
          <a:p>
            <a:pPr lvl="0" rtl="0">
              <a:spcBef>
                <a:spcPts val="0"/>
              </a:spcBef>
              <a:buNone/>
            </a:pPr>
            <a:r>
              <a:rPr lang="en-US"/>
              <a:t>Using TF-IDF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Using Word2Vec 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  <p:graphicFrame>
        <p:nvGraphicFramePr>
          <p:cNvPr id="320" name="Shape 320"/>
          <p:cNvGraphicFramePr/>
          <p:nvPr/>
        </p:nvGraphicFramePr>
        <p:xfrm>
          <a:off x="9525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{42116EAF-5868-46A3-86F1-DEA9DEA1DDD1}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Feature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2 features ( Statuscode, DayinLife)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Training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65.27 %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67.2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1" name="Shape 321"/>
          <p:cNvGraphicFramePr/>
          <p:nvPr/>
        </p:nvGraphicFramePr>
        <p:xfrm>
          <a:off x="952500" y="5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{42116EAF-5868-46A3-86F1-DEA9DEA1DDD1}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Feature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2 features ( Statuscode, DayinLife)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Training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66.13%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Test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69.09%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77325" y="556250"/>
            <a:ext cx="8596800" cy="11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5. Conclusion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77325" y="1556875"/>
            <a:ext cx="9660600" cy="449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Prediction accuracy rate depends upon many factors like number of features, number of rows, algorithm used, different methods of algorithm, data consistency etc.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Normalized text can be used for training and prediction with spark pipelines.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29" name="Shape 329"/>
          <p:cNvSpPr txBox="1"/>
          <p:nvPr/>
        </p:nvSpPr>
        <p:spPr>
          <a:xfrm>
            <a:off x="4202825" y="2910750"/>
            <a:ext cx="3549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677325" y="569600"/>
            <a:ext cx="8596800" cy="10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6</a:t>
            </a:r>
            <a:r>
              <a:rPr lang="en-US"/>
              <a:t>. References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77325" y="1476825"/>
            <a:ext cx="9208500" cy="45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Feature Extraction</a:t>
            </a:r>
            <a:r>
              <a:rPr lang="en-US"/>
              <a:t> in Apache Spark: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https://spark.apache.org/docs/2.1.0/ml-features.html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Apache Spark documentation for MLlib: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https://spark.apache.org/docs/2.1.0/mllib-data-types.html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Machine Learning course by Andrew Ng: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5"/>
              </a:rPr>
              <a:t>https://www.coursera.org/learn/machine-learning/lecture/wlPeP/classification</a:t>
            </a:r>
            <a:br>
              <a:rPr b="1" lang="en-US" sz="2050">
                <a:solidFill>
                  <a:srgbClr val="1D1F22"/>
                </a:solidFill>
                <a:highlight>
                  <a:srgbClr val="CDE8EF"/>
                </a:highlight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/>
              <a:t>Feature selection:</a:t>
            </a:r>
            <a:br>
              <a:rPr b="1" lang="en-US">
                <a:solidFill>
                  <a:srgbClr val="1D1F22"/>
                </a:solidFill>
                <a:highlight>
                  <a:srgbClr val="CDE8E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u="sng">
                <a:solidFill>
                  <a:schemeClr val="hlink"/>
                </a:solidFill>
                <a:hlinkClick r:id="rId6"/>
              </a:rPr>
              <a:t>http://scikit-learn.org/stable/modules/feature_selection.html</a:t>
            </a:r>
            <a:br>
              <a:rPr lang="en-US" u="sng">
                <a:solidFill>
                  <a:schemeClr val="hlink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hlink"/>
              </a:buClr>
            </a:pPr>
            <a:r>
              <a:rPr lang="en-US"/>
              <a:t>Feature selection using Recursive Feature Elimination: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</a:rPr>
              <a:t>http://machinelearningmastery.com/feature-selection-machine-learning-python/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1.Data Refinement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77333" y="160813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Feature Selection techniques:</a:t>
            </a:r>
            <a:br>
              <a:rPr lang="en-US" sz="2400"/>
            </a:b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Domain knowledge </a:t>
            </a:r>
            <a:br>
              <a:rPr lang="en-US" sz="2400"/>
            </a:b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Recursive Feature Elimination  (RFE)</a:t>
            </a:r>
            <a:br>
              <a:rPr lang="en-US" sz="2400"/>
            </a:br>
            <a:br>
              <a:rPr lang="en-US" sz="2400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Advantages of Feature Selection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82083" y="19304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Overfitting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Accuracy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Training Time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25" y="609600"/>
            <a:ext cx="8123700" cy="7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Feature Elimination  (RFE)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77325" y="1239600"/>
            <a:ext cx="9990600" cy="50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101600" rtl="0">
              <a:lnSpc>
                <a:spcPct val="120000"/>
              </a:lnSpc>
              <a:spcBef>
                <a:spcPts val="1700"/>
              </a:spcBef>
              <a:spcAft>
                <a:spcPts val="1700"/>
              </a:spcAft>
              <a:buSzPct val="133333"/>
            </a:pPr>
            <a:r>
              <a:rPr i="1"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sklearn.feature_selection.</a:t>
            </a:r>
            <a:r>
              <a:rPr b="1"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RFE</a:t>
            </a:r>
            <a:br>
              <a:rPr b="1"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estimator</a:t>
            </a:r>
            <a:r>
              <a:rPr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n_features_to_select=None</a:t>
            </a:r>
            <a:r>
              <a:rPr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step=1</a:t>
            </a:r>
            <a:r>
              <a:rPr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verbose=0</a:t>
            </a:r>
            <a:r>
              <a:rPr lang="en-US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[4]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Estimator trained on initial set of features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Assigns weights to features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features by recursively considering smaller and smaller sets of features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Prune smaller weight features.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Repeat procedure recursively on pruned set until desired result obtained 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Calculates feature importance.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Our Processed Data Set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77325" y="1528926"/>
            <a:ext cx="8596800" cy="451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5-11 at 7.39.13 AM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3495600"/>
            <a:ext cx="9295701" cy="269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1 at 7.54.56 AM.pn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2132025"/>
            <a:ext cx="77914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Feature Ranking - 5 Features 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77325" y="1364149"/>
            <a:ext cx="8596800" cy="54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Select top 5 -10 features - </a:t>
            </a:r>
            <a:r>
              <a:rPr lang="en-US"/>
              <a:t>X: training input, Y: output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1 refers to the best feature</a:t>
            </a:r>
          </a:p>
        </p:txBody>
      </p:sp>
      <p:pic>
        <p:nvPicPr>
          <p:cNvPr descr="Screen Shot 2017-05-10 at 11.38.14 PM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25" y="3752862"/>
            <a:ext cx="98393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1 at 7.24.48 AM.png"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2428875"/>
            <a:ext cx="39052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Feature Ranking - 10 Features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5-11 at 8.13.40 AM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25" y="2103450"/>
            <a:ext cx="39624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1 at 8.14.22 AM.png"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3438450"/>
            <a:ext cx="97726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Data Preparation - Selected Features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66000" y="1465500"/>
            <a:ext cx="9037200" cy="53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features: Recommended features by RFE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Breed, GoodAppetite, EnergyLevel, EliminationInCrate, </a:t>
            </a:r>
            <a:r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Housemanners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  features (Milestone 1)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Breed, Age, Sex, Health, ResponsToCommandKennel, Traffic Fear, GoodWStrangers,  StayOnCommand, BehavesWellClass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 features: Recommended features by RFE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Breed, Color, GoodAppetite, EnergyLevel, EliminationInCrate, RespondsToCommandKennel, Housemanners, BarksExcessively, TrafficFear, NoiseFear, Stairs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 sz="14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 features: Explore other features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EliminationInCrate, QuietInCrate, RespondsToCommandKennel, BarksExcessively, RaidsGarbage, CounterSurfing, JumpOnDoors, JumpOnPeople, FriendlyWAnimals, GoodWKids, GoodWStrangers, TrafficFear, NoiseFear, StaysOnCommand, BehavesWellClass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 features: More comprehensive features.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Sex,DogBreedDescription,Health,StoolFirm,EnergyLevel,EliminationInCrate,QuietInCrate,RespondsToCommandKennel,BarksExcessively,RaidsGarbage,CounterSurfingJumpOnDoors,JumpOnPeople,FriendlyWAnimals,GoodWKids,GoodWStrangers,TrafficFear,NoiseFear,StaysOnCommand,BehavesWellClass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