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https://github.com/kshreya2k/Credit-Card-Approval-Prediction" TargetMode="External" Type="http://schemas.openxmlformats.org/officeDocument/2006/relationships/hyperlink"/><Relationship Id="rId11" Target="https://github.com/kshreya2k/Credit-Card-Approval-Prediction" TargetMode="External" Type="http://schemas.openxmlformats.org/officeDocument/2006/relationships/hyperlink"/><Relationship Id="rId12" Target="../media/image5.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https://github.com/kshreya2k/Credit-Card-Approval-Prediction" TargetMode="External" Type="http://schemas.openxmlformats.org/officeDocument/2006/relationships/hyperlink"/><Relationship Id="rId5" Target="../media/image3.png" Type="http://schemas.openxmlformats.org/officeDocument/2006/relationships/image"/><Relationship Id="rId6" Target="../media/image4.png" Type="http://schemas.openxmlformats.org/officeDocument/2006/relationships/image"/><Relationship Id="rId7" Target="https://github.com/kshreya2k/Credit-Card-Approval-Prediction" TargetMode="External" Type="http://schemas.openxmlformats.org/officeDocument/2006/relationships/hyperlink"/><Relationship Id="rId8" Target="https://github.com/kshreya2k/Credit-Card-Approval-Prediction" TargetMode="External" Type="http://schemas.openxmlformats.org/officeDocument/2006/relationships/hyperlink"/><Relationship Id="rId9" Target="https://github.com/kshreya2k/Credit-Card-Approval-Prediction" TargetMode="External" Type="http://schemas.openxmlformats.org/officeDocument/2006/relationships/hyperlink"/></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4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kaggle.com/datasets/samuelcortinhas/credit-card-approval-clean-data/data" TargetMode="External" Type="http://schemas.openxmlformats.org/officeDocument/2006/relationships/hyperlink"/><Relationship Id="rId3" Target="https://towardsdatascience.com/understanding-random-forest-58381e0602d2" TargetMode="External" Type="http://schemas.openxmlformats.org/officeDocument/2006/relationships/hyperlink"/><Relationship Id="rId4" Target="https://datasciencedojo.com/blog/eda-exploratory-data-analysis/" TargetMode="External" Type="http://schemas.openxmlformats.org/officeDocument/2006/relationships/hyperlink"/><Relationship Id="rId5" Target="https://www.researchgate.net/publication/319876963_Evaluation_Metrics_for_Classification_Models" TargetMode="External" Type="http://schemas.openxmlformats.org/officeDocument/2006/relationships/hyperlink"/><Relationship Id="rId6" Target="https://www.researchgate.net/publication/375671987_Ethical_Considerations_in_AI_and_Machine_Learning" TargetMode="External" Type="http://schemas.openxmlformats.org/officeDocument/2006/relationships/hyperlink"/><Relationship Id="rId7" Target="../media/image8.png" Type="http://schemas.openxmlformats.org/officeDocument/2006/relationships/image"/><Relationship Id="rId8" Target="../media/image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 Id="rId3" Target="../media/image1.png" Type="http://schemas.openxmlformats.org/officeDocument/2006/relationships/image"/><Relationship Id="rId4" Target="../media/image49.png" Type="http://schemas.openxmlformats.org/officeDocument/2006/relationships/image"/><Relationship Id="rId5" Target="https://www.canva.com/design/DAGC_x1GZkg/UhfG0JIhHK4gK_-L7AraOg/edit?utm_content=DAGC_x1GZkg&amp;utm_campaign=designshare&amp;utm_medium=link2&amp;utm_source=sharebutton" TargetMode="External" Type="http://schemas.openxmlformats.org/officeDocument/2006/relationships/hyperlink"/><Relationship Id="rId6" Target="../media/image50.png" Type="http://schemas.openxmlformats.org/officeDocument/2006/relationships/image"/><Relationship Id="rId7" Target="mailto:sbani1@unh.newhaven.edu"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jpe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21.png" Type="http://schemas.openxmlformats.org/officeDocument/2006/relationships/image"/><Relationship Id="rId13" Target="../media/image22.svg" Type="http://schemas.openxmlformats.org/officeDocument/2006/relationships/image"/><Relationship Id="rId14" Target="../media/image23.png" Type="http://schemas.openxmlformats.org/officeDocument/2006/relationships/image"/><Relationship Id="rId15" Target="../media/image24.svg" Type="http://schemas.openxmlformats.org/officeDocument/2006/relationships/image"/><Relationship Id="rId16" Target="../media/image25.png" Type="http://schemas.openxmlformats.org/officeDocument/2006/relationships/image"/><Relationship Id="rId17" Target="../media/image26.svg" Type="http://schemas.openxmlformats.org/officeDocument/2006/relationships/image"/><Relationship Id="rId18" Target="../media/image27.png" Type="http://schemas.openxmlformats.org/officeDocument/2006/relationships/image"/><Relationship Id="rId19" Target="../media/image28.svg" Type="http://schemas.openxmlformats.org/officeDocument/2006/relationships/image"/><Relationship Id="rId2" Target="../media/image8.png" Type="http://schemas.openxmlformats.org/officeDocument/2006/relationships/image"/><Relationship Id="rId20" Target="../media/image29.png" Type="http://schemas.openxmlformats.org/officeDocument/2006/relationships/image"/><Relationship Id="rId21" Target="../media/image30.svg" Type="http://schemas.openxmlformats.org/officeDocument/2006/relationships/image"/><Relationship Id="rId22" Target="../media/image31.png" Type="http://schemas.openxmlformats.org/officeDocument/2006/relationships/image"/><Relationship Id="rId23" Target="../media/image32.svg" Type="http://schemas.openxmlformats.org/officeDocument/2006/relationships/image"/><Relationship Id="rId24" Target="../media/image33.png" Type="http://schemas.openxmlformats.org/officeDocument/2006/relationships/image"/><Relationship Id="rId25" Target="../media/image34.svg" Type="http://schemas.openxmlformats.org/officeDocument/2006/relationships/image"/><Relationship Id="rId26" Target="../media/image35.png" Type="http://schemas.openxmlformats.org/officeDocument/2006/relationships/image"/><Relationship Id="rId27" Target="../media/image36.svg" Type="http://schemas.openxmlformats.org/officeDocument/2006/relationships/image"/><Relationship Id="rId28" Target="../media/image37.png" Type="http://schemas.openxmlformats.org/officeDocument/2006/relationships/image"/><Relationship Id="rId29" Target="../media/image38.svg" Type="http://schemas.openxmlformats.org/officeDocument/2006/relationships/image"/><Relationship Id="rId3" Target="../media/image9.png" Type="http://schemas.openxmlformats.org/officeDocument/2006/relationships/image"/><Relationship Id="rId30" Target="../media/image39.png" Type="http://schemas.openxmlformats.org/officeDocument/2006/relationships/image"/><Relationship Id="rId31" Target="../media/image40.svg" Type="http://schemas.openxmlformats.org/officeDocument/2006/relationships/image"/><Relationship Id="rId32" Target="../media/image41.png" Type="http://schemas.openxmlformats.org/officeDocument/2006/relationships/image"/><Relationship Id="rId33" Target="../media/image4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4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44.png" Type="http://schemas.openxmlformats.org/officeDocument/2006/relationships/image"/><Relationship Id="rId5" Target="../media/image4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4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0"/>
            <a:ext cx="17259300" cy="9258300"/>
            <a:chOff x="0" y="0"/>
            <a:chExt cx="23012400" cy="12344400"/>
          </a:xfrm>
        </p:grpSpPr>
        <p:sp>
          <p:nvSpPr>
            <p:cNvPr name="AutoShape 3" id="3"/>
            <p:cNvSpPr/>
            <p:nvPr/>
          </p:nvSpPr>
          <p:spPr>
            <a:xfrm flipV="true">
              <a:off x="119" y="12242800"/>
              <a:ext cx="21640800" cy="50800"/>
            </a:xfrm>
            <a:prstGeom prst="line">
              <a:avLst/>
            </a:prstGeom>
            <a:ln cap="flat" w="101600">
              <a:solidFill>
                <a:srgbClr val="FF914D"/>
              </a:solidFill>
              <a:prstDash val="solid"/>
              <a:headEnd type="none" len="sm" w="sm"/>
              <a:tailEnd type="none" len="sm" w="sm"/>
            </a:ln>
          </p:spPr>
        </p:sp>
        <p:sp>
          <p:nvSpPr>
            <p:cNvPr name="Freeform 4" id="4"/>
            <p:cNvSpPr/>
            <p:nvPr/>
          </p:nvSpPr>
          <p:spPr>
            <a:xfrm flipH="false" flipV="false" rot="0">
              <a:off x="19231355" y="9747427"/>
              <a:ext cx="1558827" cy="1376964"/>
            </a:xfrm>
            <a:custGeom>
              <a:avLst/>
              <a:gdLst/>
              <a:ahLst/>
              <a:cxnLst/>
              <a:rect r="r" b="b" t="t" l="l"/>
              <a:pathLst>
                <a:path h="1376964" w="1558827">
                  <a:moveTo>
                    <a:pt x="0" y="0"/>
                  </a:moveTo>
                  <a:lnTo>
                    <a:pt x="1558827" y="0"/>
                  </a:lnTo>
                  <a:lnTo>
                    <a:pt x="1558827" y="1376963"/>
                  </a:lnTo>
                  <a:lnTo>
                    <a:pt x="0" y="1376963"/>
                  </a:lnTo>
                  <a:lnTo>
                    <a:pt x="0" y="0"/>
                  </a:lnTo>
                  <a:close/>
                </a:path>
              </a:pathLst>
            </a:custGeom>
            <a:blipFill>
              <a:blip r:embed="rId2"/>
              <a:stretch>
                <a:fillRect l="0" t="0" r="0" b="0"/>
              </a:stretch>
            </a:blipFill>
          </p:spPr>
        </p:sp>
        <p:sp>
          <p:nvSpPr>
            <p:cNvPr name="Freeform 5" id="5">
              <a:hlinkClick r:id="rId4" tooltip="https://github.com/kshreya2k/Credit-Card-Approval-Prediction"/>
            </p:cNvPr>
            <p:cNvSpPr/>
            <p:nvPr/>
          </p:nvSpPr>
          <p:spPr>
            <a:xfrm flipH="false" flipV="false" rot="0">
              <a:off x="16136779" y="2332426"/>
              <a:ext cx="4865329" cy="4935333"/>
            </a:xfrm>
            <a:custGeom>
              <a:avLst/>
              <a:gdLst/>
              <a:ahLst/>
              <a:cxnLst/>
              <a:rect r="r" b="b" t="t" l="l"/>
              <a:pathLst>
                <a:path h="4935333" w="4865329">
                  <a:moveTo>
                    <a:pt x="0" y="0"/>
                  </a:moveTo>
                  <a:lnTo>
                    <a:pt x="4865329" y="0"/>
                  </a:lnTo>
                  <a:lnTo>
                    <a:pt x="4865329" y="4935333"/>
                  </a:lnTo>
                  <a:lnTo>
                    <a:pt x="0" y="4935333"/>
                  </a:lnTo>
                  <a:lnTo>
                    <a:pt x="0" y="0"/>
                  </a:lnTo>
                  <a:close/>
                </a:path>
              </a:pathLst>
            </a:custGeom>
            <a:blipFill>
              <a:blip r:embed="rId3"/>
              <a:stretch>
                <a:fillRect l="0" t="0" r="0" b="0"/>
              </a:stretch>
            </a:blipFill>
          </p:spPr>
        </p:sp>
        <p:sp>
          <p:nvSpPr>
            <p:cNvPr name="Freeform 6" id="6"/>
            <p:cNvSpPr/>
            <p:nvPr/>
          </p:nvSpPr>
          <p:spPr>
            <a:xfrm flipH="false" flipV="false" rot="0">
              <a:off x="1043809" y="9747427"/>
              <a:ext cx="12533877" cy="1783411"/>
            </a:xfrm>
            <a:custGeom>
              <a:avLst/>
              <a:gdLst/>
              <a:ahLst/>
              <a:cxnLst/>
              <a:rect r="r" b="b" t="t" l="l"/>
              <a:pathLst>
                <a:path h="1783411" w="12533877">
                  <a:moveTo>
                    <a:pt x="0" y="0"/>
                  </a:moveTo>
                  <a:lnTo>
                    <a:pt x="12533877" y="0"/>
                  </a:lnTo>
                  <a:lnTo>
                    <a:pt x="12533877" y="1783410"/>
                  </a:lnTo>
                  <a:lnTo>
                    <a:pt x="0" y="1783410"/>
                  </a:lnTo>
                  <a:lnTo>
                    <a:pt x="0" y="0"/>
                  </a:lnTo>
                  <a:close/>
                </a:path>
              </a:pathLst>
            </a:custGeom>
            <a:blipFill>
              <a:blip r:embed="rId5"/>
              <a:stretch>
                <a:fillRect l="0" t="0" r="0" b="0"/>
              </a:stretch>
            </a:blipFill>
          </p:spPr>
        </p:sp>
        <p:sp>
          <p:nvSpPr>
            <p:cNvPr name="Freeform 7" id="7"/>
            <p:cNvSpPr/>
            <p:nvPr/>
          </p:nvSpPr>
          <p:spPr>
            <a:xfrm flipH="false" flipV="false" rot="0">
              <a:off x="2323485" y="9918914"/>
              <a:ext cx="997226" cy="932190"/>
            </a:xfrm>
            <a:custGeom>
              <a:avLst/>
              <a:gdLst/>
              <a:ahLst/>
              <a:cxnLst/>
              <a:rect r="r" b="b" t="t" l="l"/>
              <a:pathLst>
                <a:path h="932190" w="997226">
                  <a:moveTo>
                    <a:pt x="0" y="0"/>
                  </a:moveTo>
                  <a:lnTo>
                    <a:pt x="997226" y="0"/>
                  </a:lnTo>
                  <a:lnTo>
                    <a:pt x="997226" y="932190"/>
                  </a:lnTo>
                  <a:lnTo>
                    <a:pt x="0" y="932190"/>
                  </a:lnTo>
                  <a:lnTo>
                    <a:pt x="0" y="0"/>
                  </a:lnTo>
                  <a:close/>
                </a:path>
              </a:pathLst>
            </a:custGeom>
            <a:blipFill>
              <a:blip r:embed="rId6"/>
              <a:stretch>
                <a:fillRect l="0" t="0" r="0" b="0"/>
              </a:stretch>
            </a:blipFill>
          </p:spPr>
        </p:sp>
        <p:sp>
          <p:nvSpPr>
            <p:cNvPr name="TextBox 8" id="8"/>
            <p:cNvSpPr txBox="true"/>
            <p:nvPr/>
          </p:nvSpPr>
          <p:spPr>
            <a:xfrm rot="0">
              <a:off x="2200776" y="10036390"/>
              <a:ext cx="1242645" cy="602741"/>
            </a:xfrm>
            <a:prstGeom prst="rect">
              <a:avLst/>
            </a:prstGeom>
          </p:spPr>
          <p:txBody>
            <a:bodyPr anchor="t" rtlCol="false" tIns="0" lIns="0" bIns="0" rIns="0">
              <a:spAutoFit/>
            </a:bodyPr>
            <a:lstStyle/>
            <a:p>
              <a:pPr algn="ctr">
                <a:lnSpc>
                  <a:spcPts val="3347"/>
                </a:lnSpc>
                <a:spcBef>
                  <a:spcPct val="0"/>
                </a:spcBef>
              </a:pPr>
              <a:r>
                <a:rPr lang="en-US" sz="3099">
                  <a:solidFill>
                    <a:srgbClr val="505357"/>
                  </a:solidFill>
                  <a:latin typeface="Arimo"/>
                </a:rPr>
                <a:t>2</a:t>
              </a:r>
            </a:p>
          </p:txBody>
        </p:sp>
        <p:sp>
          <p:nvSpPr>
            <p:cNvPr name="TextBox 9" id="9"/>
            <p:cNvSpPr txBox="true"/>
            <p:nvPr/>
          </p:nvSpPr>
          <p:spPr>
            <a:xfrm rot="0">
              <a:off x="1043809" y="1182151"/>
              <a:ext cx="11293508" cy="2768600"/>
            </a:xfrm>
            <a:prstGeom prst="rect">
              <a:avLst/>
            </a:prstGeom>
          </p:spPr>
          <p:txBody>
            <a:bodyPr anchor="t" rtlCol="false" tIns="0" lIns="0" bIns="0" rIns="0">
              <a:spAutoFit/>
            </a:bodyPr>
            <a:lstStyle/>
            <a:p>
              <a:pPr>
                <a:lnSpc>
                  <a:spcPts val="5399"/>
                </a:lnSpc>
              </a:pPr>
              <a:r>
                <a:rPr lang="en-US" sz="4999" u="sng">
                  <a:solidFill>
                    <a:srgbClr val="004AAD"/>
                  </a:solidFill>
                  <a:latin typeface="Arimo Heavy"/>
                  <a:hlinkClick r:id="rId7" tooltip="https://github.com/kshreya2k/Credit-Card-Approval-Prediction"/>
                </a:rPr>
                <a:t>kshreya2k</a:t>
              </a:r>
              <a:r>
                <a:rPr lang="en-US" sz="4999" u="sng">
                  <a:solidFill>
                    <a:srgbClr val="004AAD"/>
                  </a:solidFill>
                  <a:latin typeface="Arimo"/>
                  <a:hlinkClick r:id="rId8" tooltip="https://github.com/kshreya2k/Credit-Card-Approval-Prediction"/>
                </a:rPr>
                <a:t> </a:t>
              </a:r>
              <a:r>
                <a:rPr lang="en-US" sz="4999" u="sng">
                  <a:solidFill>
                    <a:srgbClr val="232F3E"/>
                  </a:solidFill>
                  <a:latin typeface="Arimo Heavy"/>
                  <a:hlinkClick r:id="rId9" tooltip="https://github.com/kshreya2k/Credit-Card-Approval-Prediction"/>
                </a:rPr>
                <a:t>/ </a:t>
              </a:r>
              <a:r>
                <a:rPr lang="en-US" sz="4999" u="sng">
                  <a:solidFill>
                    <a:srgbClr val="232F3E"/>
                  </a:solidFill>
                  <a:latin typeface="Arimo Heavy"/>
                  <a:hlinkClick r:id="rId10" tooltip="https://github.com/kshreya2k/Credit-Card-Approval-Prediction"/>
                </a:rPr>
                <a:t>Credit-Card-</a:t>
              </a:r>
            </a:p>
            <a:p>
              <a:pPr algn="l">
                <a:lnSpc>
                  <a:spcPts val="5399"/>
                </a:lnSpc>
              </a:pPr>
              <a:r>
                <a:rPr lang="en-US" sz="4999" u="sng">
                  <a:solidFill>
                    <a:srgbClr val="232F3E"/>
                  </a:solidFill>
                  <a:latin typeface="Arimo Heavy"/>
                  <a:hlinkClick r:id="rId11" tooltip="https://github.com/kshreya2k/Credit-Card-Approval-Prediction"/>
                </a:rPr>
                <a:t>Approval-Prediction</a:t>
              </a:r>
            </a:p>
            <a:p>
              <a:pPr algn="l">
                <a:lnSpc>
                  <a:spcPts val="5399"/>
                </a:lnSpc>
              </a:pPr>
            </a:p>
          </p:txBody>
        </p:sp>
        <p:sp>
          <p:nvSpPr>
            <p:cNvPr name="TextBox 10" id="10"/>
            <p:cNvSpPr txBox="true"/>
            <p:nvPr/>
          </p:nvSpPr>
          <p:spPr>
            <a:xfrm rot="0">
              <a:off x="1043809" y="4090195"/>
              <a:ext cx="13750201" cy="3900341"/>
            </a:xfrm>
            <a:prstGeom prst="rect">
              <a:avLst/>
            </a:prstGeom>
          </p:spPr>
          <p:txBody>
            <a:bodyPr anchor="t" rtlCol="false" tIns="0" lIns="0" bIns="0" rIns="0">
              <a:spAutoFit/>
            </a:bodyPr>
            <a:lstStyle/>
            <a:p>
              <a:pPr>
                <a:lnSpc>
                  <a:spcPts val="4665"/>
                </a:lnSpc>
                <a:spcBef>
                  <a:spcPct val="0"/>
                </a:spcBef>
              </a:pPr>
              <a:r>
                <a:rPr lang="en-US" sz="3332">
                  <a:solidFill>
                    <a:srgbClr val="505357"/>
                  </a:solidFill>
                  <a:latin typeface="Arimo Bold"/>
                </a:rPr>
                <a:t>An academic group project for the Data Engineering Final Project (DSCI 6007-04). In this project, credit card approval data was analyzed and a machine learning model was developed to predict the approval of credit card request.</a:t>
              </a:r>
            </a:p>
          </p:txBody>
        </p:sp>
        <p:sp>
          <p:nvSpPr>
            <p:cNvPr name="Freeform 11" id="11"/>
            <p:cNvSpPr/>
            <p:nvPr/>
          </p:nvSpPr>
          <p:spPr>
            <a:xfrm flipH="false" flipV="false" rot="0">
              <a:off x="21316048" y="0"/>
              <a:ext cx="1696352" cy="1144051"/>
            </a:xfrm>
            <a:custGeom>
              <a:avLst/>
              <a:gdLst/>
              <a:ahLst/>
              <a:cxnLst/>
              <a:rect r="r" b="b" t="t" l="l"/>
              <a:pathLst>
                <a:path h="1144051" w="1696352">
                  <a:moveTo>
                    <a:pt x="0" y="0"/>
                  </a:moveTo>
                  <a:lnTo>
                    <a:pt x="1696352" y="0"/>
                  </a:lnTo>
                  <a:lnTo>
                    <a:pt x="1696352" y="1144051"/>
                  </a:lnTo>
                  <a:lnTo>
                    <a:pt x="0" y="1144051"/>
                  </a:lnTo>
                  <a:lnTo>
                    <a:pt x="0" y="0"/>
                  </a:lnTo>
                  <a:close/>
                </a:path>
              </a:pathLst>
            </a:custGeom>
            <a:blipFill>
              <a:blip r:embed="rId12"/>
              <a:stretch>
                <a:fillRect l="0" t="0" r="0" b="0"/>
              </a:stretch>
            </a:blip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52463"/>
            <a:ext cx="18288000" cy="9520237"/>
            <a:chOff x="0" y="0"/>
            <a:chExt cx="24384000" cy="12693650"/>
          </a:xfrm>
        </p:grpSpPr>
        <p:sp>
          <p:nvSpPr>
            <p:cNvPr name="Freeform 3" id="3"/>
            <p:cNvSpPr/>
            <p:nvPr/>
          </p:nvSpPr>
          <p:spPr>
            <a:xfrm flipH="false" flipV="false" rot="0">
              <a:off x="0" y="11829273"/>
              <a:ext cx="5012500" cy="864377"/>
            </a:xfrm>
            <a:custGeom>
              <a:avLst/>
              <a:gdLst/>
              <a:ahLst/>
              <a:cxnLst/>
              <a:rect r="r" b="b" t="t" l="l"/>
              <a:pathLst>
                <a:path h="864377" w="5012500">
                  <a:moveTo>
                    <a:pt x="0" y="0"/>
                  </a:moveTo>
                  <a:lnTo>
                    <a:pt x="5012500" y="0"/>
                  </a:lnTo>
                  <a:lnTo>
                    <a:pt x="5012500" y="864377"/>
                  </a:lnTo>
                  <a:lnTo>
                    <a:pt x="0" y="864377"/>
                  </a:lnTo>
                  <a:lnTo>
                    <a:pt x="0" y="0"/>
                  </a:lnTo>
                  <a:close/>
                </a:path>
              </a:pathLst>
            </a:custGeom>
            <a:blipFill>
              <a:blip r:embed="rId2"/>
              <a:stretch>
                <a:fillRect l="0" t="-1622" r="0" b="-1622"/>
              </a:stretch>
            </a:blipFill>
          </p:spPr>
        </p:sp>
        <p:sp>
          <p:nvSpPr>
            <p:cNvPr name="Freeform 4" id="4"/>
            <p:cNvSpPr/>
            <p:nvPr/>
          </p:nvSpPr>
          <p:spPr>
            <a:xfrm flipH="false" flipV="false" rot="0">
              <a:off x="20482584" y="11956014"/>
              <a:ext cx="3901416" cy="737636"/>
            </a:xfrm>
            <a:custGeom>
              <a:avLst/>
              <a:gdLst/>
              <a:ahLst/>
              <a:cxnLst/>
              <a:rect r="r" b="b" t="t" l="l"/>
              <a:pathLst>
                <a:path h="737636" w="3901416">
                  <a:moveTo>
                    <a:pt x="0" y="0"/>
                  </a:moveTo>
                  <a:lnTo>
                    <a:pt x="3901416" y="0"/>
                  </a:lnTo>
                  <a:lnTo>
                    <a:pt x="3901416" y="737636"/>
                  </a:lnTo>
                  <a:lnTo>
                    <a:pt x="0" y="737636"/>
                  </a:lnTo>
                  <a:lnTo>
                    <a:pt x="0" y="0"/>
                  </a:lnTo>
                  <a:close/>
                </a:path>
              </a:pathLst>
            </a:custGeom>
            <a:blipFill>
              <a:blip r:embed="rId3"/>
              <a:stretch>
                <a:fillRect l="0" t="-1622" r="0" b="-1622"/>
              </a:stretch>
            </a:blipFill>
          </p:spPr>
        </p:sp>
        <p:sp>
          <p:nvSpPr>
            <p:cNvPr name="Freeform 5" id="5"/>
            <p:cNvSpPr/>
            <p:nvPr/>
          </p:nvSpPr>
          <p:spPr>
            <a:xfrm flipH="false" flipV="false" rot="0">
              <a:off x="6356787" y="7662565"/>
              <a:ext cx="9482391" cy="2345284"/>
            </a:xfrm>
            <a:custGeom>
              <a:avLst/>
              <a:gdLst/>
              <a:ahLst/>
              <a:cxnLst/>
              <a:rect r="r" b="b" t="t" l="l"/>
              <a:pathLst>
                <a:path h="2345284" w="9482391">
                  <a:moveTo>
                    <a:pt x="0" y="0"/>
                  </a:moveTo>
                  <a:lnTo>
                    <a:pt x="9482391" y="0"/>
                  </a:lnTo>
                  <a:lnTo>
                    <a:pt x="9482391" y="2345284"/>
                  </a:lnTo>
                  <a:lnTo>
                    <a:pt x="0" y="2345284"/>
                  </a:lnTo>
                  <a:lnTo>
                    <a:pt x="0" y="0"/>
                  </a:lnTo>
                  <a:close/>
                </a:path>
              </a:pathLst>
            </a:custGeom>
            <a:blipFill>
              <a:blip r:embed="rId4"/>
              <a:stretch>
                <a:fillRect l="0" t="-2896" r="0" b="-2896"/>
              </a:stretch>
            </a:blipFill>
          </p:spPr>
        </p:sp>
        <p:sp>
          <p:nvSpPr>
            <p:cNvPr name="TextBox 6" id="6"/>
            <p:cNvSpPr txBox="true"/>
            <p:nvPr/>
          </p:nvSpPr>
          <p:spPr>
            <a:xfrm rot="0">
              <a:off x="853559" y="38100"/>
              <a:ext cx="5503228" cy="965200"/>
            </a:xfrm>
            <a:prstGeom prst="rect">
              <a:avLst/>
            </a:prstGeom>
          </p:spPr>
          <p:txBody>
            <a:bodyPr anchor="t" rtlCol="false" tIns="0" lIns="0" bIns="0" rIns="0">
              <a:spAutoFit/>
            </a:bodyPr>
            <a:lstStyle/>
            <a:p>
              <a:pPr algn="ctr">
                <a:lnSpc>
                  <a:spcPts val="5399"/>
                </a:lnSpc>
                <a:spcBef>
                  <a:spcPct val="0"/>
                </a:spcBef>
              </a:pPr>
              <a:r>
                <a:rPr lang="en-US" sz="4999">
                  <a:solidFill>
                    <a:srgbClr val="000000"/>
                  </a:solidFill>
                  <a:latin typeface="Arimo Heavy"/>
                </a:rPr>
                <a:t>EVALUATION</a:t>
              </a:r>
            </a:p>
          </p:txBody>
        </p:sp>
        <p:sp>
          <p:nvSpPr>
            <p:cNvPr name="TextBox 7" id="7"/>
            <p:cNvSpPr txBox="true"/>
            <p:nvPr/>
          </p:nvSpPr>
          <p:spPr>
            <a:xfrm rot="0">
              <a:off x="853559" y="2084685"/>
              <a:ext cx="21579733" cy="4650780"/>
            </a:xfrm>
            <a:prstGeom prst="rect">
              <a:avLst/>
            </a:prstGeom>
          </p:spPr>
          <p:txBody>
            <a:bodyPr anchor="t" rtlCol="false" tIns="0" lIns="0" bIns="0" rIns="0">
              <a:spAutoFit/>
            </a:bodyPr>
            <a:lstStyle/>
            <a:p>
              <a:pPr algn="l" marL="773072" indent="-386536" lvl="1">
                <a:lnSpc>
                  <a:spcPts val="4619"/>
                </a:lnSpc>
                <a:buFont typeface="Arial"/>
                <a:buChar char="•"/>
              </a:pPr>
              <a:r>
                <a:rPr lang="en-US" sz="3580" strike="noStrike" u="none">
                  <a:solidFill>
                    <a:srgbClr val="232F3E"/>
                  </a:solidFill>
                  <a:latin typeface="Arimo"/>
                </a:rPr>
                <a:t>Model evaluation is performed using various </a:t>
              </a:r>
              <a:r>
                <a:rPr lang="en-US" sz="3580" strike="noStrike" u="none">
                  <a:solidFill>
                    <a:srgbClr val="232F3E"/>
                  </a:solidFill>
                  <a:latin typeface="Arimo Bold"/>
                </a:rPr>
                <a:t>classification metrics</a:t>
              </a:r>
              <a:r>
                <a:rPr lang="en-US" sz="3580" strike="noStrike" u="none">
                  <a:solidFill>
                    <a:srgbClr val="232F3E"/>
                  </a:solidFill>
                  <a:latin typeface="Arimo"/>
                </a:rPr>
                <a:t>.</a:t>
              </a:r>
            </a:p>
            <a:p>
              <a:pPr algn="l" marL="773072" indent="-386536" lvl="1">
                <a:lnSpc>
                  <a:spcPts val="4619"/>
                </a:lnSpc>
                <a:buFont typeface="Arial"/>
                <a:buChar char="•"/>
              </a:pPr>
              <a:r>
                <a:rPr lang="en-US" sz="3580" strike="noStrike" u="none">
                  <a:solidFill>
                    <a:srgbClr val="232F3E"/>
                  </a:solidFill>
                  <a:latin typeface="Arimo"/>
                </a:rPr>
                <a:t>The </a:t>
              </a:r>
              <a:r>
                <a:rPr lang="en-US" sz="3580" strike="noStrike" u="none">
                  <a:solidFill>
                    <a:srgbClr val="232F3E"/>
                  </a:solidFill>
                  <a:latin typeface="Arimo Bold"/>
                </a:rPr>
                <a:t>accuracy</a:t>
              </a:r>
              <a:r>
                <a:rPr lang="en-US" sz="3580" strike="noStrike" u="none">
                  <a:solidFill>
                    <a:srgbClr val="232F3E"/>
                  </a:solidFill>
                  <a:latin typeface="Arimo"/>
                </a:rPr>
                <a:t> of the model is calculated, yielding a value of </a:t>
              </a:r>
              <a:r>
                <a:rPr lang="en-US" sz="3580" strike="noStrike" u="none">
                  <a:solidFill>
                    <a:srgbClr val="232F3E"/>
                  </a:solidFill>
                  <a:latin typeface="Arimo Bold"/>
                </a:rPr>
                <a:t>87%(approx.</a:t>
              </a:r>
              <a:r>
                <a:rPr lang="en-US" sz="3580" strike="noStrike" u="none">
                  <a:solidFill>
                    <a:srgbClr val="232F3E"/>
                  </a:solidFill>
                  <a:latin typeface="Arimo"/>
                </a:rPr>
                <a:t>).</a:t>
              </a:r>
            </a:p>
            <a:p>
              <a:pPr algn="l" marL="773072" indent="-386536" lvl="1">
                <a:lnSpc>
                  <a:spcPts val="4619"/>
                </a:lnSpc>
                <a:buFont typeface="Arial"/>
                <a:buChar char="•"/>
              </a:pPr>
              <a:r>
                <a:rPr lang="en-US" sz="3580" strike="noStrike" u="none">
                  <a:solidFill>
                    <a:srgbClr val="232F3E"/>
                  </a:solidFill>
                  <a:latin typeface="Arimo"/>
                </a:rPr>
                <a:t>Additional metrics such as </a:t>
              </a:r>
              <a:r>
                <a:rPr lang="en-US" sz="3580" strike="noStrike" u="none">
                  <a:solidFill>
                    <a:srgbClr val="232F3E"/>
                  </a:solidFill>
                  <a:latin typeface="Arimo Bold"/>
                </a:rPr>
                <a:t>weighted</a:t>
              </a:r>
              <a:r>
                <a:rPr lang="en-US" sz="3580" strike="noStrike" u="none">
                  <a:solidFill>
                    <a:srgbClr val="232F3E"/>
                  </a:solidFill>
                  <a:latin typeface="Arimo"/>
                </a:rPr>
                <a:t> </a:t>
              </a:r>
              <a:r>
                <a:rPr lang="en-US" sz="3580" strike="noStrike" u="none">
                  <a:solidFill>
                    <a:srgbClr val="232F3E"/>
                  </a:solidFill>
                  <a:latin typeface="Arimo Bold"/>
                </a:rPr>
                <a:t>precision, weighted recall, and F1 score</a:t>
              </a:r>
              <a:r>
                <a:rPr lang="en-US" sz="3580" strike="noStrike" u="none">
                  <a:solidFill>
                    <a:srgbClr val="232F3E"/>
                  </a:solidFill>
                  <a:latin typeface="Arimo"/>
                </a:rPr>
                <a:t> are computed.</a:t>
              </a:r>
            </a:p>
            <a:p>
              <a:pPr algn="l" marL="773072" indent="-386536" lvl="1">
                <a:lnSpc>
                  <a:spcPts val="4619"/>
                </a:lnSpc>
                <a:buFont typeface="Arial"/>
                <a:buChar char="•"/>
              </a:pPr>
              <a:r>
                <a:rPr lang="en-US" sz="3580" strike="noStrike" u="none">
                  <a:solidFill>
                    <a:srgbClr val="232F3E"/>
                  </a:solidFill>
                  <a:latin typeface="Arimo"/>
                </a:rPr>
                <a:t>Results are printed to assess the performance of the model in predicting credit card approvals accurately.</a:t>
              </a:r>
            </a:p>
          </p:txBody>
        </p:sp>
        <p:sp>
          <p:nvSpPr>
            <p:cNvPr name="AutoShape 8" id="8"/>
            <p:cNvSpPr/>
            <p:nvPr/>
          </p:nvSpPr>
          <p:spPr>
            <a:xfrm flipV="true">
              <a:off x="853559" y="1003300"/>
              <a:ext cx="22552684" cy="157330"/>
            </a:xfrm>
            <a:prstGeom prst="line">
              <a:avLst/>
            </a:prstGeom>
            <a:ln cap="flat" w="101600">
              <a:solidFill>
                <a:srgbClr val="FF914D"/>
              </a:solidFill>
              <a:prstDash val="solid"/>
              <a:headEnd type="none" len="sm" w="sm"/>
              <a:tailEnd type="none" len="sm" w="sm"/>
            </a:ln>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524417"/>
            <a:ext cx="3759375" cy="648283"/>
          </a:xfrm>
          <a:custGeom>
            <a:avLst/>
            <a:gdLst/>
            <a:ahLst/>
            <a:cxnLst/>
            <a:rect r="r" b="b" t="t" l="l"/>
            <a:pathLst>
              <a:path h="648283" w="3759375">
                <a:moveTo>
                  <a:pt x="0" y="0"/>
                </a:moveTo>
                <a:lnTo>
                  <a:pt x="3759375" y="0"/>
                </a:lnTo>
                <a:lnTo>
                  <a:pt x="3759375" y="648283"/>
                </a:lnTo>
                <a:lnTo>
                  <a:pt x="0" y="648283"/>
                </a:lnTo>
                <a:lnTo>
                  <a:pt x="0" y="0"/>
                </a:lnTo>
                <a:close/>
              </a:path>
            </a:pathLst>
          </a:custGeom>
          <a:blipFill>
            <a:blip r:embed="rId2"/>
            <a:stretch>
              <a:fillRect l="0" t="-1622" r="0" b="-1622"/>
            </a:stretch>
          </a:blipFill>
        </p:spPr>
      </p:sp>
      <p:sp>
        <p:nvSpPr>
          <p:cNvPr name="Freeform 3" id="3"/>
          <p:cNvSpPr/>
          <p:nvPr/>
        </p:nvSpPr>
        <p:spPr>
          <a:xfrm flipH="false" flipV="false" rot="0">
            <a:off x="15361938" y="9619473"/>
            <a:ext cx="2926062" cy="553227"/>
          </a:xfrm>
          <a:custGeom>
            <a:avLst/>
            <a:gdLst/>
            <a:ahLst/>
            <a:cxnLst/>
            <a:rect r="r" b="b" t="t" l="l"/>
            <a:pathLst>
              <a:path h="553227" w="2926062">
                <a:moveTo>
                  <a:pt x="0" y="0"/>
                </a:moveTo>
                <a:lnTo>
                  <a:pt x="2926062" y="0"/>
                </a:lnTo>
                <a:lnTo>
                  <a:pt x="2926062" y="553227"/>
                </a:lnTo>
                <a:lnTo>
                  <a:pt x="0" y="553227"/>
                </a:lnTo>
                <a:lnTo>
                  <a:pt x="0" y="0"/>
                </a:lnTo>
                <a:close/>
              </a:path>
            </a:pathLst>
          </a:custGeom>
          <a:blipFill>
            <a:blip r:embed="rId3"/>
            <a:stretch>
              <a:fillRect l="0" t="-1622" r="0" b="-1622"/>
            </a:stretch>
          </a:blipFill>
        </p:spPr>
      </p:sp>
      <p:sp>
        <p:nvSpPr>
          <p:cNvPr name="TextBox 4" id="4"/>
          <p:cNvSpPr txBox="true"/>
          <p:nvPr/>
        </p:nvSpPr>
        <p:spPr>
          <a:xfrm rot="0">
            <a:off x="569625" y="690563"/>
            <a:ext cx="4268510" cy="714375"/>
          </a:xfrm>
          <a:prstGeom prst="rect">
            <a:avLst/>
          </a:prstGeom>
        </p:spPr>
        <p:txBody>
          <a:bodyPr anchor="t" rtlCol="false" tIns="0" lIns="0" bIns="0" rIns="0">
            <a:spAutoFit/>
          </a:bodyPr>
          <a:lstStyle/>
          <a:p>
            <a:pPr algn="ctr">
              <a:lnSpc>
                <a:spcPts val="5399"/>
              </a:lnSpc>
              <a:spcBef>
                <a:spcPct val="0"/>
              </a:spcBef>
            </a:pPr>
            <a:r>
              <a:rPr lang="en-US" sz="4999">
                <a:solidFill>
                  <a:srgbClr val="000000"/>
                </a:solidFill>
                <a:latin typeface="Arimo Heavy"/>
              </a:rPr>
              <a:t>CONCLUSION</a:t>
            </a:r>
          </a:p>
        </p:txBody>
      </p:sp>
      <p:sp>
        <p:nvSpPr>
          <p:cNvPr name="TextBox 5" id="5"/>
          <p:cNvSpPr txBox="true"/>
          <p:nvPr/>
        </p:nvSpPr>
        <p:spPr>
          <a:xfrm rot="0">
            <a:off x="569625" y="1940664"/>
            <a:ext cx="16985058" cy="6944017"/>
          </a:xfrm>
          <a:prstGeom prst="rect">
            <a:avLst/>
          </a:prstGeom>
        </p:spPr>
        <p:txBody>
          <a:bodyPr anchor="t" rtlCol="false" tIns="0" lIns="0" bIns="0" rIns="0">
            <a:spAutoFit/>
          </a:bodyPr>
          <a:lstStyle/>
          <a:p>
            <a:pPr algn="l" marL="714149" indent="-357075" lvl="1">
              <a:lnSpc>
                <a:spcPts val="4267"/>
              </a:lnSpc>
              <a:spcBef>
                <a:spcPct val="0"/>
              </a:spcBef>
              <a:buFont typeface="Arial"/>
              <a:buChar char="•"/>
            </a:pPr>
            <a:r>
              <a:rPr lang="en-US" sz="3307" strike="noStrike" u="none">
                <a:solidFill>
                  <a:srgbClr val="232F3E"/>
                </a:solidFill>
                <a:latin typeface="Arimo"/>
              </a:rPr>
              <a:t>Our Random Forest Classifier model achieved an impressive </a:t>
            </a:r>
            <a:r>
              <a:rPr lang="en-US" sz="3307" strike="noStrike" u="none">
                <a:solidFill>
                  <a:srgbClr val="232F3E"/>
                </a:solidFill>
                <a:latin typeface="Arimo Bold"/>
              </a:rPr>
              <a:t>Area under ROC (AUC) score of 0.878</a:t>
            </a:r>
            <a:r>
              <a:rPr lang="en-US" sz="3307" strike="noStrike" u="none">
                <a:solidFill>
                  <a:srgbClr val="232F3E"/>
                </a:solidFill>
                <a:latin typeface="Arimo"/>
              </a:rPr>
              <a:t>, indicating its</a:t>
            </a:r>
            <a:r>
              <a:rPr lang="en-US" sz="3307" strike="noStrike" u="none">
                <a:solidFill>
                  <a:srgbClr val="232F3E"/>
                </a:solidFill>
                <a:latin typeface="Arimo Bold"/>
              </a:rPr>
              <a:t> strong ability to discriminate</a:t>
            </a:r>
            <a:r>
              <a:rPr lang="en-US" sz="3307" strike="noStrike" u="none">
                <a:solidFill>
                  <a:srgbClr val="232F3E"/>
                </a:solidFill>
                <a:latin typeface="Arimo"/>
              </a:rPr>
              <a:t> between approved and denied credit card applications.</a:t>
            </a:r>
          </a:p>
          <a:p>
            <a:pPr algn="l" marL="714149" indent="-357075" lvl="1">
              <a:lnSpc>
                <a:spcPts val="4267"/>
              </a:lnSpc>
              <a:spcBef>
                <a:spcPct val="0"/>
              </a:spcBef>
              <a:buFont typeface="Arial"/>
              <a:buChar char="•"/>
            </a:pPr>
            <a:r>
              <a:rPr lang="en-US" sz="3307" strike="noStrike" u="none">
                <a:solidFill>
                  <a:srgbClr val="232F3E"/>
                </a:solidFill>
                <a:latin typeface="Arimo"/>
              </a:rPr>
              <a:t>The model also demonstrated </a:t>
            </a:r>
            <a:r>
              <a:rPr lang="en-US" sz="3307" strike="noStrike" u="none">
                <a:solidFill>
                  <a:srgbClr val="232F3E"/>
                </a:solidFill>
                <a:latin typeface="Arimo Bold"/>
              </a:rPr>
              <a:t>high accuracy</a:t>
            </a:r>
            <a:r>
              <a:rPr lang="en-US" sz="3307" strike="noStrike" u="none">
                <a:solidFill>
                  <a:srgbClr val="232F3E"/>
                </a:solidFill>
                <a:latin typeface="Arimo"/>
              </a:rPr>
              <a:t>, with an accuracy score of </a:t>
            </a:r>
            <a:r>
              <a:rPr lang="en-US" sz="3307" strike="noStrike" u="none">
                <a:solidFill>
                  <a:srgbClr val="232F3E"/>
                </a:solidFill>
                <a:latin typeface="Arimo Bold"/>
              </a:rPr>
              <a:t>0.873</a:t>
            </a:r>
            <a:r>
              <a:rPr lang="en-US" sz="3307" strike="noStrike" u="none">
                <a:solidFill>
                  <a:srgbClr val="232F3E"/>
                </a:solidFill>
                <a:latin typeface="Arimo"/>
              </a:rPr>
              <a:t>, suggesting its effectiveness in correctly predicting credit card approvals.</a:t>
            </a:r>
          </a:p>
          <a:p>
            <a:pPr algn="l" marL="714149" indent="-357075" lvl="1">
              <a:lnSpc>
                <a:spcPts val="4267"/>
              </a:lnSpc>
              <a:spcBef>
                <a:spcPct val="0"/>
              </a:spcBef>
              <a:buFont typeface="Arial"/>
              <a:buChar char="•"/>
            </a:pPr>
            <a:r>
              <a:rPr lang="en-US" sz="3307" strike="noStrike" u="none">
                <a:solidFill>
                  <a:srgbClr val="232F3E"/>
                </a:solidFill>
                <a:latin typeface="Arimo"/>
              </a:rPr>
              <a:t>Furthermore, the</a:t>
            </a:r>
            <a:r>
              <a:rPr lang="en-US" sz="3307" strike="noStrike" u="none">
                <a:solidFill>
                  <a:srgbClr val="232F3E"/>
                </a:solidFill>
                <a:latin typeface="Arimo Bold"/>
              </a:rPr>
              <a:t> weighted precision of 0.873</a:t>
            </a:r>
            <a:r>
              <a:rPr lang="en-US" sz="3307" strike="noStrike" u="none">
                <a:solidFill>
                  <a:srgbClr val="232F3E"/>
                </a:solidFill>
                <a:latin typeface="Arimo"/>
              </a:rPr>
              <a:t> and </a:t>
            </a:r>
            <a:r>
              <a:rPr lang="en-US" sz="3307" strike="noStrike" u="none">
                <a:solidFill>
                  <a:srgbClr val="232F3E"/>
                </a:solidFill>
                <a:latin typeface="Arimo Bold"/>
              </a:rPr>
              <a:t>weighted recall of 0.873 </a:t>
            </a:r>
            <a:r>
              <a:rPr lang="en-US" sz="3307" strike="noStrike" u="none">
                <a:solidFill>
                  <a:srgbClr val="232F3E"/>
                </a:solidFill>
                <a:latin typeface="Arimo"/>
              </a:rPr>
              <a:t>highlight the model's balanced performance in accurately identifying positive and negative instances.</a:t>
            </a:r>
          </a:p>
          <a:p>
            <a:pPr algn="l" marL="714149" indent="-357075" lvl="1">
              <a:lnSpc>
                <a:spcPts val="4267"/>
              </a:lnSpc>
              <a:spcBef>
                <a:spcPct val="0"/>
              </a:spcBef>
              <a:buFont typeface="Arial"/>
              <a:buChar char="•"/>
            </a:pPr>
            <a:r>
              <a:rPr lang="en-US" sz="3307" strike="noStrike" u="none">
                <a:solidFill>
                  <a:srgbClr val="232F3E"/>
                </a:solidFill>
                <a:latin typeface="Arimo"/>
              </a:rPr>
              <a:t>The </a:t>
            </a:r>
            <a:r>
              <a:rPr lang="en-US" sz="3307" strike="noStrike" u="none">
                <a:solidFill>
                  <a:srgbClr val="232F3E"/>
                </a:solidFill>
                <a:latin typeface="Arimo Bold"/>
              </a:rPr>
              <a:t>F1 score</a:t>
            </a:r>
            <a:r>
              <a:rPr lang="en-US" sz="3307" strike="noStrike" u="none">
                <a:solidFill>
                  <a:srgbClr val="232F3E"/>
                </a:solidFill>
                <a:latin typeface="Arimo"/>
              </a:rPr>
              <a:t>, a harmonic mean of precision and recall, reached </a:t>
            </a:r>
            <a:r>
              <a:rPr lang="en-US" sz="3307" strike="noStrike" u="none">
                <a:solidFill>
                  <a:srgbClr val="232F3E"/>
                </a:solidFill>
                <a:latin typeface="Arimo Bold"/>
              </a:rPr>
              <a:t>0.871,</a:t>
            </a:r>
            <a:r>
              <a:rPr lang="en-US" sz="3307" strike="noStrike" u="none">
                <a:solidFill>
                  <a:srgbClr val="232F3E"/>
                </a:solidFill>
                <a:latin typeface="Arimo"/>
              </a:rPr>
              <a:t> affirming the model's robustness in handling imbalanced classes.</a:t>
            </a:r>
          </a:p>
          <a:p>
            <a:pPr algn="l" marL="714149" indent="-357075" lvl="1">
              <a:lnSpc>
                <a:spcPts val="4267"/>
              </a:lnSpc>
              <a:spcBef>
                <a:spcPct val="0"/>
              </a:spcBef>
              <a:buFont typeface="Arial"/>
              <a:buChar char="•"/>
            </a:pPr>
            <a:r>
              <a:rPr lang="en-US" sz="3307" strike="noStrike" u="none">
                <a:solidFill>
                  <a:srgbClr val="232F3E"/>
                </a:solidFill>
                <a:latin typeface="Arimo"/>
              </a:rPr>
              <a:t>With these results, our model showcases promising potential for automating and optimizing the credit card approval process, contributing to </a:t>
            </a:r>
            <a:r>
              <a:rPr lang="en-US" sz="3307" strike="noStrike" u="none">
                <a:solidFill>
                  <a:srgbClr val="232F3E"/>
                </a:solidFill>
                <a:latin typeface="Arimo Bold"/>
              </a:rPr>
              <a:t>improved efficiency and profitability for financial institutions.</a:t>
            </a:r>
          </a:p>
        </p:txBody>
      </p:sp>
      <p:sp>
        <p:nvSpPr>
          <p:cNvPr name="AutoShape 6" id="6"/>
          <p:cNvSpPr/>
          <p:nvPr/>
        </p:nvSpPr>
        <p:spPr>
          <a:xfrm flipV="true">
            <a:off x="640169" y="1404937"/>
            <a:ext cx="16914513" cy="117998"/>
          </a:xfrm>
          <a:prstGeom prst="line">
            <a:avLst/>
          </a:prstGeom>
          <a:ln cap="flat" w="76200">
            <a:solidFill>
              <a:srgbClr val="FF914D"/>
            </a:solidFill>
            <a:prstDash val="solid"/>
            <a:headEnd type="none" len="sm" w="sm"/>
            <a:tailEnd type="none" len="sm" w="sm"/>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34479" y="1742926"/>
            <a:ext cx="17120204" cy="7654729"/>
          </a:xfrm>
          <a:prstGeom prst="rect">
            <a:avLst/>
          </a:prstGeom>
        </p:spPr>
        <p:txBody>
          <a:bodyPr anchor="t" rtlCol="false" tIns="0" lIns="0" bIns="0" rIns="0">
            <a:spAutoFit/>
          </a:bodyPr>
          <a:lstStyle/>
          <a:p>
            <a:pPr algn="l" marL="603581" indent="-301791" lvl="1">
              <a:lnSpc>
                <a:spcPts val="3606"/>
              </a:lnSpc>
              <a:spcBef>
                <a:spcPct val="0"/>
              </a:spcBef>
              <a:buFont typeface="Arial"/>
              <a:buChar char="•"/>
            </a:pPr>
            <a:r>
              <a:rPr lang="en-US" sz="2795" strike="noStrike" u="none">
                <a:solidFill>
                  <a:srgbClr val="232F3E"/>
                </a:solidFill>
                <a:latin typeface="Arimo Bold"/>
              </a:rPr>
              <a:t>Model Performance:</a:t>
            </a:r>
            <a:r>
              <a:rPr lang="en-US" sz="2795" strike="noStrike" u="none">
                <a:solidFill>
                  <a:srgbClr val="232F3E"/>
                </a:solidFill>
                <a:latin typeface="Arimo"/>
              </a:rPr>
              <a:t> Our Random Forest Classifier achieved an impressive Area under ROC (AUC) score of 0.878, signifying its strong discriminatory power between approved and denied credit card applications.</a:t>
            </a:r>
          </a:p>
          <a:p>
            <a:pPr algn="l" marL="603581" indent="-301791" lvl="1">
              <a:lnSpc>
                <a:spcPts val="3606"/>
              </a:lnSpc>
              <a:spcBef>
                <a:spcPct val="0"/>
              </a:spcBef>
              <a:buFont typeface="Arial"/>
              <a:buChar char="•"/>
            </a:pPr>
            <a:r>
              <a:rPr lang="en-US" sz="2795" strike="noStrike" u="none">
                <a:solidFill>
                  <a:srgbClr val="232F3E"/>
                </a:solidFill>
                <a:latin typeface="Arimo Bold"/>
              </a:rPr>
              <a:t>Accuracy and Precision:</a:t>
            </a:r>
            <a:r>
              <a:rPr lang="en-US" sz="2795" strike="noStrike" u="none">
                <a:solidFill>
                  <a:srgbClr val="232F3E"/>
                </a:solidFill>
                <a:latin typeface="Arimo"/>
              </a:rPr>
              <a:t> With an accuracy of 0.873, the model demonstrates its proficiency in correctly predicting credit card approvals, while a weighted precision of 0.873 underscores its precision in identifying true positives among all predicted positives.</a:t>
            </a:r>
          </a:p>
          <a:p>
            <a:pPr algn="l" marL="603581" indent="-301791" lvl="1">
              <a:lnSpc>
                <a:spcPts val="3606"/>
              </a:lnSpc>
              <a:spcBef>
                <a:spcPct val="0"/>
              </a:spcBef>
              <a:buFont typeface="Arial"/>
              <a:buChar char="•"/>
            </a:pPr>
            <a:r>
              <a:rPr lang="en-US" sz="2795" strike="noStrike" u="none">
                <a:solidFill>
                  <a:srgbClr val="232F3E"/>
                </a:solidFill>
                <a:latin typeface="Arimo Bold"/>
              </a:rPr>
              <a:t>Balanced Evaluation:</a:t>
            </a:r>
            <a:r>
              <a:rPr lang="en-US" sz="2795" strike="noStrike" u="none">
                <a:solidFill>
                  <a:srgbClr val="232F3E"/>
                </a:solidFill>
                <a:latin typeface="Arimo"/>
              </a:rPr>
              <a:t> The model's weighted recall of 0.873 ensures comprehensive capture of actual positive instances, while the F1 score of 0.871 reflects its harmonized precision-recall trade-off.</a:t>
            </a:r>
          </a:p>
          <a:p>
            <a:pPr algn="l" marL="603581" indent="-301791" lvl="1">
              <a:lnSpc>
                <a:spcPts val="3606"/>
              </a:lnSpc>
              <a:spcBef>
                <a:spcPct val="0"/>
              </a:spcBef>
              <a:buFont typeface="Arial"/>
              <a:buChar char="•"/>
            </a:pPr>
            <a:r>
              <a:rPr lang="en-US" sz="2795" strike="noStrike" u="none">
                <a:solidFill>
                  <a:srgbClr val="232F3E"/>
                </a:solidFill>
                <a:latin typeface="Arimo Bold"/>
              </a:rPr>
              <a:t>Operational Implications: </a:t>
            </a:r>
            <a:r>
              <a:rPr lang="en-US" sz="2795" strike="noStrike" u="none">
                <a:solidFill>
                  <a:srgbClr val="232F3E"/>
                </a:solidFill>
                <a:latin typeface="Arimo"/>
              </a:rPr>
              <a:t>Our model presents significant opportunities to streamline the credit card approval process, reducing manual effort and mitigating error risks through automated decision-making based on demographic and financial data.</a:t>
            </a:r>
          </a:p>
          <a:p>
            <a:pPr algn="l" marL="603581" indent="-301791" lvl="1">
              <a:lnSpc>
                <a:spcPts val="3606"/>
              </a:lnSpc>
              <a:spcBef>
                <a:spcPct val="0"/>
              </a:spcBef>
              <a:buFont typeface="Arial"/>
              <a:buChar char="•"/>
            </a:pPr>
            <a:r>
              <a:rPr lang="en-US" sz="2795" strike="noStrike" u="none">
                <a:solidFill>
                  <a:srgbClr val="232F3E"/>
                </a:solidFill>
                <a:latin typeface="Arimo Bold"/>
              </a:rPr>
              <a:t>Future Directions:</a:t>
            </a:r>
            <a:r>
              <a:rPr lang="en-US" sz="2795" strike="noStrike" u="none">
                <a:solidFill>
                  <a:srgbClr val="232F3E"/>
                </a:solidFill>
                <a:latin typeface="Arimo"/>
              </a:rPr>
              <a:t> Further exploration of feature engineering techniques and ongoing model monitoring and recalibration will be pivotal for continuous enhancement of model performance and adaptability to evolving credit market dynamics.</a:t>
            </a:r>
          </a:p>
          <a:p>
            <a:pPr algn="l" marL="603581" indent="-301791" lvl="1">
              <a:lnSpc>
                <a:spcPts val="3606"/>
              </a:lnSpc>
              <a:spcBef>
                <a:spcPct val="0"/>
              </a:spcBef>
              <a:buFont typeface="Arial"/>
              <a:buChar char="•"/>
            </a:pPr>
            <a:r>
              <a:rPr lang="en-US" sz="2795" strike="noStrike" u="none">
                <a:solidFill>
                  <a:srgbClr val="232F3E"/>
                </a:solidFill>
                <a:latin typeface="Arimo Bold"/>
              </a:rPr>
              <a:t>Ethical Considerations: </a:t>
            </a:r>
            <a:r>
              <a:rPr lang="en-US" sz="2795" strike="noStrike" u="none">
                <a:solidFill>
                  <a:srgbClr val="232F3E"/>
                </a:solidFill>
                <a:latin typeface="Arimo"/>
              </a:rPr>
              <a:t>Acknowledgment of inherent biases and continuous scrutiny of fairness and transparency are essential to ensure responsible AI practices and uphold principles of equity and inclusion in credit decision-making processes.</a:t>
            </a:r>
          </a:p>
        </p:txBody>
      </p:sp>
      <p:sp>
        <p:nvSpPr>
          <p:cNvPr name="Freeform 3" id="3"/>
          <p:cNvSpPr/>
          <p:nvPr/>
        </p:nvSpPr>
        <p:spPr>
          <a:xfrm flipH="false" flipV="false" rot="0">
            <a:off x="0" y="9524417"/>
            <a:ext cx="3759375" cy="648283"/>
          </a:xfrm>
          <a:custGeom>
            <a:avLst/>
            <a:gdLst/>
            <a:ahLst/>
            <a:cxnLst/>
            <a:rect r="r" b="b" t="t" l="l"/>
            <a:pathLst>
              <a:path h="648283" w="3759375">
                <a:moveTo>
                  <a:pt x="0" y="0"/>
                </a:moveTo>
                <a:lnTo>
                  <a:pt x="3759375" y="0"/>
                </a:lnTo>
                <a:lnTo>
                  <a:pt x="3759375" y="648283"/>
                </a:lnTo>
                <a:lnTo>
                  <a:pt x="0" y="648283"/>
                </a:lnTo>
                <a:lnTo>
                  <a:pt x="0" y="0"/>
                </a:lnTo>
                <a:close/>
              </a:path>
            </a:pathLst>
          </a:custGeom>
          <a:blipFill>
            <a:blip r:embed="rId2"/>
            <a:stretch>
              <a:fillRect l="0" t="-1622" r="0" b="-1622"/>
            </a:stretch>
          </a:blipFill>
        </p:spPr>
      </p:sp>
      <p:sp>
        <p:nvSpPr>
          <p:cNvPr name="Freeform 4" id="4"/>
          <p:cNvSpPr/>
          <p:nvPr/>
        </p:nvSpPr>
        <p:spPr>
          <a:xfrm flipH="false" flipV="false" rot="0">
            <a:off x="15361938" y="9619473"/>
            <a:ext cx="2926062" cy="553227"/>
          </a:xfrm>
          <a:custGeom>
            <a:avLst/>
            <a:gdLst/>
            <a:ahLst/>
            <a:cxnLst/>
            <a:rect r="r" b="b" t="t" l="l"/>
            <a:pathLst>
              <a:path h="553227" w="2926062">
                <a:moveTo>
                  <a:pt x="0" y="0"/>
                </a:moveTo>
                <a:lnTo>
                  <a:pt x="2926062" y="0"/>
                </a:lnTo>
                <a:lnTo>
                  <a:pt x="2926062" y="553227"/>
                </a:lnTo>
                <a:lnTo>
                  <a:pt x="0" y="553227"/>
                </a:lnTo>
                <a:lnTo>
                  <a:pt x="0" y="0"/>
                </a:lnTo>
                <a:close/>
              </a:path>
            </a:pathLst>
          </a:custGeom>
          <a:blipFill>
            <a:blip r:embed="rId3"/>
            <a:stretch>
              <a:fillRect l="0" t="-1622" r="0" b="-1622"/>
            </a:stretch>
          </a:blipFill>
        </p:spPr>
      </p:sp>
      <p:sp>
        <p:nvSpPr>
          <p:cNvPr name="AutoShape 5" id="5"/>
          <p:cNvSpPr/>
          <p:nvPr/>
        </p:nvSpPr>
        <p:spPr>
          <a:xfrm flipV="true">
            <a:off x="640169" y="1404937"/>
            <a:ext cx="16914513" cy="117998"/>
          </a:xfrm>
          <a:prstGeom prst="line">
            <a:avLst/>
          </a:prstGeom>
          <a:ln cap="flat" w="76200">
            <a:solidFill>
              <a:srgbClr val="FF914D"/>
            </a:solidFill>
            <a:prstDash val="solid"/>
            <a:headEnd type="none" len="sm" w="sm"/>
            <a:tailEnd type="none" len="sm" w="sm"/>
          </a:ln>
        </p:spPr>
      </p:sp>
      <p:sp>
        <p:nvSpPr>
          <p:cNvPr name="TextBox 6" id="6"/>
          <p:cNvSpPr txBox="true"/>
          <p:nvPr/>
        </p:nvSpPr>
        <p:spPr>
          <a:xfrm rot="0">
            <a:off x="728097" y="690563"/>
            <a:ext cx="3951565" cy="714375"/>
          </a:xfrm>
          <a:prstGeom prst="rect">
            <a:avLst/>
          </a:prstGeom>
        </p:spPr>
        <p:txBody>
          <a:bodyPr anchor="t" rtlCol="false" tIns="0" lIns="0" bIns="0" rIns="0">
            <a:spAutoFit/>
          </a:bodyPr>
          <a:lstStyle/>
          <a:p>
            <a:pPr algn="ctr">
              <a:lnSpc>
                <a:spcPts val="5399"/>
              </a:lnSpc>
              <a:spcBef>
                <a:spcPct val="0"/>
              </a:spcBef>
            </a:pPr>
            <a:r>
              <a:rPr lang="en-US" sz="4999">
                <a:solidFill>
                  <a:srgbClr val="000000"/>
                </a:solidFill>
                <a:latin typeface="Arimo Heavy"/>
              </a:rPr>
              <a:t>DISCUSSION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640169" y="1404937"/>
            <a:ext cx="16914513" cy="117998"/>
          </a:xfrm>
          <a:prstGeom prst="line">
            <a:avLst/>
          </a:prstGeom>
          <a:ln cap="flat" w="76200">
            <a:solidFill>
              <a:srgbClr val="FF914D"/>
            </a:solidFill>
            <a:prstDash val="solid"/>
            <a:headEnd type="none" len="sm" w="sm"/>
            <a:tailEnd type="none" len="sm" w="sm"/>
          </a:ln>
        </p:spPr>
      </p:sp>
      <p:sp>
        <p:nvSpPr>
          <p:cNvPr name="TextBox 3" id="3"/>
          <p:cNvSpPr txBox="true"/>
          <p:nvPr/>
        </p:nvSpPr>
        <p:spPr>
          <a:xfrm rot="0">
            <a:off x="640169" y="690563"/>
            <a:ext cx="4798338" cy="714375"/>
          </a:xfrm>
          <a:prstGeom prst="rect">
            <a:avLst/>
          </a:prstGeom>
        </p:spPr>
        <p:txBody>
          <a:bodyPr anchor="t" rtlCol="false" tIns="0" lIns="0" bIns="0" rIns="0">
            <a:spAutoFit/>
          </a:bodyPr>
          <a:lstStyle/>
          <a:p>
            <a:pPr algn="ctr">
              <a:lnSpc>
                <a:spcPts val="5399"/>
              </a:lnSpc>
              <a:spcBef>
                <a:spcPct val="0"/>
              </a:spcBef>
            </a:pPr>
            <a:r>
              <a:rPr lang="en-US" sz="4999">
                <a:solidFill>
                  <a:srgbClr val="000000"/>
                </a:solidFill>
                <a:latin typeface="Arimo Heavy"/>
              </a:rPr>
              <a:t>REFERRENCES</a:t>
            </a:r>
          </a:p>
        </p:txBody>
      </p:sp>
      <p:sp>
        <p:nvSpPr>
          <p:cNvPr name="TextBox 4" id="4"/>
          <p:cNvSpPr txBox="true"/>
          <p:nvPr/>
        </p:nvSpPr>
        <p:spPr>
          <a:xfrm rot="0">
            <a:off x="443286" y="2040580"/>
            <a:ext cx="16619131" cy="6918567"/>
          </a:xfrm>
          <a:prstGeom prst="rect">
            <a:avLst/>
          </a:prstGeom>
        </p:spPr>
        <p:txBody>
          <a:bodyPr anchor="t" rtlCol="false" tIns="0" lIns="0" bIns="0" rIns="0">
            <a:spAutoFit/>
          </a:bodyPr>
          <a:lstStyle/>
          <a:p>
            <a:pPr algn="just" marL="777357" indent="-388678" lvl="1">
              <a:lnSpc>
                <a:spcPts val="4968"/>
              </a:lnSpc>
              <a:buFont typeface="Arial"/>
              <a:buChar char="•"/>
            </a:pPr>
            <a:r>
              <a:rPr lang="en-US" sz="3600">
                <a:solidFill>
                  <a:srgbClr val="000000"/>
                </a:solidFill>
                <a:latin typeface="Arimo"/>
              </a:rPr>
              <a:t>The dataset used for this project is sourced from Kaggle, titled </a:t>
            </a:r>
            <a:r>
              <a:rPr lang="en-US" sz="3600" u="sng">
                <a:solidFill>
                  <a:srgbClr val="004AAD"/>
                </a:solidFill>
                <a:latin typeface="Arimo"/>
                <a:hlinkClick r:id="rId2" tooltip="https://www.kaggle.com/datasets/samuelcortinhas/credit-card-approval-clean-data/data"/>
              </a:rPr>
              <a:t>Credit Card Approval Clean Data</a:t>
            </a:r>
            <a:r>
              <a:rPr lang="en-US" sz="3600">
                <a:solidFill>
                  <a:srgbClr val="004AAD"/>
                </a:solidFill>
                <a:latin typeface="Arimo"/>
              </a:rPr>
              <a:t>.</a:t>
            </a:r>
          </a:p>
          <a:p>
            <a:pPr algn="just" marL="777357" indent="-388678" lvl="1">
              <a:lnSpc>
                <a:spcPts val="4968"/>
              </a:lnSpc>
              <a:buFont typeface="Arial"/>
              <a:buChar char="•"/>
            </a:pPr>
            <a:r>
              <a:rPr lang="en-US" sz="3600">
                <a:solidFill>
                  <a:srgbClr val="000000"/>
                </a:solidFill>
                <a:latin typeface="Arimo"/>
              </a:rPr>
              <a:t>Gain insights into Random Forest algorithms by referring to this comprehensive article: </a:t>
            </a:r>
            <a:r>
              <a:rPr lang="en-US" sz="3600" u="sng">
                <a:solidFill>
                  <a:srgbClr val="004AAD"/>
                </a:solidFill>
                <a:latin typeface="Arimo"/>
                <a:hlinkClick r:id="rId3" tooltip="https://towardsdatascience.com/understanding-random-forest-58381e0602d2"/>
              </a:rPr>
              <a:t>Understanding Random Forest</a:t>
            </a:r>
            <a:r>
              <a:rPr lang="en-US" sz="3600">
                <a:solidFill>
                  <a:srgbClr val="004AAD"/>
                </a:solidFill>
                <a:latin typeface="Arimo"/>
              </a:rPr>
              <a:t>.</a:t>
            </a:r>
          </a:p>
          <a:p>
            <a:pPr algn="just" marL="777357" indent="-388678" lvl="1">
              <a:lnSpc>
                <a:spcPts val="4968"/>
              </a:lnSpc>
              <a:buFont typeface="Arial"/>
              <a:buChar char="•"/>
            </a:pPr>
            <a:r>
              <a:rPr lang="en-US" sz="3600">
                <a:solidFill>
                  <a:srgbClr val="000000"/>
                </a:solidFill>
                <a:latin typeface="Arimo"/>
              </a:rPr>
              <a:t>Explore various techniques for Exploratory Data Analysis (EDA) in data science through this informative blog post: </a:t>
            </a:r>
            <a:r>
              <a:rPr lang="en-US" sz="3600" u="sng">
                <a:solidFill>
                  <a:srgbClr val="004AAD"/>
                </a:solidFill>
                <a:latin typeface="Arimo"/>
                <a:hlinkClick r:id="rId4" tooltip="https://datasciencedojo.com/blog/eda-exploratory-data-analysis/"/>
              </a:rPr>
              <a:t>Exploratory Data Analysis (EDA) Techniques</a:t>
            </a:r>
            <a:r>
              <a:rPr lang="en-US" sz="3600">
                <a:solidFill>
                  <a:srgbClr val="000000"/>
                </a:solidFill>
                <a:latin typeface="Arimo"/>
              </a:rPr>
              <a:t>.</a:t>
            </a:r>
          </a:p>
          <a:p>
            <a:pPr algn="just" marL="777357" indent="-388678" lvl="1">
              <a:lnSpc>
                <a:spcPts val="4968"/>
              </a:lnSpc>
              <a:buFont typeface="Arial"/>
              <a:buChar char="•"/>
            </a:pPr>
            <a:r>
              <a:rPr lang="en-US" sz="3600">
                <a:solidFill>
                  <a:srgbClr val="000000"/>
                </a:solidFill>
                <a:latin typeface="Arimo"/>
              </a:rPr>
              <a:t>Learn about different evaluation metrics used for classification models in this research paper:</a:t>
            </a:r>
            <a:r>
              <a:rPr lang="en-US" sz="3600">
                <a:solidFill>
                  <a:srgbClr val="004AAD"/>
                </a:solidFill>
                <a:latin typeface="Arimo"/>
              </a:rPr>
              <a:t> </a:t>
            </a:r>
            <a:r>
              <a:rPr lang="en-US" sz="3600" u="sng">
                <a:solidFill>
                  <a:srgbClr val="004AAD"/>
                </a:solidFill>
                <a:latin typeface="Arimo"/>
                <a:hlinkClick r:id="rId5" tooltip="https://www.researchgate.net/publication/319876963_Evaluation_Metrics_for_Classification_Models"/>
              </a:rPr>
              <a:t>Evaluation Metrics for Classification Models</a:t>
            </a:r>
            <a:r>
              <a:rPr lang="en-US" sz="3600">
                <a:solidFill>
                  <a:srgbClr val="004AAD"/>
                </a:solidFill>
                <a:latin typeface="Arimo"/>
              </a:rPr>
              <a:t>.</a:t>
            </a:r>
          </a:p>
          <a:p>
            <a:pPr algn="just" marL="777357" indent="-388678" lvl="1">
              <a:lnSpc>
                <a:spcPts val="4968"/>
              </a:lnSpc>
              <a:buFont typeface="Arial"/>
              <a:buChar char="•"/>
            </a:pPr>
            <a:r>
              <a:rPr lang="en-US" sz="3600">
                <a:solidFill>
                  <a:srgbClr val="000000"/>
                </a:solidFill>
                <a:latin typeface="Arimo"/>
              </a:rPr>
              <a:t>Dive into the ethical considerations surrounding AI and machine learning in this insightful webinar: </a:t>
            </a:r>
            <a:r>
              <a:rPr lang="en-US" sz="3600" u="sng">
                <a:solidFill>
                  <a:srgbClr val="004AAD"/>
                </a:solidFill>
                <a:latin typeface="Arimo"/>
                <a:hlinkClick r:id="rId6" tooltip="https://www.researchgate.net/publication/375671987_Ethical_Considerations_in_AI_and_Machine_Learning"/>
              </a:rPr>
              <a:t>Ethical Considerations in AI and Machine Learning</a:t>
            </a:r>
            <a:r>
              <a:rPr lang="en-US" sz="3600">
                <a:solidFill>
                  <a:srgbClr val="004AAD"/>
                </a:solidFill>
                <a:latin typeface="Arimo"/>
              </a:rPr>
              <a:t>.</a:t>
            </a:r>
          </a:p>
        </p:txBody>
      </p:sp>
      <p:sp>
        <p:nvSpPr>
          <p:cNvPr name="Freeform 5" id="5"/>
          <p:cNvSpPr/>
          <p:nvPr/>
        </p:nvSpPr>
        <p:spPr>
          <a:xfrm flipH="false" flipV="false" rot="0">
            <a:off x="0" y="9524417"/>
            <a:ext cx="3759375" cy="648283"/>
          </a:xfrm>
          <a:custGeom>
            <a:avLst/>
            <a:gdLst/>
            <a:ahLst/>
            <a:cxnLst/>
            <a:rect r="r" b="b" t="t" l="l"/>
            <a:pathLst>
              <a:path h="648283" w="3759375">
                <a:moveTo>
                  <a:pt x="0" y="0"/>
                </a:moveTo>
                <a:lnTo>
                  <a:pt x="3759375" y="0"/>
                </a:lnTo>
                <a:lnTo>
                  <a:pt x="3759375" y="648283"/>
                </a:lnTo>
                <a:lnTo>
                  <a:pt x="0" y="648283"/>
                </a:lnTo>
                <a:lnTo>
                  <a:pt x="0" y="0"/>
                </a:lnTo>
                <a:close/>
              </a:path>
            </a:pathLst>
          </a:custGeom>
          <a:blipFill>
            <a:blip r:embed="rId7"/>
            <a:stretch>
              <a:fillRect l="0" t="-1622" r="0" b="-1622"/>
            </a:stretch>
          </a:blipFill>
        </p:spPr>
      </p:sp>
      <p:sp>
        <p:nvSpPr>
          <p:cNvPr name="Freeform 6" id="6"/>
          <p:cNvSpPr/>
          <p:nvPr/>
        </p:nvSpPr>
        <p:spPr>
          <a:xfrm flipH="false" flipV="false" rot="0">
            <a:off x="15361938" y="9619473"/>
            <a:ext cx="2926062" cy="553227"/>
          </a:xfrm>
          <a:custGeom>
            <a:avLst/>
            <a:gdLst/>
            <a:ahLst/>
            <a:cxnLst/>
            <a:rect r="r" b="b" t="t" l="l"/>
            <a:pathLst>
              <a:path h="553227" w="2926062">
                <a:moveTo>
                  <a:pt x="0" y="0"/>
                </a:moveTo>
                <a:lnTo>
                  <a:pt x="2926062" y="0"/>
                </a:lnTo>
                <a:lnTo>
                  <a:pt x="2926062" y="553227"/>
                </a:lnTo>
                <a:lnTo>
                  <a:pt x="0" y="553227"/>
                </a:lnTo>
                <a:lnTo>
                  <a:pt x="0" y="0"/>
                </a:lnTo>
                <a:close/>
              </a:path>
            </a:pathLst>
          </a:custGeom>
          <a:blipFill>
            <a:blip r:embed="rId8"/>
            <a:stretch>
              <a:fillRect l="0" t="-1622" r="0" b="-1622"/>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1028611" y="1066800"/>
            <a:ext cx="16230600" cy="38100"/>
          </a:xfrm>
          <a:prstGeom prst="line">
            <a:avLst/>
          </a:prstGeom>
          <a:ln cap="flat" w="76200">
            <a:solidFill>
              <a:srgbClr val="FF914D"/>
            </a:solidFill>
            <a:prstDash val="solid"/>
            <a:headEnd type="none" len="sm" w="sm"/>
            <a:tailEnd type="none" len="sm" w="sm"/>
          </a:ln>
        </p:spPr>
      </p:sp>
      <p:sp>
        <p:nvSpPr>
          <p:cNvPr name="Freeform 3" id="3"/>
          <p:cNvSpPr/>
          <p:nvPr/>
        </p:nvSpPr>
        <p:spPr>
          <a:xfrm flipH="false" flipV="false" rot="0">
            <a:off x="1028611" y="1799525"/>
            <a:ext cx="16230511" cy="6687949"/>
          </a:xfrm>
          <a:custGeom>
            <a:avLst/>
            <a:gdLst/>
            <a:ahLst/>
            <a:cxnLst/>
            <a:rect r="r" b="b" t="t" l="l"/>
            <a:pathLst>
              <a:path h="6687949" w="16230511">
                <a:moveTo>
                  <a:pt x="0" y="0"/>
                </a:moveTo>
                <a:lnTo>
                  <a:pt x="16230510" y="0"/>
                </a:lnTo>
                <a:lnTo>
                  <a:pt x="16230510" y="6687950"/>
                </a:lnTo>
                <a:lnTo>
                  <a:pt x="0" y="6687950"/>
                </a:lnTo>
                <a:lnTo>
                  <a:pt x="0" y="0"/>
                </a:lnTo>
                <a:close/>
              </a:path>
            </a:pathLst>
          </a:custGeom>
          <a:blipFill>
            <a:blip r:embed="rId2"/>
            <a:stretch>
              <a:fillRect l="0" t="0" r="0" b="0"/>
            </a:stretch>
          </a:blipFill>
        </p:spPr>
      </p:sp>
      <p:sp>
        <p:nvSpPr>
          <p:cNvPr name="AutoShape 4" id="4"/>
          <p:cNvSpPr/>
          <p:nvPr/>
        </p:nvSpPr>
        <p:spPr>
          <a:xfrm flipV="true">
            <a:off x="1028432" y="9182100"/>
            <a:ext cx="16230600" cy="38100"/>
          </a:xfrm>
          <a:prstGeom prst="line">
            <a:avLst/>
          </a:prstGeom>
          <a:ln cap="flat" w="76200">
            <a:solidFill>
              <a:srgbClr val="FF914D"/>
            </a:solidFill>
            <a:prstDash val="solid"/>
            <a:headEnd type="none" len="sm" w="sm"/>
            <a:tailEnd type="none" len="sm" w="sm"/>
          </a:ln>
        </p:spPr>
      </p:sp>
      <p:sp>
        <p:nvSpPr>
          <p:cNvPr name="Freeform 5" id="5"/>
          <p:cNvSpPr/>
          <p:nvPr/>
        </p:nvSpPr>
        <p:spPr>
          <a:xfrm flipH="false" flipV="false" rot="0">
            <a:off x="8068159" y="9619473"/>
            <a:ext cx="584560" cy="516361"/>
          </a:xfrm>
          <a:custGeom>
            <a:avLst/>
            <a:gdLst/>
            <a:ahLst/>
            <a:cxnLst/>
            <a:rect r="r" b="b" t="t" l="l"/>
            <a:pathLst>
              <a:path h="516361" w="584560">
                <a:moveTo>
                  <a:pt x="0" y="0"/>
                </a:moveTo>
                <a:lnTo>
                  <a:pt x="584561" y="0"/>
                </a:lnTo>
                <a:lnTo>
                  <a:pt x="584561" y="516362"/>
                </a:lnTo>
                <a:lnTo>
                  <a:pt x="0" y="516362"/>
                </a:lnTo>
                <a:lnTo>
                  <a:pt x="0" y="0"/>
                </a:lnTo>
                <a:close/>
              </a:path>
            </a:pathLst>
          </a:custGeom>
          <a:blipFill>
            <a:blip r:embed="rId3"/>
            <a:stretch>
              <a:fillRect l="0" t="0" r="0" b="0"/>
            </a:stretch>
          </a:blipFill>
        </p:spPr>
      </p:sp>
      <p:sp>
        <p:nvSpPr>
          <p:cNvPr name="Freeform 6" id="6">
            <a:hlinkClick r:id="rId5" tooltip="https://www.canva.com/design/DAGC_x1GZkg/UhfG0JIhHK4gK_-L7AraOg/edit?utm_content=DAGC_x1GZkg&amp;utm_campaign=designshare&amp;utm_medium=link2&amp;utm_source=sharebutton"/>
          </p:cNvPr>
          <p:cNvSpPr/>
          <p:nvPr/>
        </p:nvSpPr>
        <p:spPr>
          <a:xfrm flipH="false" flipV="false" rot="0">
            <a:off x="8994581" y="9656339"/>
            <a:ext cx="598053" cy="479496"/>
          </a:xfrm>
          <a:custGeom>
            <a:avLst/>
            <a:gdLst/>
            <a:ahLst/>
            <a:cxnLst/>
            <a:rect r="r" b="b" t="t" l="l"/>
            <a:pathLst>
              <a:path h="479496" w="598053">
                <a:moveTo>
                  <a:pt x="0" y="0"/>
                </a:moveTo>
                <a:lnTo>
                  <a:pt x="598053" y="0"/>
                </a:lnTo>
                <a:lnTo>
                  <a:pt x="598053" y="479496"/>
                </a:lnTo>
                <a:lnTo>
                  <a:pt x="0" y="479496"/>
                </a:lnTo>
                <a:lnTo>
                  <a:pt x="0" y="0"/>
                </a:lnTo>
                <a:close/>
              </a:path>
            </a:pathLst>
          </a:custGeom>
          <a:blipFill>
            <a:blip r:embed="rId4">
              <a:alphaModFix amt="65999"/>
            </a:blip>
            <a:stretch>
              <a:fillRect l="0" t="0" r="0" b="0"/>
            </a:stretch>
          </a:blipFill>
        </p:spPr>
      </p:sp>
      <p:sp>
        <p:nvSpPr>
          <p:cNvPr name="Freeform 7" id="7">
            <a:hlinkClick r:id="rId7" tooltip="mailto:sbani1@unh.newhaven.edu"/>
          </p:cNvPr>
          <p:cNvSpPr/>
          <p:nvPr/>
        </p:nvSpPr>
        <p:spPr>
          <a:xfrm flipH="false" flipV="false" rot="0">
            <a:off x="9935534" y="9656339"/>
            <a:ext cx="600255" cy="479496"/>
          </a:xfrm>
          <a:custGeom>
            <a:avLst/>
            <a:gdLst/>
            <a:ahLst/>
            <a:cxnLst/>
            <a:rect r="r" b="b" t="t" l="l"/>
            <a:pathLst>
              <a:path h="479496" w="600255">
                <a:moveTo>
                  <a:pt x="0" y="0"/>
                </a:moveTo>
                <a:lnTo>
                  <a:pt x="600254" y="0"/>
                </a:lnTo>
                <a:lnTo>
                  <a:pt x="600254" y="479496"/>
                </a:lnTo>
                <a:lnTo>
                  <a:pt x="0" y="479496"/>
                </a:lnTo>
                <a:lnTo>
                  <a:pt x="0" y="0"/>
                </a:lnTo>
                <a:close/>
              </a:path>
            </a:pathLst>
          </a:custGeom>
          <a:blipFill>
            <a:blip r:embed="rId6">
              <a:alphaModFix amt="64000"/>
            </a:blip>
            <a:stretch>
              <a:fillRect l="-6910" t="0" r="-691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611" y="649415"/>
            <a:ext cx="17016984" cy="787146"/>
          </a:xfrm>
          <a:prstGeom prst="rect">
            <a:avLst/>
          </a:prstGeom>
        </p:spPr>
        <p:txBody>
          <a:bodyPr anchor="t" rtlCol="false" tIns="0" lIns="0" bIns="0" rIns="0">
            <a:spAutoFit/>
          </a:bodyPr>
          <a:lstStyle/>
          <a:p>
            <a:pPr algn="l">
              <a:lnSpc>
                <a:spcPts val="5832"/>
              </a:lnSpc>
            </a:pPr>
            <a:r>
              <a:rPr lang="en-US" sz="5400">
                <a:solidFill>
                  <a:srgbClr val="232F3E"/>
                </a:solidFill>
                <a:latin typeface="Arimo Heavy"/>
              </a:rPr>
              <a:t>TEAM 13</a:t>
            </a:r>
          </a:p>
        </p:txBody>
      </p:sp>
      <p:grpSp>
        <p:nvGrpSpPr>
          <p:cNvPr name="Group 3" id="3"/>
          <p:cNvGrpSpPr/>
          <p:nvPr/>
        </p:nvGrpSpPr>
        <p:grpSpPr>
          <a:xfrm rot="0">
            <a:off x="3447483" y="2765930"/>
            <a:ext cx="4198876" cy="4198876"/>
            <a:chOff x="0" y="0"/>
            <a:chExt cx="12700000" cy="12700000"/>
          </a:xfrm>
        </p:grpSpPr>
        <p:sp>
          <p:nvSpPr>
            <p:cNvPr name="Freeform 4" id="4"/>
            <p:cNvSpPr/>
            <p:nvPr/>
          </p:nvSpPr>
          <p:spPr>
            <a:xfrm flipH="false" flipV="false" rot="0">
              <a:off x="-11430" y="857250"/>
              <a:ext cx="13009880" cy="11644630"/>
            </a:xfrm>
            <a:custGeom>
              <a:avLst/>
              <a:gdLst/>
              <a:ahLst/>
              <a:cxnLst/>
              <a:rect r="r" b="b" t="t" l="l"/>
              <a:pathLst>
                <a:path h="11644630" w="13009880">
                  <a:moveTo>
                    <a:pt x="10152380" y="938530"/>
                  </a:moveTo>
                  <a:cubicBezTo>
                    <a:pt x="8962390" y="189230"/>
                    <a:pt x="8643620" y="154940"/>
                    <a:pt x="7245350" y="0"/>
                  </a:cubicBezTo>
                  <a:cubicBezTo>
                    <a:pt x="4039870" y="38100"/>
                    <a:pt x="1441450" y="1889760"/>
                    <a:pt x="435610" y="4933950"/>
                  </a:cubicBezTo>
                  <a:cubicBezTo>
                    <a:pt x="91440" y="5975350"/>
                    <a:pt x="0" y="7139940"/>
                    <a:pt x="403860" y="8159750"/>
                  </a:cubicBezTo>
                  <a:cubicBezTo>
                    <a:pt x="934720" y="9499600"/>
                    <a:pt x="2254250" y="10407650"/>
                    <a:pt x="3648710" y="10773410"/>
                  </a:cubicBezTo>
                  <a:cubicBezTo>
                    <a:pt x="5043170" y="11140440"/>
                    <a:pt x="6578600" y="11644630"/>
                    <a:pt x="8008620" y="11470640"/>
                  </a:cubicBezTo>
                  <a:cubicBezTo>
                    <a:pt x="9123680" y="11334750"/>
                    <a:pt x="10237470" y="10519410"/>
                    <a:pt x="11071860" y="9767570"/>
                  </a:cubicBezTo>
                  <a:cubicBezTo>
                    <a:pt x="11625580" y="9268460"/>
                    <a:pt x="11971020" y="8576310"/>
                    <a:pt x="12202160" y="7867650"/>
                  </a:cubicBezTo>
                  <a:cubicBezTo>
                    <a:pt x="13009880" y="5401310"/>
                    <a:pt x="12348210" y="2322830"/>
                    <a:pt x="10152380" y="938530"/>
                  </a:cubicBezTo>
                  <a:close/>
                </a:path>
              </a:pathLst>
            </a:custGeom>
            <a:blipFill>
              <a:blip r:embed="rId2"/>
              <a:stretch>
                <a:fillRect l="0" t="-39402" r="0" b="-39402"/>
              </a:stretch>
            </a:blipFill>
          </p:spPr>
        </p:sp>
      </p:grpSp>
      <p:grpSp>
        <p:nvGrpSpPr>
          <p:cNvPr name="Group 5" id="5"/>
          <p:cNvGrpSpPr/>
          <p:nvPr/>
        </p:nvGrpSpPr>
        <p:grpSpPr>
          <a:xfrm rot="0">
            <a:off x="10211456" y="2655183"/>
            <a:ext cx="3980707" cy="4420369"/>
            <a:chOff x="0" y="0"/>
            <a:chExt cx="14341728" cy="15925748"/>
          </a:xfrm>
        </p:grpSpPr>
        <p:sp>
          <p:nvSpPr>
            <p:cNvPr name="Freeform 6" id="6"/>
            <p:cNvSpPr/>
            <p:nvPr/>
          </p:nvSpPr>
          <p:spPr>
            <a:xfrm flipH="false" flipV="false" rot="0">
              <a:off x="-11430" y="1074988"/>
              <a:ext cx="14651609" cy="14602319"/>
            </a:xfrm>
            <a:custGeom>
              <a:avLst/>
              <a:gdLst/>
              <a:ahLst/>
              <a:cxnLst/>
              <a:rect r="r" b="b" t="t" l="l"/>
              <a:pathLst>
                <a:path h="14602319" w="14651609">
                  <a:moveTo>
                    <a:pt x="11463300" y="1176913"/>
                  </a:moveTo>
                  <a:cubicBezTo>
                    <a:pt x="10119480" y="237294"/>
                    <a:pt x="9759503" y="194294"/>
                    <a:pt x="8180479" y="0"/>
                  </a:cubicBezTo>
                  <a:cubicBezTo>
                    <a:pt x="4560626" y="47777"/>
                    <a:pt x="1626309" y="2369751"/>
                    <a:pt x="490444" y="6187153"/>
                  </a:cubicBezTo>
                  <a:cubicBezTo>
                    <a:pt x="101783" y="7493064"/>
                    <a:pt x="0" y="8953456"/>
                    <a:pt x="454589" y="10232293"/>
                  </a:cubicBezTo>
                  <a:cubicBezTo>
                    <a:pt x="1054074" y="11912460"/>
                    <a:pt x="2544179" y="13051151"/>
                    <a:pt x="4118901" y="13509812"/>
                  </a:cubicBezTo>
                  <a:cubicBezTo>
                    <a:pt x="5693623" y="13970066"/>
                    <a:pt x="7427537" y="14602319"/>
                    <a:pt x="9042417" y="14384137"/>
                  </a:cubicBezTo>
                  <a:cubicBezTo>
                    <a:pt x="10301621" y="14213730"/>
                    <a:pt x="11559390" y="13191298"/>
                    <a:pt x="12501640" y="12248493"/>
                  </a:cubicBezTo>
                  <a:cubicBezTo>
                    <a:pt x="13126941" y="11622611"/>
                    <a:pt x="13517035" y="10754657"/>
                    <a:pt x="13778055" y="9866001"/>
                  </a:cubicBezTo>
                  <a:cubicBezTo>
                    <a:pt x="14651609" y="6773221"/>
                    <a:pt x="13942986" y="2912819"/>
                    <a:pt x="11463300" y="1176913"/>
                  </a:cubicBezTo>
                  <a:close/>
                </a:path>
              </a:pathLst>
            </a:custGeom>
            <a:blipFill>
              <a:blip r:embed="rId3"/>
              <a:stretch>
                <a:fillRect l="-1021" t="-11607" r="-18422" b="-38061"/>
              </a:stretch>
            </a:blipFill>
          </p:spPr>
        </p:sp>
      </p:grpSp>
      <p:sp>
        <p:nvSpPr>
          <p:cNvPr name="TextBox 7" id="7"/>
          <p:cNvSpPr txBox="true"/>
          <p:nvPr/>
        </p:nvSpPr>
        <p:spPr>
          <a:xfrm rot="0">
            <a:off x="3447483" y="7366179"/>
            <a:ext cx="4124806" cy="576479"/>
          </a:xfrm>
          <a:prstGeom prst="rect">
            <a:avLst/>
          </a:prstGeom>
        </p:spPr>
        <p:txBody>
          <a:bodyPr anchor="t" rtlCol="false" tIns="0" lIns="0" bIns="0" rIns="0">
            <a:spAutoFit/>
          </a:bodyPr>
          <a:lstStyle/>
          <a:p>
            <a:pPr algn="ctr">
              <a:lnSpc>
                <a:spcPts val="4751"/>
              </a:lnSpc>
            </a:pPr>
            <a:r>
              <a:rPr lang="en-US" sz="3393" spc="441">
                <a:solidFill>
                  <a:srgbClr val="333331"/>
                </a:solidFill>
                <a:latin typeface="DM Sans Bold"/>
              </a:rPr>
              <a:t>SHREYA BANIK</a:t>
            </a:r>
          </a:p>
        </p:txBody>
      </p:sp>
      <p:sp>
        <p:nvSpPr>
          <p:cNvPr name="TextBox 8" id="8"/>
          <p:cNvSpPr txBox="true"/>
          <p:nvPr/>
        </p:nvSpPr>
        <p:spPr>
          <a:xfrm rot="0">
            <a:off x="8365412" y="7375704"/>
            <a:ext cx="7672796" cy="529985"/>
          </a:xfrm>
          <a:prstGeom prst="rect">
            <a:avLst/>
          </a:prstGeom>
        </p:spPr>
        <p:txBody>
          <a:bodyPr anchor="t" rtlCol="false" tIns="0" lIns="0" bIns="0" rIns="0">
            <a:spAutoFit/>
          </a:bodyPr>
          <a:lstStyle/>
          <a:p>
            <a:pPr algn="ctr" marL="0" indent="0" lvl="0">
              <a:lnSpc>
                <a:spcPts val="4388"/>
              </a:lnSpc>
              <a:spcBef>
                <a:spcPct val="0"/>
              </a:spcBef>
            </a:pPr>
            <a:r>
              <a:rPr lang="en-US" sz="3134" spc="407">
                <a:solidFill>
                  <a:srgbClr val="333331"/>
                </a:solidFill>
                <a:latin typeface="DM Sans Bold"/>
              </a:rPr>
              <a:t>BHIRAVAJOSYULA KRISHNA SAI</a:t>
            </a:r>
          </a:p>
        </p:txBody>
      </p:sp>
      <p:sp>
        <p:nvSpPr>
          <p:cNvPr name="Freeform 9" id="9"/>
          <p:cNvSpPr/>
          <p:nvPr/>
        </p:nvSpPr>
        <p:spPr>
          <a:xfrm flipH="false" flipV="false" rot="0">
            <a:off x="0" y="9524417"/>
            <a:ext cx="3759375" cy="648283"/>
          </a:xfrm>
          <a:custGeom>
            <a:avLst/>
            <a:gdLst/>
            <a:ahLst/>
            <a:cxnLst/>
            <a:rect r="r" b="b" t="t" l="l"/>
            <a:pathLst>
              <a:path h="648283" w="3759375">
                <a:moveTo>
                  <a:pt x="0" y="0"/>
                </a:moveTo>
                <a:lnTo>
                  <a:pt x="3759375" y="0"/>
                </a:lnTo>
                <a:lnTo>
                  <a:pt x="3759375" y="648283"/>
                </a:lnTo>
                <a:lnTo>
                  <a:pt x="0" y="648283"/>
                </a:lnTo>
                <a:lnTo>
                  <a:pt x="0" y="0"/>
                </a:lnTo>
                <a:close/>
              </a:path>
            </a:pathLst>
          </a:custGeom>
          <a:blipFill>
            <a:blip r:embed="rId4"/>
            <a:stretch>
              <a:fillRect l="0" t="-1622" r="0" b="-1622"/>
            </a:stretch>
          </a:blipFill>
        </p:spPr>
      </p:sp>
      <p:sp>
        <p:nvSpPr>
          <p:cNvPr name="Freeform 10" id="10"/>
          <p:cNvSpPr/>
          <p:nvPr/>
        </p:nvSpPr>
        <p:spPr>
          <a:xfrm flipH="false" flipV="false" rot="0">
            <a:off x="15361938" y="9619473"/>
            <a:ext cx="2926062" cy="553227"/>
          </a:xfrm>
          <a:custGeom>
            <a:avLst/>
            <a:gdLst/>
            <a:ahLst/>
            <a:cxnLst/>
            <a:rect r="r" b="b" t="t" l="l"/>
            <a:pathLst>
              <a:path h="553227" w="2926062">
                <a:moveTo>
                  <a:pt x="0" y="0"/>
                </a:moveTo>
                <a:lnTo>
                  <a:pt x="2926062" y="0"/>
                </a:lnTo>
                <a:lnTo>
                  <a:pt x="2926062" y="553227"/>
                </a:lnTo>
                <a:lnTo>
                  <a:pt x="0" y="553227"/>
                </a:lnTo>
                <a:lnTo>
                  <a:pt x="0" y="0"/>
                </a:lnTo>
                <a:close/>
              </a:path>
            </a:pathLst>
          </a:custGeom>
          <a:blipFill>
            <a:blip r:embed="rId5"/>
            <a:stretch>
              <a:fillRect l="0" t="-1622" r="0" b="-1622"/>
            </a:stretch>
          </a:blipFill>
        </p:spPr>
      </p:sp>
      <p:sp>
        <p:nvSpPr>
          <p:cNvPr name="AutoShape 11" id="11"/>
          <p:cNvSpPr/>
          <p:nvPr/>
        </p:nvSpPr>
        <p:spPr>
          <a:xfrm flipV="true">
            <a:off x="640169" y="1404937"/>
            <a:ext cx="16914513" cy="117998"/>
          </a:xfrm>
          <a:prstGeom prst="line">
            <a:avLst/>
          </a:prstGeom>
          <a:ln cap="flat" w="76200">
            <a:solidFill>
              <a:srgbClr val="FF914D"/>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524417"/>
            <a:ext cx="3759375" cy="648283"/>
          </a:xfrm>
          <a:custGeom>
            <a:avLst/>
            <a:gdLst/>
            <a:ahLst/>
            <a:cxnLst/>
            <a:rect r="r" b="b" t="t" l="l"/>
            <a:pathLst>
              <a:path h="648283" w="3759375">
                <a:moveTo>
                  <a:pt x="0" y="0"/>
                </a:moveTo>
                <a:lnTo>
                  <a:pt x="3759375" y="0"/>
                </a:lnTo>
                <a:lnTo>
                  <a:pt x="3759375" y="648283"/>
                </a:lnTo>
                <a:lnTo>
                  <a:pt x="0" y="648283"/>
                </a:lnTo>
                <a:lnTo>
                  <a:pt x="0" y="0"/>
                </a:lnTo>
                <a:close/>
              </a:path>
            </a:pathLst>
          </a:custGeom>
          <a:blipFill>
            <a:blip r:embed="rId2"/>
            <a:stretch>
              <a:fillRect l="0" t="-1622" r="0" b="-1622"/>
            </a:stretch>
          </a:blipFill>
        </p:spPr>
      </p:sp>
      <p:sp>
        <p:nvSpPr>
          <p:cNvPr name="Freeform 3" id="3"/>
          <p:cNvSpPr/>
          <p:nvPr/>
        </p:nvSpPr>
        <p:spPr>
          <a:xfrm flipH="false" flipV="false" rot="0">
            <a:off x="15361938" y="9619473"/>
            <a:ext cx="2926062" cy="553227"/>
          </a:xfrm>
          <a:custGeom>
            <a:avLst/>
            <a:gdLst/>
            <a:ahLst/>
            <a:cxnLst/>
            <a:rect r="r" b="b" t="t" l="l"/>
            <a:pathLst>
              <a:path h="553227" w="2926062">
                <a:moveTo>
                  <a:pt x="0" y="0"/>
                </a:moveTo>
                <a:lnTo>
                  <a:pt x="2926062" y="0"/>
                </a:lnTo>
                <a:lnTo>
                  <a:pt x="2926062" y="553227"/>
                </a:lnTo>
                <a:lnTo>
                  <a:pt x="0" y="553227"/>
                </a:lnTo>
                <a:lnTo>
                  <a:pt x="0" y="0"/>
                </a:lnTo>
                <a:close/>
              </a:path>
            </a:pathLst>
          </a:custGeom>
          <a:blipFill>
            <a:blip r:embed="rId3"/>
            <a:stretch>
              <a:fillRect l="0" t="-1622" r="0" b="-1622"/>
            </a:stretch>
          </a:blipFill>
        </p:spPr>
      </p:sp>
      <p:sp>
        <p:nvSpPr>
          <p:cNvPr name="Freeform 4" id="4"/>
          <p:cNvSpPr/>
          <p:nvPr/>
        </p:nvSpPr>
        <p:spPr>
          <a:xfrm flipH="false" flipV="false" rot="0">
            <a:off x="12079669" y="2391477"/>
            <a:ext cx="5179631" cy="4496024"/>
          </a:xfrm>
          <a:custGeom>
            <a:avLst/>
            <a:gdLst/>
            <a:ahLst/>
            <a:cxnLst/>
            <a:rect r="r" b="b" t="t" l="l"/>
            <a:pathLst>
              <a:path h="4496024" w="5179631">
                <a:moveTo>
                  <a:pt x="0" y="0"/>
                </a:moveTo>
                <a:lnTo>
                  <a:pt x="5179631" y="0"/>
                </a:lnTo>
                <a:lnTo>
                  <a:pt x="5179631" y="4496024"/>
                </a:lnTo>
                <a:lnTo>
                  <a:pt x="0" y="4496024"/>
                </a:lnTo>
                <a:lnTo>
                  <a:pt x="0" y="0"/>
                </a:lnTo>
                <a:close/>
              </a:path>
            </a:pathLst>
          </a:custGeom>
          <a:blipFill>
            <a:blip r:embed="rId4"/>
            <a:stretch>
              <a:fillRect l="0" t="0" r="0" b="0"/>
            </a:stretch>
          </a:blipFill>
        </p:spPr>
      </p:sp>
      <p:sp>
        <p:nvSpPr>
          <p:cNvPr name="TextBox 5" id="5"/>
          <p:cNvSpPr txBox="true"/>
          <p:nvPr/>
        </p:nvSpPr>
        <p:spPr>
          <a:xfrm rot="0">
            <a:off x="640080" y="526923"/>
            <a:ext cx="17016984" cy="976962"/>
          </a:xfrm>
          <a:prstGeom prst="rect">
            <a:avLst/>
          </a:prstGeom>
        </p:spPr>
        <p:txBody>
          <a:bodyPr anchor="t" rtlCol="false" tIns="0" lIns="0" bIns="0" rIns="0">
            <a:spAutoFit/>
          </a:bodyPr>
          <a:lstStyle/>
          <a:p>
            <a:pPr algn="l">
              <a:lnSpc>
                <a:spcPts val="5832"/>
              </a:lnSpc>
            </a:pPr>
            <a:r>
              <a:rPr lang="en-US" sz="5400">
                <a:solidFill>
                  <a:srgbClr val="232F3E"/>
                </a:solidFill>
                <a:latin typeface="Arimo Heavy"/>
              </a:rPr>
              <a:t>Business scenario overview</a:t>
            </a:r>
          </a:p>
        </p:txBody>
      </p:sp>
      <p:sp>
        <p:nvSpPr>
          <p:cNvPr name="TextBox 6" id="6"/>
          <p:cNvSpPr txBox="true"/>
          <p:nvPr/>
        </p:nvSpPr>
        <p:spPr>
          <a:xfrm rot="0">
            <a:off x="640169" y="2388738"/>
            <a:ext cx="10762150" cy="4530077"/>
          </a:xfrm>
          <a:prstGeom prst="rect">
            <a:avLst/>
          </a:prstGeom>
        </p:spPr>
        <p:txBody>
          <a:bodyPr anchor="t" rtlCol="false" tIns="0" lIns="0" bIns="0" rIns="0">
            <a:spAutoFit/>
          </a:bodyPr>
          <a:lstStyle/>
          <a:p>
            <a:pPr>
              <a:lnSpc>
                <a:spcPts val="4454"/>
              </a:lnSpc>
              <a:spcBef>
                <a:spcPct val="0"/>
              </a:spcBef>
            </a:pPr>
            <a:r>
              <a:rPr lang="en-US" sz="4124">
                <a:solidFill>
                  <a:srgbClr val="505357"/>
                </a:solidFill>
                <a:latin typeface="Arimo Bold"/>
              </a:rPr>
              <a:t>Existing credit card approval processes lack accuracy and efficiency, leading to potential risks and inefficiencies for financial institutions. Manual review processes are time-consuming and prone to errors, resulting in delayed decisions and potential loss of business opportunities.</a:t>
            </a:r>
          </a:p>
        </p:txBody>
      </p:sp>
      <p:sp>
        <p:nvSpPr>
          <p:cNvPr name="AutoShape 7" id="7"/>
          <p:cNvSpPr/>
          <p:nvPr/>
        </p:nvSpPr>
        <p:spPr>
          <a:xfrm flipV="true">
            <a:off x="640169" y="1404937"/>
            <a:ext cx="16914513" cy="117998"/>
          </a:xfrm>
          <a:prstGeom prst="line">
            <a:avLst/>
          </a:prstGeom>
          <a:ln cap="flat" w="76200">
            <a:solidFill>
              <a:srgbClr val="FF914D"/>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524417"/>
            <a:ext cx="3759375" cy="648283"/>
          </a:xfrm>
          <a:custGeom>
            <a:avLst/>
            <a:gdLst/>
            <a:ahLst/>
            <a:cxnLst/>
            <a:rect r="r" b="b" t="t" l="l"/>
            <a:pathLst>
              <a:path h="648283" w="3759375">
                <a:moveTo>
                  <a:pt x="0" y="0"/>
                </a:moveTo>
                <a:lnTo>
                  <a:pt x="3759375" y="0"/>
                </a:lnTo>
                <a:lnTo>
                  <a:pt x="3759375" y="648283"/>
                </a:lnTo>
                <a:lnTo>
                  <a:pt x="0" y="648283"/>
                </a:lnTo>
                <a:lnTo>
                  <a:pt x="0" y="0"/>
                </a:lnTo>
                <a:close/>
              </a:path>
            </a:pathLst>
          </a:custGeom>
          <a:blipFill>
            <a:blip r:embed="rId2"/>
            <a:stretch>
              <a:fillRect l="0" t="-1622" r="0" b="-1622"/>
            </a:stretch>
          </a:blipFill>
        </p:spPr>
      </p:sp>
      <p:sp>
        <p:nvSpPr>
          <p:cNvPr name="Freeform 3" id="3"/>
          <p:cNvSpPr/>
          <p:nvPr/>
        </p:nvSpPr>
        <p:spPr>
          <a:xfrm flipH="false" flipV="false" rot="0">
            <a:off x="15361938" y="9619473"/>
            <a:ext cx="2926062" cy="553227"/>
          </a:xfrm>
          <a:custGeom>
            <a:avLst/>
            <a:gdLst/>
            <a:ahLst/>
            <a:cxnLst/>
            <a:rect r="r" b="b" t="t" l="l"/>
            <a:pathLst>
              <a:path h="553227" w="2926062">
                <a:moveTo>
                  <a:pt x="0" y="0"/>
                </a:moveTo>
                <a:lnTo>
                  <a:pt x="2926062" y="0"/>
                </a:lnTo>
                <a:lnTo>
                  <a:pt x="2926062" y="553227"/>
                </a:lnTo>
                <a:lnTo>
                  <a:pt x="0" y="553227"/>
                </a:lnTo>
                <a:lnTo>
                  <a:pt x="0" y="0"/>
                </a:lnTo>
                <a:close/>
              </a:path>
            </a:pathLst>
          </a:custGeom>
          <a:blipFill>
            <a:blip r:embed="rId3"/>
            <a:stretch>
              <a:fillRect l="0" t="-1622" r="0" b="-1622"/>
            </a:stretch>
          </a:blipFill>
        </p:spPr>
      </p:sp>
      <p:sp>
        <p:nvSpPr>
          <p:cNvPr name="TextBox 4" id="4"/>
          <p:cNvSpPr txBox="true"/>
          <p:nvPr/>
        </p:nvSpPr>
        <p:spPr>
          <a:xfrm rot="0">
            <a:off x="640169" y="2043249"/>
            <a:ext cx="12052558" cy="5976101"/>
          </a:xfrm>
          <a:prstGeom prst="rect">
            <a:avLst/>
          </a:prstGeom>
        </p:spPr>
        <p:txBody>
          <a:bodyPr anchor="t" rtlCol="false" tIns="0" lIns="0" bIns="0" rIns="0">
            <a:spAutoFit/>
          </a:bodyPr>
          <a:lstStyle/>
          <a:p>
            <a:pPr algn="l" marL="0" indent="0" lvl="0">
              <a:lnSpc>
                <a:spcPts val="3653"/>
              </a:lnSpc>
              <a:spcBef>
                <a:spcPct val="0"/>
              </a:spcBef>
            </a:pPr>
            <a:r>
              <a:rPr lang="en-US" sz="3382">
                <a:solidFill>
                  <a:srgbClr val="505357"/>
                </a:solidFill>
                <a:latin typeface="Arimo Bold"/>
              </a:rPr>
              <a:t>We aim to implement a robust machine learning model trained on analyzed credit card approval data. This model will automate the approval process, accurately predicting the likelihood of credit card approval based on various demographic and financial factors. As part of our solution, we will explore exploratory data analysis (EDA) techniques to gain deeper insights into the data, identify patterns, and refine feature selection. By leveraging data engineering techniques, we can streamline decision-making processes, reduce manual intervention, and enhance risk management practices, ultimately optimizing the credit card approval process for improved efficiency and profitability.</a:t>
            </a:r>
          </a:p>
        </p:txBody>
      </p:sp>
      <p:sp>
        <p:nvSpPr>
          <p:cNvPr name="Freeform 5" id="5"/>
          <p:cNvSpPr/>
          <p:nvPr/>
        </p:nvSpPr>
        <p:spPr>
          <a:xfrm flipH="false" flipV="false" rot="0">
            <a:off x="12775241" y="2303856"/>
            <a:ext cx="5173395" cy="5116480"/>
          </a:xfrm>
          <a:custGeom>
            <a:avLst/>
            <a:gdLst/>
            <a:ahLst/>
            <a:cxnLst/>
            <a:rect r="r" b="b" t="t" l="l"/>
            <a:pathLst>
              <a:path h="5116480" w="5173395">
                <a:moveTo>
                  <a:pt x="0" y="0"/>
                </a:moveTo>
                <a:lnTo>
                  <a:pt x="5173395" y="0"/>
                </a:lnTo>
                <a:lnTo>
                  <a:pt x="5173395" y="5116479"/>
                </a:lnTo>
                <a:lnTo>
                  <a:pt x="0" y="5116479"/>
                </a:lnTo>
                <a:lnTo>
                  <a:pt x="0" y="0"/>
                </a:lnTo>
                <a:close/>
              </a:path>
            </a:pathLst>
          </a:custGeom>
          <a:blipFill>
            <a:blip r:embed="rId4"/>
            <a:stretch>
              <a:fillRect l="-12381" t="0" r="-12381" b="0"/>
            </a:stretch>
          </a:blipFill>
        </p:spPr>
      </p:sp>
      <p:sp>
        <p:nvSpPr>
          <p:cNvPr name="TextBox 6" id="6"/>
          <p:cNvSpPr txBox="true"/>
          <p:nvPr/>
        </p:nvSpPr>
        <p:spPr>
          <a:xfrm rot="0">
            <a:off x="640080" y="621831"/>
            <a:ext cx="17016984" cy="787146"/>
          </a:xfrm>
          <a:prstGeom prst="rect">
            <a:avLst/>
          </a:prstGeom>
        </p:spPr>
        <p:txBody>
          <a:bodyPr anchor="t" rtlCol="false" tIns="0" lIns="0" bIns="0" rIns="0">
            <a:spAutoFit/>
          </a:bodyPr>
          <a:lstStyle/>
          <a:p>
            <a:pPr algn="l">
              <a:lnSpc>
                <a:spcPts val="5832"/>
              </a:lnSpc>
            </a:pPr>
            <a:r>
              <a:rPr lang="en-US" sz="5400">
                <a:solidFill>
                  <a:srgbClr val="232F3E"/>
                </a:solidFill>
                <a:latin typeface="Arimo Heavy"/>
              </a:rPr>
              <a:t>Solution overview</a:t>
            </a:r>
          </a:p>
        </p:txBody>
      </p:sp>
      <p:sp>
        <p:nvSpPr>
          <p:cNvPr name="AutoShape 7" id="7"/>
          <p:cNvSpPr/>
          <p:nvPr/>
        </p:nvSpPr>
        <p:spPr>
          <a:xfrm flipV="true">
            <a:off x="640169" y="1404937"/>
            <a:ext cx="16914513" cy="117998"/>
          </a:xfrm>
          <a:prstGeom prst="line">
            <a:avLst/>
          </a:prstGeom>
          <a:ln cap="flat" w="76200">
            <a:solidFill>
              <a:srgbClr val="FF914D"/>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729578"/>
            <a:ext cx="18288000" cy="9443122"/>
            <a:chOff x="0" y="0"/>
            <a:chExt cx="24384000" cy="12590829"/>
          </a:xfrm>
        </p:grpSpPr>
        <p:sp>
          <p:nvSpPr>
            <p:cNvPr name="Freeform 3" id="3"/>
            <p:cNvSpPr/>
            <p:nvPr/>
          </p:nvSpPr>
          <p:spPr>
            <a:xfrm flipH="false" flipV="false" rot="0">
              <a:off x="0" y="11726451"/>
              <a:ext cx="5012500" cy="864377"/>
            </a:xfrm>
            <a:custGeom>
              <a:avLst/>
              <a:gdLst/>
              <a:ahLst/>
              <a:cxnLst/>
              <a:rect r="r" b="b" t="t" l="l"/>
              <a:pathLst>
                <a:path h="864377" w="5012500">
                  <a:moveTo>
                    <a:pt x="0" y="0"/>
                  </a:moveTo>
                  <a:lnTo>
                    <a:pt x="5012500" y="0"/>
                  </a:lnTo>
                  <a:lnTo>
                    <a:pt x="5012500" y="864378"/>
                  </a:lnTo>
                  <a:lnTo>
                    <a:pt x="0" y="864378"/>
                  </a:lnTo>
                  <a:lnTo>
                    <a:pt x="0" y="0"/>
                  </a:lnTo>
                  <a:close/>
                </a:path>
              </a:pathLst>
            </a:custGeom>
            <a:blipFill>
              <a:blip r:embed="rId2"/>
              <a:stretch>
                <a:fillRect l="0" t="-1622" r="0" b="-1622"/>
              </a:stretch>
            </a:blipFill>
          </p:spPr>
        </p:sp>
        <p:sp>
          <p:nvSpPr>
            <p:cNvPr name="Freeform 4" id="4"/>
            <p:cNvSpPr/>
            <p:nvPr/>
          </p:nvSpPr>
          <p:spPr>
            <a:xfrm flipH="false" flipV="false" rot="0">
              <a:off x="20482584" y="11853193"/>
              <a:ext cx="3901416" cy="737636"/>
            </a:xfrm>
            <a:custGeom>
              <a:avLst/>
              <a:gdLst/>
              <a:ahLst/>
              <a:cxnLst/>
              <a:rect r="r" b="b" t="t" l="l"/>
              <a:pathLst>
                <a:path h="737636" w="3901416">
                  <a:moveTo>
                    <a:pt x="0" y="0"/>
                  </a:moveTo>
                  <a:lnTo>
                    <a:pt x="3901416" y="0"/>
                  </a:lnTo>
                  <a:lnTo>
                    <a:pt x="3901416" y="737636"/>
                  </a:lnTo>
                  <a:lnTo>
                    <a:pt x="0" y="737636"/>
                  </a:lnTo>
                  <a:lnTo>
                    <a:pt x="0" y="0"/>
                  </a:lnTo>
                  <a:close/>
                </a:path>
              </a:pathLst>
            </a:custGeom>
            <a:blipFill>
              <a:blip r:embed="rId3"/>
              <a:stretch>
                <a:fillRect l="0" t="-1622" r="0" b="-1622"/>
              </a:stretch>
            </a:blipFill>
          </p:spPr>
        </p:sp>
        <p:sp>
          <p:nvSpPr>
            <p:cNvPr name="AutoShape 5" id="5"/>
            <p:cNvSpPr/>
            <p:nvPr/>
          </p:nvSpPr>
          <p:spPr>
            <a:xfrm flipV="true">
              <a:off x="853559" y="1057809"/>
              <a:ext cx="22533754" cy="0"/>
            </a:xfrm>
            <a:prstGeom prst="line">
              <a:avLst/>
            </a:prstGeom>
            <a:ln cap="flat" w="101600">
              <a:solidFill>
                <a:srgbClr val="FF914D"/>
              </a:solidFill>
              <a:prstDash val="solid"/>
              <a:headEnd type="none" len="sm" w="sm"/>
              <a:tailEnd type="none" len="sm" w="sm"/>
            </a:ln>
          </p:spPr>
        </p:sp>
        <p:sp>
          <p:nvSpPr>
            <p:cNvPr name="Freeform 6" id="6"/>
            <p:cNvSpPr/>
            <p:nvPr/>
          </p:nvSpPr>
          <p:spPr>
            <a:xfrm flipH="false" flipV="false" rot="0">
              <a:off x="853559" y="1854977"/>
              <a:ext cx="22796265" cy="9516652"/>
            </a:xfrm>
            <a:custGeom>
              <a:avLst/>
              <a:gdLst/>
              <a:ahLst/>
              <a:cxnLst/>
              <a:rect r="r" b="b" t="t" l="l"/>
              <a:pathLst>
                <a:path h="9516652" w="22796265">
                  <a:moveTo>
                    <a:pt x="0" y="0"/>
                  </a:moveTo>
                  <a:lnTo>
                    <a:pt x="22796265" y="0"/>
                  </a:lnTo>
                  <a:lnTo>
                    <a:pt x="22796265" y="9516652"/>
                  </a:lnTo>
                  <a:lnTo>
                    <a:pt x="0" y="9516652"/>
                  </a:lnTo>
                  <a:lnTo>
                    <a:pt x="0" y="0"/>
                  </a:lnTo>
                  <a:close/>
                </a:path>
              </a:pathLst>
            </a:custGeom>
            <a:blipFill>
              <a:blip r:embed="rId4"/>
              <a:stretch>
                <a:fillRect l="-2420" t="-1379" r="-1120" b="0"/>
              </a:stretch>
            </a:blipFill>
          </p:spPr>
        </p:sp>
        <p:sp>
          <p:nvSpPr>
            <p:cNvPr name="TextBox 7" id="7"/>
            <p:cNvSpPr txBox="true"/>
            <p:nvPr/>
          </p:nvSpPr>
          <p:spPr>
            <a:xfrm rot="0">
              <a:off x="853559" y="19050"/>
              <a:ext cx="15214067" cy="778608"/>
            </a:xfrm>
            <a:prstGeom prst="rect">
              <a:avLst/>
            </a:prstGeom>
          </p:spPr>
          <p:txBody>
            <a:bodyPr anchor="t" rtlCol="false" tIns="0" lIns="0" bIns="0" rIns="0">
              <a:spAutoFit/>
            </a:bodyPr>
            <a:lstStyle/>
            <a:p>
              <a:pPr algn="l" marL="0" indent="0" lvl="0">
                <a:lnSpc>
                  <a:spcPts val="4277"/>
                </a:lnSpc>
                <a:spcBef>
                  <a:spcPct val="0"/>
                </a:spcBef>
              </a:pPr>
              <a:r>
                <a:rPr lang="en-US" sz="3960" strike="noStrike" u="none">
                  <a:solidFill>
                    <a:srgbClr val="232F3E"/>
                  </a:solidFill>
                  <a:latin typeface="Arimo Heavy"/>
                </a:rPr>
                <a:t>ARCHITECTURE DIAGRAM OF THE SOLUTION</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524417"/>
            <a:ext cx="3759375" cy="648283"/>
          </a:xfrm>
          <a:custGeom>
            <a:avLst/>
            <a:gdLst/>
            <a:ahLst/>
            <a:cxnLst/>
            <a:rect r="r" b="b" t="t" l="l"/>
            <a:pathLst>
              <a:path h="648283" w="3759375">
                <a:moveTo>
                  <a:pt x="0" y="0"/>
                </a:moveTo>
                <a:lnTo>
                  <a:pt x="3759375" y="0"/>
                </a:lnTo>
                <a:lnTo>
                  <a:pt x="3759375" y="648283"/>
                </a:lnTo>
                <a:lnTo>
                  <a:pt x="0" y="648283"/>
                </a:lnTo>
                <a:lnTo>
                  <a:pt x="0" y="0"/>
                </a:lnTo>
                <a:close/>
              </a:path>
            </a:pathLst>
          </a:custGeom>
          <a:blipFill>
            <a:blip r:embed="rId2"/>
            <a:stretch>
              <a:fillRect l="0" t="-1622" r="0" b="-1622"/>
            </a:stretch>
          </a:blipFill>
        </p:spPr>
      </p:sp>
      <p:sp>
        <p:nvSpPr>
          <p:cNvPr name="Freeform 3" id="3"/>
          <p:cNvSpPr/>
          <p:nvPr/>
        </p:nvSpPr>
        <p:spPr>
          <a:xfrm flipH="false" flipV="false" rot="0">
            <a:off x="15361938" y="9619473"/>
            <a:ext cx="2926062" cy="553227"/>
          </a:xfrm>
          <a:custGeom>
            <a:avLst/>
            <a:gdLst/>
            <a:ahLst/>
            <a:cxnLst/>
            <a:rect r="r" b="b" t="t" l="l"/>
            <a:pathLst>
              <a:path h="553227" w="2926062">
                <a:moveTo>
                  <a:pt x="0" y="0"/>
                </a:moveTo>
                <a:lnTo>
                  <a:pt x="2926062" y="0"/>
                </a:lnTo>
                <a:lnTo>
                  <a:pt x="2926062" y="553227"/>
                </a:lnTo>
                <a:lnTo>
                  <a:pt x="0" y="553227"/>
                </a:lnTo>
                <a:lnTo>
                  <a:pt x="0" y="0"/>
                </a:lnTo>
                <a:close/>
              </a:path>
            </a:pathLst>
          </a:custGeom>
          <a:blipFill>
            <a:blip r:embed="rId3"/>
            <a:stretch>
              <a:fillRect l="0" t="-1622" r="0" b="-1622"/>
            </a:stretch>
          </a:blipFill>
        </p:spPr>
      </p:sp>
      <p:sp>
        <p:nvSpPr>
          <p:cNvPr name="TextBox 4" id="4"/>
          <p:cNvSpPr txBox="true"/>
          <p:nvPr/>
        </p:nvSpPr>
        <p:spPr>
          <a:xfrm rot="0">
            <a:off x="640169" y="805957"/>
            <a:ext cx="7802850" cy="617438"/>
          </a:xfrm>
          <a:prstGeom prst="rect">
            <a:avLst/>
          </a:prstGeom>
        </p:spPr>
        <p:txBody>
          <a:bodyPr anchor="t" rtlCol="false" tIns="0" lIns="0" bIns="0" rIns="0">
            <a:spAutoFit/>
          </a:bodyPr>
          <a:lstStyle/>
          <a:p>
            <a:pPr algn="ctr">
              <a:lnSpc>
                <a:spcPts val="4629"/>
              </a:lnSpc>
              <a:spcBef>
                <a:spcPct val="0"/>
              </a:spcBef>
            </a:pPr>
            <a:r>
              <a:rPr lang="en-US" sz="4286">
                <a:solidFill>
                  <a:srgbClr val="000000"/>
                </a:solidFill>
                <a:latin typeface="Arimo Heavy"/>
              </a:rPr>
              <a:t>CRISP - DM - METHODOLOGY</a:t>
            </a:r>
          </a:p>
        </p:txBody>
      </p:sp>
      <p:sp>
        <p:nvSpPr>
          <p:cNvPr name="Freeform 5" id="5"/>
          <p:cNvSpPr/>
          <p:nvPr/>
        </p:nvSpPr>
        <p:spPr>
          <a:xfrm flipH="false" flipV="false" rot="5400000">
            <a:off x="975588" y="2168412"/>
            <a:ext cx="830328" cy="830328"/>
          </a:xfrm>
          <a:custGeom>
            <a:avLst/>
            <a:gdLst/>
            <a:ahLst/>
            <a:cxnLst/>
            <a:rect r="r" b="b" t="t" l="l"/>
            <a:pathLst>
              <a:path h="830328" w="830328">
                <a:moveTo>
                  <a:pt x="0" y="0"/>
                </a:moveTo>
                <a:lnTo>
                  <a:pt x="830328" y="0"/>
                </a:lnTo>
                <a:lnTo>
                  <a:pt x="830328" y="830329"/>
                </a:lnTo>
                <a:lnTo>
                  <a:pt x="0" y="8303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975588" y="4889989"/>
            <a:ext cx="830328" cy="830328"/>
          </a:xfrm>
          <a:custGeom>
            <a:avLst/>
            <a:gdLst/>
            <a:ahLst/>
            <a:cxnLst/>
            <a:rect r="r" b="b" t="t" l="l"/>
            <a:pathLst>
              <a:path h="830328" w="830328">
                <a:moveTo>
                  <a:pt x="0" y="0"/>
                </a:moveTo>
                <a:lnTo>
                  <a:pt x="830328" y="0"/>
                </a:lnTo>
                <a:lnTo>
                  <a:pt x="830328" y="830329"/>
                </a:lnTo>
                <a:lnTo>
                  <a:pt x="0" y="8303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975588" y="3529201"/>
            <a:ext cx="830328" cy="830328"/>
          </a:xfrm>
          <a:custGeom>
            <a:avLst/>
            <a:gdLst/>
            <a:ahLst/>
            <a:cxnLst/>
            <a:rect r="r" b="b" t="t" l="l"/>
            <a:pathLst>
              <a:path h="830328" w="830328">
                <a:moveTo>
                  <a:pt x="0" y="0"/>
                </a:moveTo>
                <a:lnTo>
                  <a:pt x="830328" y="0"/>
                </a:lnTo>
                <a:lnTo>
                  <a:pt x="830328" y="830328"/>
                </a:lnTo>
                <a:lnTo>
                  <a:pt x="0" y="8303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5400000">
            <a:off x="975588" y="6250778"/>
            <a:ext cx="830328" cy="830328"/>
          </a:xfrm>
          <a:custGeom>
            <a:avLst/>
            <a:gdLst/>
            <a:ahLst/>
            <a:cxnLst/>
            <a:rect r="r" b="b" t="t" l="l"/>
            <a:pathLst>
              <a:path h="830328" w="830328">
                <a:moveTo>
                  <a:pt x="0" y="0"/>
                </a:moveTo>
                <a:lnTo>
                  <a:pt x="830328" y="0"/>
                </a:lnTo>
                <a:lnTo>
                  <a:pt x="830328" y="830329"/>
                </a:lnTo>
                <a:lnTo>
                  <a:pt x="0" y="83032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5400000">
            <a:off x="975588" y="7605837"/>
            <a:ext cx="830328" cy="830328"/>
          </a:xfrm>
          <a:custGeom>
            <a:avLst/>
            <a:gdLst/>
            <a:ahLst/>
            <a:cxnLst/>
            <a:rect r="r" b="b" t="t" l="l"/>
            <a:pathLst>
              <a:path h="830328" w="830328">
                <a:moveTo>
                  <a:pt x="0" y="0"/>
                </a:moveTo>
                <a:lnTo>
                  <a:pt x="830328" y="0"/>
                </a:lnTo>
                <a:lnTo>
                  <a:pt x="830328" y="830329"/>
                </a:lnTo>
                <a:lnTo>
                  <a:pt x="0" y="83032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10800000">
            <a:off x="1390752" y="1823445"/>
            <a:ext cx="760132" cy="1520264"/>
          </a:xfrm>
          <a:custGeom>
            <a:avLst/>
            <a:gdLst/>
            <a:ahLst/>
            <a:cxnLst/>
            <a:rect r="r" b="b" t="t" l="l"/>
            <a:pathLst>
              <a:path h="1520264" w="760132">
                <a:moveTo>
                  <a:pt x="0" y="0"/>
                </a:moveTo>
                <a:lnTo>
                  <a:pt x="760132" y="0"/>
                </a:lnTo>
                <a:lnTo>
                  <a:pt x="760132" y="1520263"/>
                </a:lnTo>
                <a:lnTo>
                  <a:pt x="0" y="1520263"/>
                </a:lnTo>
                <a:lnTo>
                  <a:pt x="0" y="0"/>
                </a:lnTo>
                <a:close/>
              </a:path>
            </a:pathLst>
          </a:custGeom>
          <a:blipFill>
            <a:blip r:embed="rId14">
              <a:extLst>
                <a:ext uri="{96DAC541-7B7A-43D3-8B79-37D633B846F1}">
                  <asvg:svgBlip xmlns:asvg="http://schemas.microsoft.com/office/drawing/2016/SVG/main" r:embed="rId15"/>
                </a:ext>
              </a:extLst>
            </a:blip>
            <a:stretch>
              <a:fillRect l="0" t="0" r="-100000" b="0"/>
            </a:stretch>
          </a:blipFill>
        </p:spPr>
      </p:sp>
      <p:sp>
        <p:nvSpPr>
          <p:cNvPr name="Freeform 11" id="11"/>
          <p:cNvSpPr/>
          <p:nvPr/>
        </p:nvSpPr>
        <p:spPr>
          <a:xfrm flipH="false" flipV="false" rot="-10800000">
            <a:off x="1390752" y="4545022"/>
            <a:ext cx="760132" cy="1520264"/>
          </a:xfrm>
          <a:custGeom>
            <a:avLst/>
            <a:gdLst/>
            <a:ahLst/>
            <a:cxnLst/>
            <a:rect r="r" b="b" t="t" l="l"/>
            <a:pathLst>
              <a:path h="1520264" w="760132">
                <a:moveTo>
                  <a:pt x="0" y="0"/>
                </a:moveTo>
                <a:lnTo>
                  <a:pt x="760132" y="0"/>
                </a:lnTo>
                <a:lnTo>
                  <a:pt x="760132" y="1520263"/>
                </a:lnTo>
                <a:lnTo>
                  <a:pt x="0" y="1520263"/>
                </a:lnTo>
                <a:lnTo>
                  <a:pt x="0" y="0"/>
                </a:lnTo>
                <a:close/>
              </a:path>
            </a:pathLst>
          </a:custGeom>
          <a:blipFill>
            <a:blip r:embed="rId16">
              <a:extLst>
                <a:ext uri="{96DAC541-7B7A-43D3-8B79-37D633B846F1}">
                  <asvg:svgBlip xmlns:asvg="http://schemas.microsoft.com/office/drawing/2016/SVG/main" r:embed="rId17"/>
                </a:ext>
              </a:extLst>
            </a:blip>
            <a:stretch>
              <a:fillRect l="0" t="0" r="-100000" b="0"/>
            </a:stretch>
          </a:blipFill>
        </p:spPr>
      </p:sp>
      <p:sp>
        <p:nvSpPr>
          <p:cNvPr name="Freeform 12" id="12"/>
          <p:cNvSpPr/>
          <p:nvPr/>
        </p:nvSpPr>
        <p:spPr>
          <a:xfrm flipH="false" flipV="false" rot="-10800000">
            <a:off x="1390752" y="7260870"/>
            <a:ext cx="760132" cy="1520264"/>
          </a:xfrm>
          <a:custGeom>
            <a:avLst/>
            <a:gdLst/>
            <a:ahLst/>
            <a:cxnLst/>
            <a:rect r="r" b="b" t="t" l="l"/>
            <a:pathLst>
              <a:path h="1520264" w="760132">
                <a:moveTo>
                  <a:pt x="0" y="0"/>
                </a:moveTo>
                <a:lnTo>
                  <a:pt x="760132" y="0"/>
                </a:lnTo>
                <a:lnTo>
                  <a:pt x="760132" y="1520263"/>
                </a:lnTo>
                <a:lnTo>
                  <a:pt x="0" y="1520263"/>
                </a:lnTo>
                <a:lnTo>
                  <a:pt x="0" y="0"/>
                </a:lnTo>
                <a:close/>
              </a:path>
            </a:pathLst>
          </a:custGeom>
          <a:blipFill>
            <a:blip r:embed="rId18">
              <a:extLst>
                <a:ext uri="{96DAC541-7B7A-43D3-8B79-37D633B846F1}">
                  <asvg:svgBlip xmlns:asvg="http://schemas.microsoft.com/office/drawing/2016/SVG/main" r:embed="rId19"/>
                </a:ext>
              </a:extLst>
            </a:blip>
            <a:stretch>
              <a:fillRect l="0" t="0" r="-100000" b="0"/>
            </a:stretch>
          </a:blipFill>
        </p:spPr>
      </p:sp>
      <p:sp>
        <p:nvSpPr>
          <p:cNvPr name="Freeform 13" id="13"/>
          <p:cNvSpPr/>
          <p:nvPr/>
        </p:nvSpPr>
        <p:spPr>
          <a:xfrm flipH="false" flipV="false" rot="0">
            <a:off x="640169" y="3184233"/>
            <a:ext cx="760132" cy="1520264"/>
          </a:xfrm>
          <a:custGeom>
            <a:avLst/>
            <a:gdLst/>
            <a:ahLst/>
            <a:cxnLst/>
            <a:rect r="r" b="b" t="t" l="l"/>
            <a:pathLst>
              <a:path h="1520264" w="760132">
                <a:moveTo>
                  <a:pt x="0" y="0"/>
                </a:moveTo>
                <a:lnTo>
                  <a:pt x="760132" y="0"/>
                </a:lnTo>
                <a:lnTo>
                  <a:pt x="760132" y="1520264"/>
                </a:lnTo>
                <a:lnTo>
                  <a:pt x="0" y="1520264"/>
                </a:lnTo>
                <a:lnTo>
                  <a:pt x="0" y="0"/>
                </a:lnTo>
                <a:close/>
              </a:path>
            </a:pathLst>
          </a:custGeom>
          <a:blipFill>
            <a:blip r:embed="rId20">
              <a:extLst>
                <a:ext uri="{96DAC541-7B7A-43D3-8B79-37D633B846F1}">
                  <asvg:svgBlip xmlns:asvg="http://schemas.microsoft.com/office/drawing/2016/SVG/main" r:embed="rId21"/>
                </a:ext>
              </a:extLst>
            </a:blip>
            <a:stretch>
              <a:fillRect l="0" t="0" r="-100000" b="0"/>
            </a:stretch>
          </a:blipFill>
        </p:spPr>
      </p:sp>
      <p:sp>
        <p:nvSpPr>
          <p:cNvPr name="Freeform 14" id="14"/>
          <p:cNvSpPr/>
          <p:nvPr/>
        </p:nvSpPr>
        <p:spPr>
          <a:xfrm flipH="false" flipV="false" rot="0">
            <a:off x="640169" y="5905811"/>
            <a:ext cx="760132" cy="1520264"/>
          </a:xfrm>
          <a:custGeom>
            <a:avLst/>
            <a:gdLst/>
            <a:ahLst/>
            <a:cxnLst/>
            <a:rect r="r" b="b" t="t" l="l"/>
            <a:pathLst>
              <a:path h="1520264" w="760132">
                <a:moveTo>
                  <a:pt x="0" y="0"/>
                </a:moveTo>
                <a:lnTo>
                  <a:pt x="760132" y="0"/>
                </a:lnTo>
                <a:lnTo>
                  <a:pt x="760132" y="1520263"/>
                </a:lnTo>
                <a:lnTo>
                  <a:pt x="0" y="1520263"/>
                </a:lnTo>
                <a:lnTo>
                  <a:pt x="0" y="0"/>
                </a:lnTo>
                <a:close/>
              </a:path>
            </a:pathLst>
          </a:custGeom>
          <a:blipFill>
            <a:blip r:embed="rId22">
              <a:extLst>
                <a:ext uri="{96DAC541-7B7A-43D3-8B79-37D633B846F1}">
                  <asvg:svgBlip xmlns:asvg="http://schemas.microsoft.com/office/drawing/2016/SVG/main" r:embed="rId23"/>
                </a:ext>
              </a:extLst>
            </a:blip>
            <a:stretch>
              <a:fillRect l="0" t="0" r="-100000" b="0"/>
            </a:stretch>
          </a:blipFill>
        </p:spPr>
      </p:sp>
      <p:grpSp>
        <p:nvGrpSpPr>
          <p:cNvPr name="Group 15" id="15"/>
          <p:cNvGrpSpPr/>
          <p:nvPr/>
        </p:nvGrpSpPr>
        <p:grpSpPr>
          <a:xfrm rot="2700000">
            <a:off x="1256952" y="3116202"/>
            <a:ext cx="286699" cy="286240"/>
            <a:chOff x="0" y="0"/>
            <a:chExt cx="6350000" cy="6339840"/>
          </a:xfrm>
        </p:grpSpPr>
        <p:sp>
          <p:nvSpPr>
            <p:cNvPr name="Freeform 16" id="16"/>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86EAE9"/>
            </a:solidFill>
          </p:spPr>
        </p:sp>
      </p:grpSp>
      <p:grpSp>
        <p:nvGrpSpPr>
          <p:cNvPr name="Group 17" id="17"/>
          <p:cNvGrpSpPr/>
          <p:nvPr/>
        </p:nvGrpSpPr>
        <p:grpSpPr>
          <a:xfrm rot="2700000">
            <a:off x="1256952" y="5847329"/>
            <a:ext cx="286699" cy="286240"/>
            <a:chOff x="0" y="0"/>
            <a:chExt cx="6350000" cy="6339840"/>
          </a:xfrm>
        </p:grpSpPr>
        <p:sp>
          <p:nvSpPr>
            <p:cNvPr name="Freeform 18" id="18"/>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37C9EF"/>
            </a:solidFill>
          </p:spPr>
        </p:sp>
      </p:grpSp>
      <p:grpSp>
        <p:nvGrpSpPr>
          <p:cNvPr name="Group 19" id="19"/>
          <p:cNvGrpSpPr/>
          <p:nvPr/>
        </p:nvGrpSpPr>
        <p:grpSpPr>
          <a:xfrm rot="-8100000">
            <a:off x="1247402" y="4479252"/>
            <a:ext cx="286699" cy="286240"/>
            <a:chOff x="0" y="0"/>
            <a:chExt cx="6350000" cy="6339840"/>
          </a:xfrm>
        </p:grpSpPr>
        <p:sp>
          <p:nvSpPr>
            <p:cNvPr name="Freeform 20" id="20"/>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3EDAD8"/>
            </a:solidFill>
          </p:spPr>
        </p:sp>
      </p:grpSp>
      <p:grpSp>
        <p:nvGrpSpPr>
          <p:cNvPr name="Group 21" id="21"/>
          <p:cNvGrpSpPr/>
          <p:nvPr/>
        </p:nvGrpSpPr>
        <p:grpSpPr>
          <a:xfrm rot="-8100000">
            <a:off x="1247402" y="7200829"/>
            <a:ext cx="286699" cy="286240"/>
            <a:chOff x="0" y="0"/>
            <a:chExt cx="6350000" cy="6339840"/>
          </a:xfrm>
        </p:grpSpPr>
        <p:sp>
          <p:nvSpPr>
            <p:cNvPr name="Freeform 22" id="22"/>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2C92D5"/>
            </a:solidFill>
          </p:spPr>
        </p:sp>
      </p:grpSp>
      <p:sp>
        <p:nvSpPr>
          <p:cNvPr name="Freeform 23" id="23"/>
          <p:cNvSpPr/>
          <p:nvPr/>
        </p:nvSpPr>
        <p:spPr>
          <a:xfrm flipH="false" flipV="false" rot="0">
            <a:off x="1246957" y="2430233"/>
            <a:ext cx="306688" cy="306688"/>
          </a:xfrm>
          <a:custGeom>
            <a:avLst/>
            <a:gdLst/>
            <a:ahLst/>
            <a:cxnLst/>
            <a:rect r="r" b="b" t="t" l="l"/>
            <a:pathLst>
              <a:path h="306688" w="306688">
                <a:moveTo>
                  <a:pt x="0" y="0"/>
                </a:moveTo>
                <a:lnTo>
                  <a:pt x="306688" y="0"/>
                </a:lnTo>
                <a:lnTo>
                  <a:pt x="306688" y="306687"/>
                </a:lnTo>
                <a:lnTo>
                  <a:pt x="0" y="306687"/>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4" id="24"/>
          <p:cNvSpPr/>
          <p:nvPr/>
        </p:nvSpPr>
        <p:spPr>
          <a:xfrm flipH="false" flipV="false" rot="0">
            <a:off x="1213036" y="3766650"/>
            <a:ext cx="355431" cy="355431"/>
          </a:xfrm>
          <a:custGeom>
            <a:avLst/>
            <a:gdLst/>
            <a:ahLst/>
            <a:cxnLst/>
            <a:rect r="r" b="b" t="t" l="l"/>
            <a:pathLst>
              <a:path h="355431" w="355431">
                <a:moveTo>
                  <a:pt x="0" y="0"/>
                </a:moveTo>
                <a:lnTo>
                  <a:pt x="355431" y="0"/>
                </a:lnTo>
                <a:lnTo>
                  <a:pt x="355431" y="355430"/>
                </a:lnTo>
                <a:lnTo>
                  <a:pt x="0" y="35543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5" id="25"/>
          <p:cNvSpPr/>
          <p:nvPr/>
        </p:nvSpPr>
        <p:spPr>
          <a:xfrm flipH="false" flipV="false" rot="102440">
            <a:off x="1188187" y="5113609"/>
            <a:ext cx="383090" cy="383090"/>
          </a:xfrm>
          <a:custGeom>
            <a:avLst/>
            <a:gdLst/>
            <a:ahLst/>
            <a:cxnLst/>
            <a:rect r="r" b="b" t="t" l="l"/>
            <a:pathLst>
              <a:path h="383090" w="383090">
                <a:moveTo>
                  <a:pt x="0" y="0"/>
                </a:moveTo>
                <a:lnTo>
                  <a:pt x="383090" y="0"/>
                </a:lnTo>
                <a:lnTo>
                  <a:pt x="383090" y="383090"/>
                </a:lnTo>
                <a:lnTo>
                  <a:pt x="0" y="383090"/>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Freeform 26" id="26"/>
          <p:cNvSpPr/>
          <p:nvPr/>
        </p:nvSpPr>
        <p:spPr>
          <a:xfrm flipH="false" flipV="false" rot="0">
            <a:off x="1237191" y="6488227"/>
            <a:ext cx="355431" cy="355431"/>
          </a:xfrm>
          <a:custGeom>
            <a:avLst/>
            <a:gdLst/>
            <a:ahLst/>
            <a:cxnLst/>
            <a:rect r="r" b="b" t="t" l="l"/>
            <a:pathLst>
              <a:path h="355431" w="355431">
                <a:moveTo>
                  <a:pt x="0" y="0"/>
                </a:moveTo>
                <a:lnTo>
                  <a:pt x="355431" y="0"/>
                </a:lnTo>
                <a:lnTo>
                  <a:pt x="355431" y="355431"/>
                </a:lnTo>
                <a:lnTo>
                  <a:pt x="0" y="355431"/>
                </a:lnTo>
                <a:lnTo>
                  <a:pt x="0" y="0"/>
                </a:lnTo>
                <a:close/>
              </a:path>
            </a:pathLst>
          </a:custGeom>
          <a:blipFill>
            <a:blip r:embed="rId30">
              <a:extLst>
                <a:ext uri="{96DAC541-7B7A-43D3-8B79-37D633B846F1}">
                  <asvg:svgBlip xmlns:asvg="http://schemas.microsoft.com/office/drawing/2016/SVG/main" r:embed="rId31"/>
                </a:ext>
              </a:extLst>
            </a:blip>
            <a:stretch>
              <a:fillRect l="0" t="0" r="0" b="0"/>
            </a:stretch>
          </a:blipFill>
        </p:spPr>
      </p:sp>
      <p:sp>
        <p:nvSpPr>
          <p:cNvPr name="Freeform 27" id="27"/>
          <p:cNvSpPr/>
          <p:nvPr/>
        </p:nvSpPr>
        <p:spPr>
          <a:xfrm flipH="false" flipV="false" rot="0">
            <a:off x="1213036" y="7855084"/>
            <a:ext cx="331835" cy="331835"/>
          </a:xfrm>
          <a:custGeom>
            <a:avLst/>
            <a:gdLst/>
            <a:ahLst/>
            <a:cxnLst/>
            <a:rect r="r" b="b" t="t" l="l"/>
            <a:pathLst>
              <a:path h="331835" w="331835">
                <a:moveTo>
                  <a:pt x="0" y="0"/>
                </a:moveTo>
                <a:lnTo>
                  <a:pt x="331835" y="0"/>
                </a:lnTo>
                <a:lnTo>
                  <a:pt x="331835" y="331835"/>
                </a:lnTo>
                <a:lnTo>
                  <a:pt x="0" y="331835"/>
                </a:lnTo>
                <a:lnTo>
                  <a:pt x="0" y="0"/>
                </a:lnTo>
                <a:close/>
              </a:path>
            </a:pathLst>
          </a:custGeom>
          <a:blipFill>
            <a:blip r:embed="rId32">
              <a:extLst>
                <a:ext uri="{96DAC541-7B7A-43D3-8B79-37D633B846F1}">
                  <asvg:svgBlip xmlns:asvg="http://schemas.microsoft.com/office/drawing/2016/SVG/main" r:embed="rId33"/>
                </a:ext>
              </a:extLst>
            </a:blip>
            <a:stretch>
              <a:fillRect l="0" t="0" r="0" b="0"/>
            </a:stretch>
          </a:blipFill>
        </p:spPr>
      </p:sp>
      <p:sp>
        <p:nvSpPr>
          <p:cNvPr name="AutoShape 28" id="28"/>
          <p:cNvSpPr/>
          <p:nvPr/>
        </p:nvSpPr>
        <p:spPr>
          <a:xfrm flipV="true">
            <a:off x="640169" y="1404937"/>
            <a:ext cx="16914513" cy="117998"/>
          </a:xfrm>
          <a:prstGeom prst="line">
            <a:avLst/>
          </a:prstGeom>
          <a:ln cap="flat" w="76200">
            <a:solidFill>
              <a:srgbClr val="FF914D"/>
            </a:solidFill>
            <a:prstDash val="solid"/>
            <a:headEnd type="none" len="sm" w="sm"/>
            <a:tailEnd type="none" len="sm" w="sm"/>
          </a:ln>
        </p:spPr>
      </p:sp>
      <p:sp>
        <p:nvSpPr>
          <p:cNvPr name="TextBox 29" id="29"/>
          <p:cNvSpPr txBox="true"/>
          <p:nvPr/>
        </p:nvSpPr>
        <p:spPr>
          <a:xfrm rot="0">
            <a:off x="2538163" y="1888655"/>
            <a:ext cx="14721137" cy="7269692"/>
          </a:xfrm>
          <a:prstGeom prst="rect">
            <a:avLst/>
          </a:prstGeom>
        </p:spPr>
        <p:txBody>
          <a:bodyPr anchor="t" rtlCol="false" tIns="0" lIns="0" bIns="0" rIns="0">
            <a:spAutoFit/>
          </a:bodyPr>
          <a:lstStyle/>
          <a:p>
            <a:pPr algn="l" marL="0" indent="0" lvl="0">
              <a:lnSpc>
                <a:spcPts val="2850"/>
              </a:lnSpc>
              <a:spcBef>
                <a:spcPct val="0"/>
              </a:spcBef>
            </a:pPr>
            <a:r>
              <a:rPr lang="en-US" sz="2638" strike="noStrike" u="none">
                <a:solidFill>
                  <a:srgbClr val="232F3E"/>
                </a:solidFill>
                <a:latin typeface="Arimo Bold"/>
              </a:rPr>
              <a:t>Business Understanding</a:t>
            </a:r>
            <a:r>
              <a:rPr lang="en-US" sz="2638" strike="noStrike" u="none">
                <a:solidFill>
                  <a:srgbClr val="505357"/>
                </a:solidFill>
                <a:latin typeface="Arimo Bold"/>
              </a:rPr>
              <a:t>: We aim to help financial institutions make better decisions by predicting credit card approvals accurately. This helps in managing risk and improving customer satisfaction.</a:t>
            </a:r>
          </a:p>
          <a:p>
            <a:pPr algn="l" marL="0" indent="0" lvl="0">
              <a:lnSpc>
                <a:spcPts val="2850"/>
              </a:lnSpc>
              <a:spcBef>
                <a:spcPct val="0"/>
              </a:spcBef>
            </a:pPr>
          </a:p>
          <a:p>
            <a:pPr algn="l" marL="0" indent="0" lvl="0">
              <a:lnSpc>
                <a:spcPts val="2850"/>
              </a:lnSpc>
              <a:spcBef>
                <a:spcPct val="0"/>
              </a:spcBef>
            </a:pPr>
            <a:r>
              <a:rPr lang="en-US" sz="2638" strike="noStrike" u="none">
                <a:solidFill>
                  <a:srgbClr val="232F3E"/>
                </a:solidFill>
                <a:latin typeface="Arimo Bold"/>
              </a:rPr>
              <a:t>Data Understanding</a:t>
            </a:r>
            <a:r>
              <a:rPr lang="en-US" sz="2638" strike="noStrike" u="none">
                <a:solidFill>
                  <a:srgbClr val="505357"/>
                </a:solidFill>
                <a:latin typeface="Arimo Bold"/>
              </a:rPr>
              <a:t>: We analyzed our dataset to understand important factors like age, income, and credit score that could influence credit card approval. Understanding these factors helps in building an effective predictive model.</a:t>
            </a:r>
          </a:p>
          <a:p>
            <a:pPr algn="l" marL="0" indent="0" lvl="0">
              <a:lnSpc>
                <a:spcPts val="2850"/>
              </a:lnSpc>
              <a:spcBef>
                <a:spcPct val="0"/>
              </a:spcBef>
            </a:pPr>
          </a:p>
          <a:p>
            <a:pPr algn="l" marL="0" indent="0" lvl="0">
              <a:lnSpc>
                <a:spcPts val="2850"/>
              </a:lnSpc>
              <a:spcBef>
                <a:spcPct val="0"/>
              </a:spcBef>
            </a:pPr>
            <a:r>
              <a:rPr lang="en-US" sz="2638" strike="noStrike" u="none">
                <a:solidFill>
                  <a:srgbClr val="232F3E"/>
                </a:solidFill>
                <a:latin typeface="Arimo Bold"/>
              </a:rPr>
              <a:t>Data Preparation:</a:t>
            </a:r>
            <a:r>
              <a:rPr lang="en-US" sz="2638" strike="noStrike" u="none">
                <a:solidFill>
                  <a:srgbClr val="505357"/>
                </a:solidFill>
                <a:latin typeface="Arimo Bold"/>
              </a:rPr>
              <a:t> We prepared our data by cleaning it up, handling missing values, and selecting relevant features like debt, employment length, and credit score. This step ensures that our model has the right inputs to make accurate predictions.</a:t>
            </a:r>
          </a:p>
          <a:p>
            <a:pPr algn="l" marL="0" indent="0" lvl="0">
              <a:lnSpc>
                <a:spcPts val="2850"/>
              </a:lnSpc>
              <a:spcBef>
                <a:spcPct val="0"/>
              </a:spcBef>
            </a:pPr>
          </a:p>
          <a:p>
            <a:pPr algn="l" marL="0" indent="0" lvl="0">
              <a:lnSpc>
                <a:spcPts val="2850"/>
              </a:lnSpc>
              <a:spcBef>
                <a:spcPct val="0"/>
              </a:spcBef>
            </a:pPr>
            <a:r>
              <a:rPr lang="en-US" sz="2638" strike="noStrike" u="none">
                <a:solidFill>
                  <a:srgbClr val="232F3E"/>
                </a:solidFill>
                <a:latin typeface="Arimo Bold"/>
              </a:rPr>
              <a:t>Modeling:</a:t>
            </a:r>
            <a:r>
              <a:rPr lang="en-US" sz="2638" strike="noStrike" u="none">
                <a:solidFill>
                  <a:srgbClr val="505357"/>
                </a:solidFill>
                <a:latin typeface="Arimo Bold"/>
              </a:rPr>
              <a:t> We used a machine learning algorithm called Random Forest to train our model. Random Forest is known for its ability to handle large datasets and make accurate predictions, making it suitable for our tasks.</a:t>
            </a:r>
          </a:p>
          <a:p>
            <a:pPr algn="l" marL="0" indent="0" lvl="0">
              <a:lnSpc>
                <a:spcPts val="2850"/>
              </a:lnSpc>
              <a:spcBef>
                <a:spcPct val="0"/>
              </a:spcBef>
            </a:pPr>
          </a:p>
          <a:p>
            <a:pPr algn="l" marL="0" indent="0" lvl="0">
              <a:lnSpc>
                <a:spcPts val="2850"/>
              </a:lnSpc>
              <a:spcBef>
                <a:spcPct val="0"/>
              </a:spcBef>
            </a:pPr>
            <a:r>
              <a:rPr lang="en-US" sz="2638" strike="noStrike" u="none">
                <a:solidFill>
                  <a:srgbClr val="232F3E"/>
                </a:solidFill>
                <a:latin typeface="Arimo Bold"/>
              </a:rPr>
              <a:t>Evaluation</a:t>
            </a:r>
            <a:r>
              <a:rPr lang="en-US" sz="2638" strike="noStrike" u="none">
                <a:solidFill>
                  <a:srgbClr val="505357"/>
                </a:solidFill>
                <a:latin typeface="Arimo Bold"/>
              </a:rPr>
              <a:t>: We evaluated our model's performance using metrics like accuracy, precision, and recall. These metrics help us understand how well our model predicts credit card approvals and identify areas for improvement.</a:t>
            </a:r>
          </a:p>
          <a:p>
            <a:pPr algn="l" marL="0" indent="0" lvl="0">
              <a:lnSpc>
                <a:spcPts val="285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640169" y="1404937"/>
            <a:ext cx="16914513" cy="117998"/>
          </a:xfrm>
          <a:prstGeom prst="line">
            <a:avLst/>
          </a:prstGeom>
          <a:ln cap="flat" w="76200">
            <a:solidFill>
              <a:srgbClr val="FF914D"/>
            </a:solidFill>
            <a:prstDash val="solid"/>
            <a:headEnd type="none" len="sm" w="sm"/>
            <a:tailEnd type="none" len="sm" w="sm"/>
          </a:ln>
        </p:spPr>
      </p:sp>
      <p:sp>
        <p:nvSpPr>
          <p:cNvPr name="Freeform 3" id="3"/>
          <p:cNvSpPr/>
          <p:nvPr/>
        </p:nvSpPr>
        <p:spPr>
          <a:xfrm flipH="false" flipV="false" rot="0">
            <a:off x="0" y="9524417"/>
            <a:ext cx="3759375" cy="648283"/>
          </a:xfrm>
          <a:custGeom>
            <a:avLst/>
            <a:gdLst/>
            <a:ahLst/>
            <a:cxnLst/>
            <a:rect r="r" b="b" t="t" l="l"/>
            <a:pathLst>
              <a:path h="648283" w="3759375">
                <a:moveTo>
                  <a:pt x="0" y="0"/>
                </a:moveTo>
                <a:lnTo>
                  <a:pt x="3759375" y="0"/>
                </a:lnTo>
                <a:lnTo>
                  <a:pt x="3759375" y="648283"/>
                </a:lnTo>
                <a:lnTo>
                  <a:pt x="0" y="648283"/>
                </a:lnTo>
                <a:lnTo>
                  <a:pt x="0" y="0"/>
                </a:lnTo>
                <a:close/>
              </a:path>
            </a:pathLst>
          </a:custGeom>
          <a:blipFill>
            <a:blip r:embed="rId2"/>
            <a:stretch>
              <a:fillRect l="0" t="-1622" r="0" b="-1622"/>
            </a:stretch>
          </a:blipFill>
        </p:spPr>
      </p:sp>
      <p:sp>
        <p:nvSpPr>
          <p:cNvPr name="Freeform 4" id="4"/>
          <p:cNvSpPr/>
          <p:nvPr/>
        </p:nvSpPr>
        <p:spPr>
          <a:xfrm flipH="false" flipV="false" rot="0">
            <a:off x="15361938" y="9619473"/>
            <a:ext cx="2926062" cy="553227"/>
          </a:xfrm>
          <a:custGeom>
            <a:avLst/>
            <a:gdLst/>
            <a:ahLst/>
            <a:cxnLst/>
            <a:rect r="r" b="b" t="t" l="l"/>
            <a:pathLst>
              <a:path h="553227" w="2926062">
                <a:moveTo>
                  <a:pt x="0" y="0"/>
                </a:moveTo>
                <a:lnTo>
                  <a:pt x="2926062" y="0"/>
                </a:lnTo>
                <a:lnTo>
                  <a:pt x="2926062" y="553227"/>
                </a:lnTo>
                <a:lnTo>
                  <a:pt x="0" y="553227"/>
                </a:lnTo>
                <a:lnTo>
                  <a:pt x="0" y="0"/>
                </a:lnTo>
                <a:close/>
              </a:path>
            </a:pathLst>
          </a:custGeom>
          <a:blipFill>
            <a:blip r:embed="rId3"/>
            <a:stretch>
              <a:fillRect l="0" t="-1622" r="0" b="-1622"/>
            </a:stretch>
          </a:blipFill>
        </p:spPr>
      </p:sp>
      <p:sp>
        <p:nvSpPr>
          <p:cNvPr name="TextBox 5" id="5"/>
          <p:cNvSpPr txBox="true"/>
          <p:nvPr/>
        </p:nvSpPr>
        <p:spPr>
          <a:xfrm rot="0">
            <a:off x="640169" y="1936374"/>
            <a:ext cx="10598175" cy="7152894"/>
          </a:xfrm>
          <a:prstGeom prst="rect">
            <a:avLst/>
          </a:prstGeom>
        </p:spPr>
        <p:txBody>
          <a:bodyPr anchor="t" rtlCol="false" tIns="0" lIns="0" bIns="0" rIns="0">
            <a:spAutoFit/>
          </a:bodyPr>
          <a:lstStyle/>
          <a:p>
            <a:pPr marL="669291" indent="-334646" lvl="1">
              <a:lnSpc>
                <a:spcPts val="3348"/>
              </a:lnSpc>
              <a:buFont typeface="Arial"/>
              <a:buChar char="•"/>
            </a:pPr>
            <a:r>
              <a:rPr lang="en-US" sz="3100">
                <a:solidFill>
                  <a:srgbClr val="505357"/>
                </a:solidFill>
                <a:latin typeface="Arimo Bold"/>
              </a:rPr>
              <a:t>The dataset was loaded from Kaggle, a reliable source, and imported into the analysis environment.</a:t>
            </a:r>
          </a:p>
          <a:p>
            <a:pPr marL="669291" indent="-334646" lvl="1">
              <a:lnSpc>
                <a:spcPts val="3348"/>
              </a:lnSpc>
              <a:buFont typeface="Arial"/>
              <a:buChar char="•"/>
            </a:pPr>
            <a:r>
              <a:rPr lang="en-US" sz="3100">
                <a:solidFill>
                  <a:srgbClr val="505357"/>
                </a:solidFill>
                <a:latin typeface="Arimo Bold"/>
              </a:rPr>
              <a:t>Missing value handling strategies were implemented, including imputation techniques or removal of incomplete records, to ensure data completeness and quality.</a:t>
            </a:r>
          </a:p>
          <a:p>
            <a:pPr marL="669291" indent="-334646" lvl="1">
              <a:lnSpc>
                <a:spcPts val="3348"/>
              </a:lnSpc>
              <a:buFont typeface="Arial"/>
              <a:buChar char="•"/>
            </a:pPr>
            <a:r>
              <a:rPr lang="en-US" sz="3100">
                <a:solidFill>
                  <a:srgbClr val="505357"/>
                </a:solidFill>
                <a:latin typeface="Arimo Bold"/>
              </a:rPr>
              <a:t>Relevant features for model training were identified based on domain knowledge and statistical analysis, optimizing model performance.</a:t>
            </a:r>
          </a:p>
          <a:p>
            <a:pPr marL="669291" indent="-334646" lvl="1">
              <a:lnSpc>
                <a:spcPts val="3348"/>
              </a:lnSpc>
              <a:buFont typeface="Arial"/>
              <a:buChar char="•"/>
            </a:pPr>
            <a:r>
              <a:rPr lang="en-US" sz="3100">
                <a:solidFill>
                  <a:srgbClr val="505357"/>
                </a:solidFill>
                <a:latin typeface="Arimo Bold"/>
              </a:rPr>
              <a:t>Features were transformed and engineered to extract meaningful information and enhance predictive power, improving the accuracy of machine learning models.</a:t>
            </a:r>
          </a:p>
          <a:p>
            <a:pPr algn="l" marL="669291" indent="-334646" lvl="1">
              <a:lnSpc>
                <a:spcPts val="3348"/>
              </a:lnSpc>
              <a:buFont typeface="Arial"/>
              <a:buChar char="•"/>
            </a:pPr>
            <a:r>
              <a:rPr lang="en-US" sz="3100">
                <a:solidFill>
                  <a:srgbClr val="505357"/>
                </a:solidFill>
                <a:latin typeface="Arimo Bold"/>
              </a:rPr>
              <a:t>Categorical variables were encoded into numerical representations using techniques like one-hot encoding or label encoding, enabling compatibility with machine learning algorithms.</a:t>
            </a:r>
          </a:p>
        </p:txBody>
      </p:sp>
      <p:sp>
        <p:nvSpPr>
          <p:cNvPr name="Freeform 6" id="6"/>
          <p:cNvSpPr/>
          <p:nvPr/>
        </p:nvSpPr>
        <p:spPr>
          <a:xfrm flipH="false" flipV="false" rot="0">
            <a:off x="11238344" y="2056082"/>
            <a:ext cx="6316338" cy="6358404"/>
          </a:xfrm>
          <a:custGeom>
            <a:avLst/>
            <a:gdLst/>
            <a:ahLst/>
            <a:cxnLst/>
            <a:rect r="r" b="b" t="t" l="l"/>
            <a:pathLst>
              <a:path h="6358404" w="6316338">
                <a:moveTo>
                  <a:pt x="0" y="0"/>
                </a:moveTo>
                <a:lnTo>
                  <a:pt x="6316339" y="0"/>
                </a:lnTo>
                <a:lnTo>
                  <a:pt x="6316339" y="6358404"/>
                </a:lnTo>
                <a:lnTo>
                  <a:pt x="0" y="6358404"/>
                </a:lnTo>
                <a:lnTo>
                  <a:pt x="0" y="0"/>
                </a:lnTo>
                <a:close/>
              </a:path>
            </a:pathLst>
          </a:custGeom>
          <a:blipFill>
            <a:blip r:embed="rId4"/>
            <a:stretch>
              <a:fillRect l="-4752" t="0" r="-4752" b="0"/>
            </a:stretch>
          </a:blipFill>
        </p:spPr>
      </p:sp>
      <p:sp>
        <p:nvSpPr>
          <p:cNvPr name="TextBox 7" id="7"/>
          <p:cNvSpPr txBox="true"/>
          <p:nvPr/>
        </p:nvSpPr>
        <p:spPr>
          <a:xfrm rot="0">
            <a:off x="640169" y="690563"/>
            <a:ext cx="7703299" cy="714375"/>
          </a:xfrm>
          <a:prstGeom prst="rect">
            <a:avLst/>
          </a:prstGeom>
        </p:spPr>
        <p:txBody>
          <a:bodyPr anchor="t" rtlCol="false" tIns="0" lIns="0" bIns="0" rIns="0">
            <a:spAutoFit/>
          </a:bodyPr>
          <a:lstStyle/>
          <a:p>
            <a:pPr algn="ctr">
              <a:lnSpc>
                <a:spcPts val="5399"/>
              </a:lnSpc>
              <a:spcBef>
                <a:spcPct val="0"/>
              </a:spcBef>
            </a:pPr>
            <a:r>
              <a:rPr lang="en-US" sz="4999">
                <a:solidFill>
                  <a:srgbClr val="000000"/>
                </a:solidFill>
                <a:latin typeface="Arimo Heavy"/>
              </a:rPr>
              <a:t>DATA PREPROCESSING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640169" y="1404937"/>
            <a:ext cx="16914513" cy="117998"/>
          </a:xfrm>
          <a:prstGeom prst="line">
            <a:avLst/>
          </a:prstGeom>
          <a:ln cap="flat" w="76200">
            <a:solidFill>
              <a:srgbClr val="FF914D"/>
            </a:solidFill>
            <a:prstDash val="solid"/>
            <a:headEnd type="none" len="sm" w="sm"/>
            <a:tailEnd type="none" len="sm" w="sm"/>
          </a:ln>
        </p:spPr>
      </p:sp>
      <p:sp>
        <p:nvSpPr>
          <p:cNvPr name="Freeform 3" id="3"/>
          <p:cNvSpPr/>
          <p:nvPr/>
        </p:nvSpPr>
        <p:spPr>
          <a:xfrm flipH="false" flipV="false" rot="0">
            <a:off x="0" y="9524417"/>
            <a:ext cx="3759375" cy="648283"/>
          </a:xfrm>
          <a:custGeom>
            <a:avLst/>
            <a:gdLst/>
            <a:ahLst/>
            <a:cxnLst/>
            <a:rect r="r" b="b" t="t" l="l"/>
            <a:pathLst>
              <a:path h="648283" w="3759375">
                <a:moveTo>
                  <a:pt x="0" y="0"/>
                </a:moveTo>
                <a:lnTo>
                  <a:pt x="3759375" y="0"/>
                </a:lnTo>
                <a:lnTo>
                  <a:pt x="3759375" y="648283"/>
                </a:lnTo>
                <a:lnTo>
                  <a:pt x="0" y="648283"/>
                </a:lnTo>
                <a:lnTo>
                  <a:pt x="0" y="0"/>
                </a:lnTo>
                <a:close/>
              </a:path>
            </a:pathLst>
          </a:custGeom>
          <a:blipFill>
            <a:blip r:embed="rId2"/>
            <a:stretch>
              <a:fillRect l="0" t="-1622" r="0" b="-1622"/>
            </a:stretch>
          </a:blipFill>
        </p:spPr>
      </p:sp>
      <p:sp>
        <p:nvSpPr>
          <p:cNvPr name="Freeform 4" id="4"/>
          <p:cNvSpPr/>
          <p:nvPr/>
        </p:nvSpPr>
        <p:spPr>
          <a:xfrm flipH="false" flipV="false" rot="0">
            <a:off x="15361938" y="9619473"/>
            <a:ext cx="2926062" cy="553227"/>
          </a:xfrm>
          <a:custGeom>
            <a:avLst/>
            <a:gdLst/>
            <a:ahLst/>
            <a:cxnLst/>
            <a:rect r="r" b="b" t="t" l="l"/>
            <a:pathLst>
              <a:path h="553227" w="2926062">
                <a:moveTo>
                  <a:pt x="0" y="0"/>
                </a:moveTo>
                <a:lnTo>
                  <a:pt x="2926062" y="0"/>
                </a:lnTo>
                <a:lnTo>
                  <a:pt x="2926062" y="553227"/>
                </a:lnTo>
                <a:lnTo>
                  <a:pt x="0" y="553227"/>
                </a:lnTo>
                <a:lnTo>
                  <a:pt x="0" y="0"/>
                </a:lnTo>
                <a:close/>
              </a:path>
            </a:pathLst>
          </a:custGeom>
          <a:blipFill>
            <a:blip r:embed="rId3"/>
            <a:stretch>
              <a:fillRect l="0" t="-1622" r="0" b="-1622"/>
            </a:stretch>
          </a:blipFill>
        </p:spPr>
      </p:sp>
      <p:grpSp>
        <p:nvGrpSpPr>
          <p:cNvPr name="Group 5" id="5"/>
          <p:cNvGrpSpPr/>
          <p:nvPr/>
        </p:nvGrpSpPr>
        <p:grpSpPr>
          <a:xfrm rot="0">
            <a:off x="640169" y="2443532"/>
            <a:ext cx="16184800" cy="5687281"/>
            <a:chOff x="0" y="0"/>
            <a:chExt cx="21579733" cy="7583041"/>
          </a:xfrm>
        </p:grpSpPr>
        <p:sp>
          <p:nvSpPr>
            <p:cNvPr name="Freeform 6" id="6"/>
            <p:cNvSpPr/>
            <p:nvPr/>
          </p:nvSpPr>
          <p:spPr>
            <a:xfrm flipH="false" flipV="false" rot="0">
              <a:off x="0" y="0"/>
              <a:ext cx="10442746" cy="7325800"/>
            </a:xfrm>
            <a:custGeom>
              <a:avLst/>
              <a:gdLst/>
              <a:ahLst/>
              <a:cxnLst/>
              <a:rect r="r" b="b" t="t" l="l"/>
              <a:pathLst>
                <a:path h="7325800" w="10442746">
                  <a:moveTo>
                    <a:pt x="0" y="0"/>
                  </a:moveTo>
                  <a:lnTo>
                    <a:pt x="10442746" y="0"/>
                  </a:lnTo>
                  <a:lnTo>
                    <a:pt x="10442746" y="7325800"/>
                  </a:lnTo>
                  <a:lnTo>
                    <a:pt x="0" y="7325800"/>
                  </a:lnTo>
                  <a:lnTo>
                    <a:pt x="0" y="0"/>
                  </a:lnTo>
                  <a:close/>
                </a:path>
              </a:pathLst>
            </a:custGeom>
            <a:blipFill>
              <a:blip r:embed="rId4"/>
              <a:stretch>
                <a:fillRect l="-286" t="0" r="-286" b="0"/>
              </a:stretch>
            </a:blipFill>
          </p:spPr>
        </p:sp>
        <p:sp>
          <p:nvSpPr>
            <p:cNvPr name="Freeform 7" id="7"/>
            <p:cNvSpPr/>
            <p:nvPr/>
          </p:nvSpPr>
          <p:spPr>
            <a:xfrm flipH="false" flipV="false" rot="0">
              <a:off x="10847588" y="0"/>
              <a:ext cx="10732145" cy="7583041"/>
            </a:xfrm>
            <a:custGeom>
              <a:avLst/>
              <a:gdLst/>
              <a:ahLst/>
              <a:cxnLst/>
              <a:rect r="r" b="b" t="t" l="l"/>
              <a:pathLst>
                <a:path h="7583041" w="10732145">
                  <a:moveTo>
                    <a:pt x="0" y="0"/>
                  </a:moveTo>
                  <a:lnTo>
                    <a:pt x="10732145" y="0"/>
                  </a:lnTo>
                  <a:lnTo>
                    <a:pt x="10732145" y="7583041"/>
                  </a:lnTo>
                  <a:lnTo>
                    <a:pt x="0" y="7583041"/>
                  </a:lnTo>
                  <a:lnTo>
                    <a:pt x="0" y="0"/>
                  </a:lnTo>
                  <a:close/>
                </a:path>
              </a:pathLst>
            </a:custGeom>
            <a:blipFill>
              <a:blip r:embed="rId5"/>
              <a:stretch>
                <a:fillRect l="0" t="0" r="0" b="0"/>
              </a:stretch>
            </a:blipFill>
          </p:spPr>
        </p:sp>
      </p:grpSp>
      <p:sp>
        <p:nvSpPr>
          <p:cNvPr name="TextBox 8" id="8"/>
          <p:cNvSpPr txBox="true"/>
          <p:nvPr/>
        </p:nvSpPr>
        <p:spPr>
          <a:xfrm rot="0">
            <a:off x="640169" y="690563"/>
            <a:ext cx="7088038" cy="714375"/>
          </a:xfrm>
          <a:prstGeom prst="rect">
            <a:avLst/>
          </a:prstGeom>
        </p:spPr>
        <p:txBody>
          <a:bodyPr anchor="t" rtlCol="false" tIns="0" lIns="0" bIns="0" rIns="0">
            <a:spAutoFit/>
          </a:bodyPr>
          <a:lstStyle/>
          <a:p>
            <a:pPr algn="ctr">
              <a:lnSpc>
                <a:spcPts val="5399"/>
              </a:lnSpc>
              <a:spcBef>
                <a:spcPct val="0"/>
              </a:spcBef>
            </a:pPr>
            <a:r>
              <a:rPr lang="en-US" sz="4999">
                <a:solidFill>
                  <a:srgbClr val="000000"/>
                </a:solidFill>
                <a:latin typeface="Arimo Heavy"/>
              </a:rPr>
              <a:t>DATA VISUALIZATION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524417"/>
            <a:ext cx="3759375" cy="648283"/>
          </a:xfrm>
          <a:custGeom>
            <a:avLst/>
            <a:gdLst/>
            <a:ahLst/>
            <a:cxnLst/>
            <a:rect r="r" b="b" t="t" l="l"/>
            <a:pathLst>
              <a:path h="648283" w="3759375">
                <a:moveTo>
                  <a:pt x="0" y="0"/>
                </a:moveTo>
                <a:lnTo>
                  <a:pt x="3759375" y="0"/>
                </a:lnTo>
                <a:lnTo>
                  <a:pt x="3759375" y="648283"/>
                </a:lnTo>
                <a:lnTo>
                  <a:pt x="0" y="648283"/>
                </a:lnTo>
                <a:lnTo>
                  <a:pt x="0" y="0"/>
                </a:lnTo>
                <a:close/>
              </a:path>
            </a:pathLst>
          </a:custGeom>
          <a:blipFill>
            <a:blip r:embed="rId2"/>
            <a:stretch>
              <a:fillRect l="0" t="-1622" r="0" b="-1622"/>
            </a:stretch>
          </a:blipFill>
        </p:spPr>
      </p:sp>
      <p:sp>
        <p:nvSpPr>
          <p:cNvPr name="Freeform 3" id="3"/>
          <p:cNvSpPr/>
          <p:nvPr/>
        </p:nvSpPr>
        <p:spPr>
          <a:xfrm flipH="false" flipV="false" rot="0">
            <a:off x="15361938" y="9619473"/>
            <a:ext cx="2926062" cy="553227"/>
          </a:xfrm>
          <a:custGeom>
            <a:avLst/>
            <a:gdLst/>
            <a:ahLst/>
            <a:cxnLst/>
            <a:rect r="r" b="b" t="t" l="l"/>
            <a:pathLst>
              <a:path h="553227" w="2926062">
                <a:moveTo>
                  <a:pt x="0" y="0"/>
                </a:moveTo>
                <a:lnTo>
                  <a:pt x="2926062" y="0"/>
                </a:lnTo>
                <a:lnTo>
                  <a:pt x="2926062" y="553227"/>
                </a:lnTo>
                <a:lnTo>
                  <a:pt x="0" y="553227"/>
                </a:lnTo>
                <a:lnTo>
                  <a:pt x="0" y="0"/>
                </a:lnTo>
                <a:close/>
              </a:path>
            </a:pathLst>
          </a:custGeom>
          <a:blipFill>
            <a:blip r:embed="rId3"/>
            <a:stretch>
              <a:fillRect l="0" t="-1622" r="0" b="-1622"/>
            </a:stretch>
          </a:blipFill>
        </p:spPr>
      </p:sp>
      <p:sp>
        <p:nvSpPr>
          <p:cNvPr name="TextBox 4" id="4"/>
          <p:cNvSpPr txBox="true"/>
          <p:nvPr/>
        </p:nvSpPr>
        <p:spPr>
          <a:xfrm rot="0">
            <a:off x="640169" y="2130292"/>
            <a:ext cx="9187964" cy="5748899"/>
          </a:xfrm>
          <a:prstGeom prst="rect">
            <a:avLst/>
          </a:prstGeom>
        </p:spPr>
        <p:txBody>
          <a:bodyPr anchor="t" rtlCol="false" tIns="0" lIns="0" bIns="0" rIns="0">
            <a:spAutoFit/>
          </a:bodyPr>
          <a:lstStyle/>
          <a:p>
            <a:pPr marL="750105" indent="-375052" lvl="1">
              <a:lnSpc>
                <a:spcPts val="3752"/>
              </a:lnSpc>
              <a:buFont typeface="Arial"/>
              <a:buChar char="•"/>
            </a:pPr>
            <a:r>
              <a:rPr lang="en-US" sz="3474" strike="noStrike" u="none">
                <a:solidFill>
                  <a:srgbClr val="505357"/>
                </a:solidFill>
                <a:latin typeface="Arimo"/>
              </a:rPr>
              <a:t>Features such as Age, Debt, YearsEmployed, CreditScore, and Income are selected for model training.</a:t>
            </a:r>
          </a:p>
          <a:p>
            <a:pPr marL="750105" indent="-375052" lvl="1">
              <a:lnSpc>
                <a:spcPts val="3752"/>
              </a:lnSpc>
              <a:buFont typeface="Arial"/>
              <a:buChar char="•"/>
            </a:pPr>
            <a:r>
              <a:rPr lang="en-US" sz="3474" strike="noStrike" u="none">
                <a:solidFill>
                  <a:srgbClr val="505357"/>
                </a:solidFill>
                <a:latin typeface="Arimo"/>
              </a:rPr>
              <a:t>Data is split into training and testing sets with an </a:t>
            </a:r>
            <a:r>
              <a:rPr lang="en-US" sz="3474" strike="noStrike" u="none">
                <a:solidFill>
                  <a:srgbClr val="505357"/>
                </a:solidFill>
                <a:latin typeface="Arimo Bold"/>
              </a:rPr>
              <a:t>80:20 ratio</a:t>
            </a:r>
            <a:r>
              <a:rPr lang="en-US" sz="3474" strike="noStrike" u="none">
                <a:solidFill>
                  <a:srgbClr val="505357"/>
                </a:solidFill>
                <a:latin typeface="Arimo"/>
              </a:rPr>
              <a:t>.</a:t>
            </a:r>
          </a:p>
          <a:p>
            <a:pPr marL="750105" indent="-375052" lvl="1">
              <a:lnSpc>
                <a:spcPts val="3752"/>
              </a:lnSpc>
              <a:buFont typeface="Arial"/>
              <a:buChar char="•"/>
            </a:pPr>
            <a:r>
              <a:rPr lang="en-US" sz="3474" strike="noStrike" u="none">
                <a:solidFill>
                  <a:srgbClr val="505357"/>
                </a:solidFill>
                <a:latin typeface="Arimo"/>
              </a:rPr>
              <a:t>A </a:t>
            </a:r>
            <a:r>
              <a:rPr lang="en-US" sz="3474" strike="noStrike" u="none">
                <a:solidFill>
                  <a:srgbClr val="505357"/>
                </a:solidFill>
                <a:latin typeface="Arimo Bold"/>
              </a:rPr>
              <a:t>Random Forest classifier</a:t>
            </a:r>
            <a:r>
              <a:rPr lang="en-US" sz="3474" strike="noStrike" u="none">
                <a:solidFill>
                  <a:srgbClr val="505357"/>
                </a:solidFill>
                <a:latin typeface="Arimo"/>
              </a:rPr>
              <a:t> with 10 trees is chosen for model training.</a:t>
            </a:r>
          </a:p>
          <a:p>
            <a:pPr marL="750105" indent="-375052" lvl="1">
              <a:lnSpc>
                <a:spcPts val="3752"/>
              </a:lnSpc>
              <a:buFont typeface="Arial"/>
              <a:buChar char="•"/>
            </a:pPr>
            <a:r>
              <a:rPr lang="en-US" sz="3474" strike="noStrike" u="none">
                <a:solidFill>
                  <a:srgbClr val="505357"/>
                </a:solidFill>
                <a:latin typeface="Arimo"/>
              </a:rPr>
              <a:t>A pipeline is created and trained on the training data.</a:t>
            </a:r>
          </a:p>
          <a:p>
            <a:pPr marL="750105" indent="-375052" lvl="1">
              <a:lnSpc>
                <a:spcPts val="3752"/>
              </a:lnSpc>
              <a:buFont typeface="Arial"/>
              <a:buChar char="•"/>
            </a:pPr>
            <a:r>
              <a:rPr lang="en-US" sz="3474" strike="noStrike" u="none">
                <a:solidFill>
                  <a:srgbClr val="505357"/>
                </a:solidFill>
                <a:latin typeface="Arimo"/>
              </a:rPr>
              <a:t>Model performance is evaluated using the Area under the </a:t>
            </a:r>
            <a:r>
              <a:rPr lang="en-US" sz="3474" strike="noStrike" u="none">
                <a:solidFill>
                  <a:srgbClr val="505357"/>
                </a:solidFill>
                <a:latin typeface="Arimo Bold"/>
              </a:rPr>
              <a:t>ROC curve metric</a:t>
            </a:r>
            <a:r>
              <a:rPr lang="en-US" sz="3474" strike="noStrike" u="none">
                <a:solidFill>
                  <a:srgbClr val="505357"/>
                </a:solidFill>
                <a:latin typeface="Arimo"/>
              </a:rPr>
              <a:t>, with an achieved value of 0.877(approx.).</a:t>
            </a:r>
          </a:p>
        </p:txBody>
      </p:sp>
      <p:sp>
        <p:nvSpPr>
          <p:cNvPr name="Freeform 5" id="5"/>
          <p:cNvSpPr/>
          <p:nvPr/>
        </p:nvSpPr>
        <p:spPr>
          <a:xfrm flipH="false" flipV="false" rot="0">
            <a:off x="10076092" y="2111242"/>
            <a:ext cx="7478591" cy="4897510"/>
          </a:xfrm>
          <a:custGeom>
            <a:avLst/>
            <a:gdLst/>
            <a:ahLst/>
            <a:cxnLst/>
            <a:rect r="r" b="b" t="t" l="l"/>
            <a:pathLst>
              <a:path h="4897510" w="7478591">
                <a:moveTo>
                  <a:pt x="0" y="0"/>
                </a:moveTo>
                <a:lnTo>
                  <a:pt x="7478591" y="0"/>
                </a:lnTo>
                <a:lnTo>
                  <a:pt x="7478591" y="4897510"/>
                </a:lnTo>
                <a:lnTo>
                  <a:pt x="0" y="4897510"/>
                </a:lnTo>
                <a:lnTo>
                  <a:pt x="0" y="0"/>
                </a:lnTo>
                <a:close/>
              </a:path>
            </a:pathLst>
          </a:custGeom>
          <a:blipFill>
            <a:blip r:embed="rId4"/>
            <a:stretch>
              <a:fillRect l="0" t="-7701" r="-19309" b="0"/>
            </a:stretch>
          </a:blipFill>
        </p:spPr>
      </p:sp>
      <p:sp>
        <p:nvSpPr>
          <p:cNvPr name="TextBox 6" id="6"/>
          <p:cNvSpPr txBox="true"/>
          <p:nvPr/>
        </p:nvSpPr>
        <p:spPr>
          <a:xfrm rot="0">
            <a:off x="640169" y="690563"/>
            <a:ext cx="6103025" cy="714375"/>
          </a:xfrm>
          <a:prstGeom prst="rect">
            <a:avLst/>
          </a:prstGeom>
        </p:spPr>
        <p:txBody>
          <a:bodyPr anchor="t" rtlCol="false" tIns="0" lIns="0" bIns="0" rIns="0">
            <a:spAutoFit/>
          </a:bodyPr>
          <a:lstStyle/>
          <a:p>
            <a:pPr algn="ctr">
              <a:lnSpc>
                <a:spcPts val="5399"/>
              </a:lnSpc>
              <a:spcBef>
                <a:spcPct val="0"/>
              </a:spcBef>
            </a:pPr>
            <a:r>
              <a:rPr lang="en-US" sz="4999">
                <a:solidFill>
                  <a:srgbClr val="000000"/>
                </a:solidFill>
                <a:latin typeface="Arimo Heavy"/>
              </a:rPr>
              <a:t>MODEL SELECTION</a:t>
            </a:r>
          </a:p>
        </p:txBody>
      </p:sp>
      <p:sp>
        <p:nvSpPr>
          <p:cNvPr name="AutoShape 7" id="7"/>
          <p:cNvSpPr/>
          <p:nvPr/>
        </p:nvSpPr>
        <p:spPr>
          <a:xfrm flipV="true">
            <a:off x="640169" y="1404937"/>
            <a:ext cx="16914513" cy="117998"/>
          </a:xfrm>
          <a:prstGeom prst="line">
            <a:avLst/>
          </a:prstGeom>
          <a:ln cap="flat" w="76200">
            <a:solidFill>
              <a:srgbClr val="FF914D"/>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DAGC_x1GZkg</dc:identifier>
  <dcterms:modified xsi:type="dcterms:W3CDTF">2011-08-01T06:04:30Z</dcterms:modified>
  <cp:revision>1</cp:revision>
  <dc:title>DE Project presentation</dc:title>
</cp:coreProperties>
</file>