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E67"/>
    <a:srgbClr val="FA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AFF4D-B7DE-4104-957D-FA775D739D46}"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A7CDFD10-DC9E-4901-B460-02DB3318BF59}">
      <dgm:prSet/>
      <dgm:spPr>
        <a:solidFill>
          <a:schemeClr val="accent3">
            <a:lumMod val="40000"/>
            <a:lumOff val="60000"/>
          </a:schemeClr>
        </a:solidFill>
      </dgm:spPr>
      <dgm:t>
        <a:bodyPr/>
        <a:lstStyle/>
        <a:p>
          <a:r>
            <a:rPr lang="en-US" b="1" dirty="0">
              <a:solidFill>
                <a:schemeClr val="bg2">
                  <a:lumMod val="50000"/>
                </a:schemeClr>
              </a:solidFill>
            </a:rPr>
            <a:t>Blynk:</a:t>
          </a:r>
        </a:p>
      </dgm:t>
    </dgm:pt>
    <dgm:pt modelId="{364BFB77-8653-4621-92FB-58266D496452}" type="parTrans" cxnId="{A24C1547-499D-4C84-B6B6-271D9CD3BEBA}">
      <dgm:prSet/>
      <dgm:spPr/>
      <dgm:t>
        <a:bodyPr/>
        <a:lstStyle/>
        <a:p>
          <a:endParaRPr lang="en-US"/>
        </a:p>
      </dgm:t>
    </dgm:pt>
    <dgm:pt modelId="{B4BEEFD1-A45A-4F98-B336-8C52D44F39E8}" type="sibTrans" cxnId="{A24C1547-499D-4C84-B6B6-271D9CD3BEBA}">
      <dgm:prSet/>
      <dgm:spPr/>
      <dgm:t>
        <a:bodyPr/>
        <a:lstStyle/>
        <a:p>
          <a:endParaRPr lang="en-US"/>
        </a:p>
      </dgm:t>
    </dgm:pt>
    <dgm:pt modelId="{08A66CEE-7436-451F-90F2-763ED8D9F46F}">
      <dgm:prSet/>
      <dgm:spPr/>
      <dgm:t>
        <a:bodyPr/>
        <a:lstStyle/>
        <a:p>
          <a:r>
            <a:rPr lang="en-US" dirty="0">
              <a:solidFill>
                <a:schemeClr val="bg2">
                  <a:lumMod val="50000"/>
                </a:schemeClr>
              </a:solidFill>
            </a:rPr>
            <a:t>Blynk was designed for the Internet of Things. It can control hardware remotely, display sensor data,  store data, visualize it and do many other cool things. There are three major components in the platform: </a:t>
          </a:r>
        </a:p>
      </dgm:t>
    </dgm:pt>
    <dgm:pt modelId="{5756800B-5087-4F47-A7D0-45DA96989216}" type="parTrans" cxnId="{CAD3F296-E7C4-4287-BF7F-EA1C754ED83C}">
      <dgm:prSet/>
      <dgm:spPr/>
      <dgm:t>
        <a:bodyPr/>
        <a:lstStyle/>
        <a:p>
          <a:endParaRPr lang="en-US"/>
        </a:p>
      </dgm:t>
    </dgm:pt>
    <dgm:pt modelId="{B4A368FD-6E93-460B-AC24-2A25CD61658C}" type="sibTrans" cxnId="{CAD3F296-E7C4-4287-BF7F-EA1C754ED83C}">
      <dgm:prSet/>
      <dgm:spPr/>
      <dgm:t>
        <a:bodyPr/>
        <a:lstStyle/>
        <a:p>
          <a:endParaRPr lang="en-US"/>
        </a:p>
      </dgm:t>
    </dgm:pt>
    <dgm:pt modelId="{9A50CD9A-D8B0-4FA1-A289-2B3BAD99A8AA}">
      <dgm:prSet/>
      <dgm:spPr/>
      <dgm:t>
        <a:bodyPr/>
        <a:lstStyle/>
        <a:p>
          <a:r>
            <a:rPr lang="en-US" dirty="0">
              <a:solidFill>
                <a:schemeClr val="bg2">
                  <a:lumMod val="50000"/>
                </a:schemeClr>
              </a:solidFill>
            </a:rPr>
            <a:t>•    Blynk App - allows to you create amazing interfaces for your projects using various widgets we provide.</a:t>
          </a:r>
        </a:p>
      </dgm:t>
    </dgm:pt>
    <dgm:pt modelId="{BE2BBF9B-FCDC-4A61-8719-D9AE88705D67}" type="parTrans" cxnId="{5060D526-57F8-4953-8F16-9C5CAE4B2E6C}">
      <dgm:prSet/>
      <dgm:spPr/>
      <dgm:t>
        <a:bodyPr/>
        <a:lstStyle/>
        <a:p>
          <a:endParaRPr lang="en-US"/>
        </a:p>
      </dgm:t>
    </dgm:pt>
    <dgm:pt modelId="{63D3063C-76ED-42A6-84D1-83B919F85B00}" type="sibTrans" cxnId="{5060D526-57F8-4953-8F16-9C5CAE4B2E6C}">
      <dgm:prSet/>
      <dgm:spPr/>
      <dgm:t>
        <a:bodyPr/>
        <a:lstStyle/>
        <a:p>
          <a:endParaRPr lang="en-US"/>
        </a:p>
      </dgm:t>
    </dgm:pt>
    <dgm:pt modelId="{5CD67205-31DD-402B-92C3-D9B517092426}">
      <dgm:prSet/>
      <dgm:spPr/>
      <dgm:t>
        <a:bodyPr/>
        <a:lstStyle/>
        <a:p>
          <a:r>
            <a:rPr lang="en-US" dirty="0">
              <a:solidFill>
                <a:schemeClr val="bg2">
                  <a:lumMod val="50000"/>
                </a:schemeClr>
              </a:solidFill>
            </a:rPr>
            <a:t>•    Blynk Server - responsible for all the communications between the smartphone and hardware. You can use our Blynk Cloud or run your private Blynk server locally. It’s open-source, could easily handle thousands of devices and can even be launched on a Raspberry Pi.</a:t>
          </a:r>
        </a:p>
      </dgm:t>
    </dgm:pt>
    <dgm:pt modelId="{AA826E21-0CD8-4346-A562-520026C2DDB5}" type="parTrans" cxnId="{599B5E76-C409-478C-87B9-16508460E54A}">
      <dgm:prSet/>
      <dgm:spPr/>
      <dgm:t>
        <a:bodyPr/>
        <a:lstStyle/>
        <a:p>
          <a:endParaRPr lang="en-US"/>
        </a:p>
      </dgm:t>
    </dgm:pt>
    <dgm:pt modelId="{F5C72F02-63FE-43F9-9AEA-078EB926D551}" type="sibTrans" cxnId="{599B5E76-C409-478C-87B9-16508460E54A}">
      <dgm:prSet/>
      <dgm:spPr/>
      <dgm:t>
        <a:bodyPr/>
        <a:lstStyle/>
        <a:p>
          <a:endParaRPr lang="en-US"/>
        </a:p>
      </dgm:t>
    </dgm:pt>
    <dgm:pt modelId="{761FD199-8B6B-4480-B625-5F55595191CC}">
      <dgm:prSet/>
      <dgm:spPr/>
      <dgm:t>
        <a:bodyPr/>
        <a:lstStyle/>
        <a:p>
          <a:r>
            <a:rPr lang="en-US" dirty="0">
              <a:solidFill>
                <a:schemeClr val="bg2">
                  <a:lumMod val="50000"/>
                </a:schemeClr>
              </a:solidFill>
            </a:rPr>
            <a:t>•    Blynk Libraries - For all the popular hardware platforms - enable communication with the server and process all the incoming and outcoming commands.</a:t>
          </a:r>
        </a:p>
      </dgm:t>
    </dgm:pt>
    <dgm:pt modelId="{43A05164-C94D-44C8-BEAA-7166145FA7D6}" type="parTrans" cxnId="{50A01AE9-C8B9-41C1-AA26-5DE43A9BB694}">
      <dgm:prSet/>
      <dgm:spPr/>
      <dgm:t>
        <a:bodyPr/>
        <a:lstStyle/>
        <a:p>
          <a:endParaRPr lang="en-US"/>
        </a:p>
      </dgm:t>
    </dgm:pt>
    <dgm:pt modelId="{645E1080-673D-48D9-B84C-E7FEE35DC16A}" type="sibTrans" cxnId="{50A01AE9-C8B9-41C1-AA26-5DE43A9BB694}">
      <dgm:prSet/>
      <dgm:spPr/>
      <dgm:t>
        <a:bodyPr/>
        <a:lstStyle/>
        <a:p>
          <a:endParaRPr lang="en-US"/>
        </a:p>
      </dgm:t>
    </dgm:pt>
    <dgm:pt modelId="{85AA7BF8-7FAE-4EB9-A433-6CD994936BCA}" type="pres">
      <dgm:prSet presAssocID="{3E2AFF4D-B7DE-4104-957D-FA775D739D46}" presName="linear" presStyleCnt="0">
        <dgm:presLayoutVars>
          <dgm:animLvl val="lvl"/>
          <dgm:resizeHandles val="exact"/>
        </dgm:presLayoutVars>
      </dgm:prSet>
      <dgm:spPr/>
    </dgm:pt>
    <dgm:pt modelId="{AF5DD3F6-2559-4644-980F-70C53D7060F9}" type="pres">
      <dgm:prSet presAssocID="{A7CDFD10-DC9E-4901-B460-02DB3318BF59}" presName="parentText" presStyleLbl="node1" presStyleIdx="0" presStyleCnt="5">
        <dgm:presLayoutVars>
          <dgm:chMax val="0"/>
          <dgm:bulletEnabled val="1"/>
        </dgm:presLayoutVars>
      </dgm:prSet>
      <dgm:spPr/>
    </dgm:pt>
    <dgm:pt modelId="{74638ED5-9E8C-4EA2-BFFC-DEAACF69769D}" type="pres">
      <dgm:prSet presAssocID="{B4BEEFD1-A45A-4F98-B336-8C52D44F39E8}" presName="spacer" presStyleCnt="0"/>
      <dgm:spPr/>
    </dgm:pt>
    <dgm:pt modelId="{69207EFA-BAF9-465E-8F96-B0289FAE0D10}" type="pres">
      <dgm:prSet presAssocID="{08A66CEE-7436-451F-90F2-763ED8D9F46F}" presName="parentText" presStyleLbl="node1" presStyleIdx="1" presStyleCnt="5">
        <dgm:presLayoutVars>
          <dgm:chMax val="0"/>
          <dgm:bulletEnabled val="1"/>
        </dgm:presLayoutVars>
      </dgm:prSet>
      <dgm:spPr/>
    </dgm:pt>
    <dgm:pt modelId="{B627B7C6-A81B-4DCF-8BEA-D791ED5DACF7}" type="pres">
      <dgm:prSet presAssocID="{B4A368FD-6E93-460B-AC24-2A25CD61658C}" presName="spacer" presStyleCnt="0"/>
      <dgm:spPr/>
    </dgm:pt>
    <dgm:pt modelId="{903AA2F3-1832-49D0-8057-AB41F4B80417}" type="pres">
      <dgm:prSet presAssocID="{9A50CD9A-D8B0-4FA1-A289-2B3BAD99A8AA}" presName="parentText" presStyleLbl="node1" presStyleIdx="2" presStyleCnt="5">
        <dgm:presLayoutVars>
          <dgm:chMax val="0"/>
          <dgm:bulletEnabled val="1"/>
        </dgm:presLayoutVars>
      </dgm:prSet>
      <dgm:spPr/>
    </dgm:pt>
    <dgm:pt modelId="{AD7213E9-048C-4795-874E-152A5E4DC575}" type="pres">
      <dgm:prSet presAssocID="{63D3063C-76ED-42A6-84D1-83B919F85B00}" presName="spacer" presStyleCnt="0"/>
      <dgm:spPr/>
    </dgm:pt>
    <dgm:pt modelId="{9ADE7D15-5665-48CE-BE4B-FCBF7FA1B713}" type="pres">
      <dgm:prSet presAssocID="{5CD67205-31DD-402B-92C3-D9B517092426}" presName="parentText" presStyleLbl="node1" presStyleIdx="3" presStyleCnt="5">
        <dgm:presLayoutVars>
          <dgm:chMax val="0"/>
          <dgm:bulletEnabled val="1"/>
        </dgm:presLayoutVars>
      </dgm:prSet>
      <dgm:spPr/>
    </dgm:pt>
    <dgm:pt modelId="{74CC9984-27C3-4628-B1F4-B3065983CD60}" type="pres">
      <dgm:prSet presAssocID="{F5C72F02-63FE-43F9-9AEA-078EB926D551}" presName="spacer" presStyleCnt="0"/>
      <dgm:spPr/>
    </dgm:pt>
    <dgm:pt modelId="{0359F646-0BBE-4565-A745-CF9746BAFC6E}" type="pres">
      <dgm:prSet presAssocID="{761FD199-8B6B-4480-B625-5F55595191CC}" presName="parentText" presStyleLbl="node1" presStyleIdx="4" presStyleCnt="5">
        <dgm:presLayoutVars>
          <dgm:chMax val="0"/>
          <dgm:bulletEnabled val="1"/>
        </dgm:presLayoutVars>
      </dgm:prSet>
      <dgm:spPr/>
    </dgm:pt>
  </dgm:ptLst>
  <dgm:cxnLst>
    <dgm:cxn modelId="{7C600126-8B18-4BC4-8F3E-23E7995B5FC3}" type="presOf" srcId="{A7CDFD10-DC9E-4901-B460-02DB3318BF59}" destId="{AF5DD3F6-2559-4644-980F-70C53D7060F9}" srcOrd="0" destOrd="0" presId="urn:microsoft.com/office/officeart/2005/8/layout/vList2"/>
    <dgm:cxn modelId="{5060D526-57F8-4953-8F16-9C5CAE4B2E6C}" srcId="{3E2AFF4D-B7DE-4104-957D-FA775D739D46}" destId="{9A50CD9A-D8B0-4FA1-A289-2B3BAD99A8AA}" srcOrd="2" destOrd="0" parTransId="{BE2BBF9B-FCDC-4A61-8719-D9AE88705D67}" sibTransId="{63D3063C-76ED-42A6-84D1-83B919F85B00}"/>
    <dgm:cxn modelId="{A24C1547-499D-4C84-B6B6-271D9CD3BEBA}" srcId="{3E2AFF4D-B7DE-4104-957D-FA775D739D46}" destId="{A7CDFD10-DC9E-4901-B460-02DB3318BF59}" srcOrd="0" destOrd="0" parTransId="{364BFB77-8653-4621-92FB-58266D496452}" sibTransId="{B4BEEFD1-A45A-4F98-B336-8C52D44F39E8}"/>
    <dgm:cxn modelId="{599B5E76-C409-478C-87B9-16508460E54A}" srcId="{3E2AFF4D-B7DE-4104-957D-FA775D739D46}" destId="{5CD67205-31DD-402B-92C3-D9B517092426}" srcOrd="3" destOrd="0" parTransId="{AA826E21-0CD8-4346-A562-520026C2DDB5}" sibTransId="{F5C72F02-63FE-43F9-9AEA-078EB926D551}"/>
    <dgm:cxn modelId="{D49B9257-70E6-4103-963C-0F1DC49215A9}" type="presOf" srcId="{08A66CEE-7436-451F-90F2-763ED8D9F46F}" destId="{69207EFA-BAF9-465E-8F96-B0289FAE0D10}" srcOrd="0" destOrd="0" presId="urn:microsoft.com/office/officeart/2005/8/layout/vList2"/>
    <dgm:cxn modelId="{CAD3F296-E7C4-4287-BF7F-EA1C754ED83C}" srcId="{3E2AFF4D-B7DE-4104-957D-FA775D739D46}" destId="{08A66CEE-7436-451F-90F2-763ED8D9F46F}" srcOrd="1" destOrd="0" parTransId="{5756800B-5087-4F47-A7D0-45DA96989216}" sibTransId="{B4A368FD-6E93-460B-AC24-2A25CD61658C}"/>
    <dgm:cxn modelId="{56E99CB0-4E38-4420-A519-F6D500D88B00}" type="presOf" srcId="{5CD67205-31DD-402B-92C3-D9B517092426}" destId="{9ADE7D15-5665-48CE-BE4B-FCBF7FA1B713}" srcOrd="0" destOrd="0" presId="urn:microsoft.com/office/officeart/2005/8/layout/vList2"/>
    <dgm:cxn modelId="{B471ACB7-89C2-47BC-A23B-6AFF0F3020EF}" type="presOf" srcId="{9A50CD9A-D8B0-4FA1-A289-2B3BAD99A8AA}" destId="{903AA2F3-1832-49D0-8057-AB41F4B80417}" srcOrd="0" destOrd="0" presId="urn:microsoft.com/office/officeart/2005/8/layout/vList2"/>
    <dgm:cxn modelId="{55EE74B8-B0D9-4125-9812-367CA1C8FB83}" type="presOf" srcId="{3E2AFF4D-B7DE-4104-957D-FA775D739D46}" destId="{85AA7BF8-7FAE-4EB9-A433-6CD994936BCA}" srcOrd="0" destOrd="0" presId="urn:microsoft.com/office/officeart/2005/8/layout/vList2"/>
    <dgm:cxn modelId="{50A01AE9-C8B9-41C1-AA26-5DE43A9BB694}" srcId="{3E2AFF4D-B7DE-4104-957D-FA775D739D46}" destId="{761FD199-8B6B-4480-B625-5F55595191CC}" srcOrd="4" destOrd="0" parTransId="{43A05164-C94D-44C8-BEAA-7166145FA7D6}" sibTransId="{645E1080-673D-48D9-B84C-E7FEE35DC16A}"/>
    <dgm:cxn modelId="{EF6DF8FB-9CED-4E73-B2E5-068E4BD8D2FA}" type="presOf" srcId="{761FD199-8B6B-4480-B625-5F55595191CC}" destId="{0359F646-0BBE-4565-A745-CF9746BAFC6E}" srcOrd="0" destOrd="0" presId="urn:microsoft.com/office/officeart/2005/8/layout/vList2"/>
    <dgm:cxn modelId="{44D5032C-DC08-4A28-9422-136F59C806EE}" type="presParOf" srcId="{85AA7BF8-7FAE-4EB9-A433-6CD994936BCA}" destId="{AF5DD3F6-2559-4644-980F-70C53D7060F9}" srcOrd="0" destOrd="0" presId="urn:microsoft.com/office/officeart/2005/8/layout/vList2"/>
    <dgm:cxn modelId="{01AF08B8-CC76-4225-8329-1D715CEAC7A5}" type="presParOf" srcId="{85AA7BF8-7FAE-4EB9-A433-6CD994936BCA}" destId="{74638ED5-9E8C-4EA2-BFFC-DEAACF69769D}" srcOrd="1" destOrd="0" presId="urn:microsoft.com/office/officeart/2005/8/layout/vList2"/>
    <dgm:cxn modelId="{17B6B53C-6154-4152-B491-FB1AD0D8E152}" type="presParOf" srcId="{85AA7BF8-7FAE-4EB9-A433-6CD994936BCA}" destId="{69207EFA-BAF9-465E-8F96-B0289FAE0D10}" srcOrd="2" destOrd="0" presId="urn:microsoft.com/office/officeart/2005/8/layout/vList2"/>
    <dgm:cxn modelId="{CA07834F-18A1-4969-9626-6153480AD388}" type="presParOf" srcId="{85AA7BF8-7FAE-4EB9-A433-6CD994936BCA}" destId="{B627B7C6-A81B-4DCF-8BEA-D791ED5DACF7}" srcOrd="3" destOrd="0" presId="urn:microsoft.com/office/officeart/2005/8/layout/vList2"/>
    <dgm:cxn modelId="{2AD9F247-DE58-4315-B977-04449FBD7847}" type="presParOf" srcId="{85AA7BF8-7FAE-4EB9-A433-6CD994936BCA}" destId="{903AA2F3-1832-49D0-8057-AB41F4B80417}" srcOrd="4" destOrd="0" presId="urn:microsoft.com/office/officeart/2005/8/layout/vList2"/>
    <dgm:cxn modelId="{51CAF718-F95E-4E2E-9631-D7926FE4F444}" type="presParOf" srcId="{85AA7BF8-7FAE-4EB9-A433-6CD994936BCA}" destId="{AD7213E9-048C-4795-874E-152A5E4DC575}" srcOrd="5" destOrd="0" presId="urn:microsoft.com/office/officeart/2005/8/layout/vList2"/>
    <dgm:cxn modelId="{F073E0DE-3C2F-4372-A60C-66C19C71AE10}" type="presParOf" srcId="{85AA7BF8-7FAE-4EB9-A433-6CD994936BCA}" destId="{9ADE7D15-5665-48CE-BE4B-FCBF7FA1B713}" srcOrd="6" destOrd="0" presId="urn:microsoft.com/office/officeart/2005/8/layout/vList2"/>
    <dgm:cxn modelId="{30E21CF8-19B2-404B-9EA7-D8567CFE6B9C}" type="presParOf" srcId="{85AA7BF8-7FAE-4EB9-A433-6CD994936BCA}" destId="{74CC9984-27C3-4628-B1F4-B3065983CD60}" srcOrd="7" destOrd="0" presId="urn:microsoft.com/office/officeart/2005/8/layout/vList2"/>
    <dgm:cxn modelId="{381EC924-F239-446A-821E-0969CCFC6E64}" type="presParOf" srcId="{85AA7BF8-7FAE-4EB9-A433-6CD994936BCA}" destId="{0359F646-0BBE-4565-A745-CF9746BAFC6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2E4C6-1754-42E5-A7C0-0AF807286572}"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E9370DAE-D241-47C1-81FA-B2ED9846E1D8}">
      <dgm:prSet/>
      <dgm:spPr/>
      <dgm:t>
        <a:bodyPr/>
        <a:lstStyle/>
        <a:p>
          <a:r>
            <a:rPr lang="en-US" b="1" dirty="0">
              <a:solidFill>
                <a:schemeClr val="bg2">
                  <a:lumMod val="50000"/>
                </a:schemeClr>
              </a:solidFill>
            </a:rPr>
            <a:t>IoT</a:t>
          </a:r>
          <a:r>
            <a:rPr lang="en-US" dirty="0">
              <a:solidFill>
                <a:schemeClr val="bg2">
                  <a:lumMod val="50000"/>
                </a:schemeClr>
              </a:solidFill>
            </a:rPr>
            <a:t> is an ecosystem of connected physical objects that are accessible through the internet. All interconnected over public or private Internet Protocol (IP) networks. It is also referred to as Machine-to-Machine (M2M), Skynet or Internet of Everything</a:t>
          </a:r>
          <a:br>
            <a:rPr lang="en-US" dirty="0">
              <a:solidFill>
                <a:schemeClr val="bg2">
                  <a:lumMod val="50000"/>
                </a:schemeClr>
              </a:solidFill>
            </a:rPr>
          </a:br>
          <a:r>
            <a:rPr lang="en-US" dirty="0">
              <a:solidFill>
                <a:schemeClr val="bg2">
                  <a:lumMod val="50000"/>
                </a:schemeClr>
              </a:solidFill>
            </a:rPr>
            <a:t>The IOT concept was coined by a member of the Radio Frequency Identification (RFID) development community in 1999.</a:t>
          </a:r>
        </a:p>
      </dgm:t>
    </dgm:pt>
    <dgm:pt modelId="{05D62DBE-BF41-4F8B-8D48-A68A33E8DBAD}" type="parTrans" cxnId="{F1D77250-86E5-4EDD-806D-16DC5CD56FED}">
      <dgm:prSet/>
      <dgm:spPr/>
      <dgm:t>
        <a:bodyPr/>
        <a:lstStyle/>
        <a:p>
          <a:endParaRPr lang="en-US"/>
        </a:p>
      </dgm:t>
    </dgm:pt>
    <dgm:pt modelId="{8FB8E802-9371-43F9-BF12-493B81A8F11C}" type="sibTrans" cxnId="{F1D77250-86E5-4EDD-806D-16DC5CD56FED}">
      <dgm:prSet/>
      <dgm:spPr/>
      <dgm:t>
        <a:bodyPr/>
        <a:lstStyle/>
        <a:p>
          <a:endParaRPr lang="en-US"/>
        </a:p>
      </dgm:t>
    </dgm:pt>
    <dgm:pt modelId="{E87371D5-E036-4BBA-92D3-2D98D3663066}">
      <dgm:prSet/>
      <dgm:spPr/>
      <dgm:t>
        <a:bodyPr/>
        <a:lstStyle/>
        <a:p>
          <a:r>
            <a:rPr lang="en-US" dirty="0">
              <a:solidFill>
                <a:schemeClr val="bg2">
                  <a:lumMod val="50000"/>
                </a:schemeClr>
              </a:solidFill>
            </a:rPr>
            <a:t>Internet of things is an internet of three things:</a:t>
          </a:r>
          <a:br>
            <a:rPr lang="en-US" dirty="0">
              <a:solidFill>
                <a:schemeClr val="bg2">
                  <a:lumMod val="50000"/>
                </a:schemeClr>
              </a:solidFill>
            </a:rPr>
          </a:br>
          <a:r>
            <a:rPr lang="en-US" dirty="0">
              <a:solidFill>
                <a:schemeClr val="bg2">
                  <a:lumMod val="50000"/>
                </a:schemeClr>
              </a:solidFill>
            </a:rPr>
            <a:t>(1). People to people,</a:t>
          </a:r>
          <a:br>
            <a:rPr lang="en-US" dirty="0">
              <a:solidFill>
                <a:schemeClr val="bg2">
                  <a:lumMod val="50000"/>
                </a:schemeClr>
              </a:solidFill>
            </a:rPr>
          </a:br>
          <a:r>
            <a:rPr lang="en-US" dirty="0">
              <a:solidFill>
                <a:schemeClr val="bg2">
                  <a:lumMod val="50000"/>
                </a:schemeClr>
              </a:solidFill>
            </a:rPr>
            <a:t>(2) People to machine /things,</a:t>
          </a:r>
          <a:br>
            <a:rPr lang="en-US" dirty="0">
              <a:solidFill>
                <a:schemeClr val="bg2">
                  <a:lumMod val="50000"/>
                </a:schemeClr>
              </a:solidFill>
            </a:rPr>
          </a:br>
          <a:r>
            <a:rPr lang="en-US" dirty="0">
              <a:solidFill>
                <a:schemeClr val="bg2">
                  <a:lumMod val="50000"/>
                </a:schemeClr>
              </a:solidFill>
            </a:rPr>
            <a:t>(3) Things /machine to things /machine, Interacting through internet.</a:t>
          </a:r>
          <a:br>
            <a:rPr lang="en-US" dirty="0">
              <a:solidFill>
                <a:schemeClr val="bg2">
                  <a:lumMod val="50000"/>
                </a:schemeClr>
              </a:solidFill>
            </a:rPr>
          </a:br>
          <a:br>
            <a:rPr lang="en-US" dirty="0">
              <a:solidFill>
                <a:schemeClr val="bg2">
                  <a:lumMod val="50000"/>
                </a:schemeClr>
              </a:solidFill>
            </a:rPr>
          </a:br>
          <a:r>
            <a:rPr lang="en-US" dirty="0">
              <a:solidFill>
                <a:schemeClr val="bg2">
                  <a:lumMod val="50000"/>
                </a:schemeClr>
              </a:solidFill>
            </a:rPr>
            <a:t>Connectivity: Connectivity enables network accessibility and compatibility. Accessibility is getting on a network while compatibility provides the common ability to consume and produce data.</a:t>
          </a:r>
          <a:br>
            <a:rPr lang="en-US" dirty="0">
              <a:solidFill>
                <a:schemeClr val="bg2">
                  <a:lumMod val="50000"/>
                </a:schemeClr>
              </a:solidFill>
            </a:rPr>
          </a:br>
          <a:endParaRPr lang="en-US" dirty="0">
            <a:solidFill>
              <a:schemeClr val="bg2">
                <a:lumMod val="50000"/>
              </a:schemeClr>
            </a:solidFill>
          </a:endParaRPr>
        </a:p>
      </dgm:t>
    </dgm:pt>
    <dgm:pt modelId="{32E9E8D7-2377-4C89-B4C6-E8AFB789A8D8}" type="parTrans" cxnId="{F02F8E34-A3F1-4788-B2FB-6F8C64019EFA}">
      <dgm:prSet/>
      <dgm:spPr/>
      <dgm:t>
        <a:bodyPr/>
        <a:lstStyle/>
        <a:p>
          <a:endParaRPr lang="en-US"/>
        </a:p>
      </dgm:t>
    </dgm:pt>
    <dgm:pt modelId="{3608893F-68C6-4E3F-BA63-29167289C1AE}" type="sibTrans" cxnId="{F02F8E34-A3F1-4788-B2FB-6F8C64019EFA}">
      <dgm:prSet/>
      <dgm:spPr/>
      <dgm:t>
        <a:bodyPr/>
        <a:lstStyle/>
        <a:p>
          <a:endParaRPr lang="en-US"/>
        </a:p>
      </dgm:t>
    </dgm:pt>
    <dgm:pt modelId="{741FE2A6-2D06-4E7A-962E-C2C5C8B5A83B}" type="pres">
      <dgm:prSet presAssocID="{4522E4C6-1754-42E5-A7C0-0AF807286572}" presName="linear" presStyleCnt="0">
        <dgm:presLayoutVars>
          <dgm:animLvl val="lvl"/>
          <dgm:resizeHandles val="exact"/>
        </dgm:presLayoutVars>
      </dgm:prSet>
      <dgm:spPr/>
    </dgm:pt>
    <dgm:pt modelId="{E17A64AB-1FA5-4BAD-89D7-6D73683B12DC}" type="pres">
      <dgm:prSet presAssocID="{E9370DAE-D241-47C1-81FA-B2ED9846E1D8}" presName="parentText" presStyleLbl="node1" presStyleIdx="0" presStyleCnt="2">
        <dgm:presLayoutVars>
          <dgm:chMax val="0"/>
          <dgm:bulletEnabled val="1"/>
        </dgm:presLayoutVars>
      </dgm:prSet>
      <dgm:spPr/>
    </dgm:pt>
    <dgm:pt modelId="{315C9F8C-E1D4-4D5F-9187-8D3BCEF58815}" type="pres">
      <dgm:prSet presAssocID="{8FB8E802-9371-43F9-BF12-493B81A8F11C}" presName="spacer" presStyleCnt="0"/>
      <dgm:spPr/>
    </dgm:pt>
    <dgm:pt modelId="{E36D72F5-3476-4ABA-A699-4BDD543C143B}" type="pres">
      <dgm:prSet presAssocID="{E87371D5-E036-4BBA-92D3-2D98D3663066}" presName="parentText" presStyleLbl="node1" presStyleIdx="1" presStyleCnt="2">
        <dgm:presLayoutVars>
          <dgm:chMax val="0"/>
          <dgm:bulletEnabled val="1"/>
        </dgm:presLayoutVars>
      </dgm:prSet>
      <dgm:spPr/>
    </dgm:pt>
  </dgm:ptLst>
  <dgm:cxnLst>
    <dgm:cxn modelId="{F02F8E34-A3F1-4788-B2FB-6F8C64019EFA}" srcId="{4522E4C6-1754-42E5-A7C0-0AF807286572}" destId="{E87371D5-E036-4BBA-92D3-2D98D3663066}" srcOrd="1" destOrd="0" parTransId="{32E9E8D7-2377-4C89-B4C6-E8AFB789A8D8}" sibTransId="{3608893F-68C6-4E3F-BA63-29167289C1AE}"/>
    <dgm:cxn modelId="{526F4E6C-DB7A-4ADC-A42F-E16901A4C4F7}" type="presOf" srcId="{4522E4C6-1754-42E5-A7C0-0AF807286572}" destId="{741FE2A6-2D06-4E7A-962E-C2C5C8B5A83B}" srcOrd="0" destOrd="0" presId="urn:microsoft.com/office/officeart/2005/8/layout/vList2"/>
    <dgm:cxn modelId="{F1D77250-86E5-4EDD-806D-16DC5CD56FED}" srcId="{4522E4C6-1754-42E5-A7C0-0AF807286572}" destId="{E9370DAE-D241-47C1-81FA-B2ED9846E1D8}" srcOrd="0" destOrd="0" parTransId="{05D62DBE-BF41-4F8B-8D48-A68A33E8DBAD}" sibTransId="{8FB8E802-9371-43F9-BF12-493B81A8F11C}"/>
    <dgm:cxn modelId="{18B812CD-A402-42FE-96F5-77348B5DDA45}" type="presOf" srcId="{E87371D5-E036-4BBA-92D3-2D98D3663066}" destId="{E36D72F5-3476-4ABA-A699-4BDD543C143B}" srcOrd="0" destOrd="0" presId="urn:microsoft.com/office/officeart/2005/8/layout/vList2"/>
    <dgm:cxn modelId="{05A446DD-F048-419D-A4C8-E0EE019921C4}" type="presOf" srcId="{E9370DAE-D241-47C1-81FA-B2ED9846E1D8}" destId="{E17A64AB-1FA5-4BAD-89D7-6D73683B12DC}" srcOrd="0" destOrd="0" presId="urn:microsoft.com/office/officeart/2005/8/layout/vList2"/>
    <dgm:cxn modelId="{C59EE5FC-08B6-43F6-95BF-013634F54D59}" type="presParOf" srcId="{741FE2A6-2D06-4E7A-962E-C2C5C8B5A83B}" destId="{E17A64AB-1FA5-4BAD-89D7-6D73683B12DC}" srcOrd="0" destOrd="0" presId="urn:microsoft.com/office/officeart/2005/8/layout/vList2"/>
    <dgm:cxn modelId="{F89E1282-B7AD-45C5-B9AD-EADDD99AFCA1}" type="presParOf" srcId="{741FE2A6-2D06-4E7A-962E-C2C5C8B5A83B}" destId="{315C9F8C-E1D4-4D5F-9187-8D3BCEF58815}" srcOrd="1" destOrd="0" presId="urn:microsoft.com/office/officeart/2005/8/layout/vList2"/>
    <dgm:cxn modelId="{73A69BBC-03F9-4EAA-94F9-533DBED87782}" type="presParOf" srcId="{741FE2A6-2D06-4E7A-962E-C2C5C8B5A83B}" destId="{E36D72F5-3476-4ABA-A699-4BDD543C143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6BFC06-D297-48FD-A3A5-792110F15FD8}"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500731B7-F47E-41A3-A86C-91119C7D715E}">
      <dgm:prSet/>
      <dgm:spPr>
        <a:solidFill>
          <a:schemeClr val="bg2">
            <a:lumMod val="20000"/>
            <a:lumOff val="80000"/>
          </a:schemeClr>
        </a:solidFill>
      </dgm:spPr>
      <dgm:t>
        <a:bodyPr/>
        <a:lstStyle/>
        <a:p>
          <a:r>
            <a:rPr lang="en-US" b="1" dirty="0">
              <a:solidFill>
                <a:schemeClr val="bg2">
                  <a:lumMod val="50000"/>
                </a:schemeClr>
              </a:solidFill>
            </a:rPr>
            <a:t>Access information</a:t>
          </a:r>
          <a:r>
            <a:rPr lang="en-US" dirty="0">
              <a:solidFill>
                <a:schemeClr val="bg2">
                  <a:lumMod val="50000"/>
                </a:schemeClr>
              </a:solidFill>
            </a:rPr>
            <a:t>- You can easily access data and information that is sitting far from your location, in real time.</a:t>
          </a:r>
        </a:p>
      </dgm:t>
    </dgm:pt>
    <dgm:pt modelId="{EA425979-82F1-439C-9E78-A4745A65A3B7}" type="parTrans" cxnId="{85A1687F-3A54-4F16-85A2-6C36DF02167C}">
      <dgm:prSet/>
      <dgm:spPr/>
      <dgm:t>
        <a:bodyPr/>
        <a:lstStyle/>
        <a:p>
          <a:endParaRPr lang="en-US"/>
        </a:p>
      </dgm:t>
    </dgm:pt>
    <dgm:pt modelId="{235676EA-27DA-4175-9E66-3EFEE41F21B9}" type="sibTrans" cxnId="{85A1687F-3A54-4F16-85A2-6C36DF02167C}">
      <dgm:prSet/>
      <dgm:spPr/>
      <dgm:t>
        <a:bodyPr/>
        <a:lstStyle/>
        <a:p>
          <a:endParaRPr lang="en-US"/>
        </a:p>
      </dgm:t>
    </dgm:pt>
    <dgm:pt modelId="{59F829ED-1435-41FA-A757-35B3AA233256}">
      <dgm:prSet/>
      <dgm:spPr>
        <a:solidFill>
          <a:srgbClr val="00B050"/>
        </a:solidFill>
      </dgm:spPr>
      <dgm:t>
        <a:bodyPr/>
        <a:lstStyle/>
        <a:p>
          <a:r>
            <a:rPr lang="en-US" b="1" dirty="0">
              <a:solidFill>
                <a:schemeClr val="bg2">
                  <a:lumMod val="50000"/>
                </a:schemeClr>
              </a:solidFill>
            </a:rPr>
            <a:t>Communication - </a:t>
          </a:r>
          <a:r>
            <a:rPr lang="en-US" dirty="0">
              <a:solidFill>
                <a:schemeClr val="bg2">
                  <a:lumMod val="50000"/>
                </a:schemeClr>
              </a:solidFill>
            </a:rPr>
            <a:t>Better communication is possible over a network of interconnected devices.</a:t>
          </a:r>
        </a:p>
      </dgm:t>
    </dgm:pt>
    <dgm:pt modelId="{E4C28380-B7C3-4BD7-82A0-22DECD64E419}" type="parTrans" cxnId="{5FED8112-230D-4218-BDBF-E377D903FBB6}">
      <dgm:prSet/>
      <dgm:spPr/>
      <dgm:t>
        <a:bodyPr/>
        <a:lstStyle/>
        <a:p>
          <a:endParaRPr lang="en-US"/>
        </a:p>
      </dgm:t>
    </dgm:pt>
    <dgm:pt modelId="{95BB725C-F63E-4F8D-928B-CB58E72A8B7C}" type="sibTrans" cxnId="{5FED8112-230D-4218-BDBF-E377D903FBB6}">
      <dgm:prSet/>
      <dgm:spPr/>
      <dgm:t>
        <a:bodyPr/>
        <a:lstStyle/>
        <a:p>
          <a:endParaRPr lang="en-US"/>
        </a:p>
      </dgm:t>
    </dgm:pt>
    <dgm:pt modelId="{BF757A1F-1768-4BFD-8E3F-5E689ACF7C08}">
      <dgm:prSet/>
      <dgm:spPr>
        <a:solidFill>
          <a:schemeClr val="accent3">
            <a:lumMod val="75000"/>
          </a:schemeClr>
        </a:solidFill>
      </dgm:spPr>
      <dgm:t>
        <a:bodyPr/>
        <a:lstStyle/>
        <a:p>
          <a:r>
            <a:rPr lang="en-US" b="1" dirty="0">
              <a:solidFill>
                <a:schemeClr val="bg2">
                  <a:lumMod val="50000"/>
                </a:schemeClr>
              </a:solidFill>
            </a:rPr>
            <a:t>Cost-effective </a:t>
          </a:r>
          <a:r>
            <a:rPr lang="en-US" dirty="0">
              <a:solidFill>
                <a:schemeClr val="bg2">
                  <a:lumMod val="50000"/>
                </a:schemeClr>
              </a:solidFill>
            </a:rPr>
            <a:t>-Transferring data packets over a connected network save time and money .</a:t>
          </a:r>
        </a:p>
      </dgm:t>
    </dgm:pt>
    <dgm:pt modelId="{3240BCDC-3B2D-4090-9E2E-04670F9F1CFE}" type="parTrans" cxnId="{C31D867A-666D-4B58-932B-2033523BD195}">
      <dgm:prSet/>
      <dgm:spPr/>
      <dgm:t>
        <a:bodyPr/>
        <a:lstStyle/>
        <a:p>
          <a:endParaRPr lang="en-US"/>
        </a:p>
      </dgm:t>
    </dgm:pt>
    <dgm:pt modelId="{B638495D-87B4-4178-8506-24694A2677D9}" type="sibTrans" cxnId="{C31D867A-666D-4B58-932B-2033523BD195}">
      <dgm:prSet/>
      <dgm:spPr/>
      <dgm:t>
        <a:bodyPr/>
        <a:lstStyle/>
        <a:p>
          <a:endParaRPr lang="en-US"/>
        </a:p>
      </dgm:t>
    </dgm:pt>
    <dgm:pt modelId="{6E5D7282-5D71-4605-ACDF-01C0F193DC53}">
      <dgm:prSet/>
      <dgm:spPr>
        <a:solidFill>
          <a:schemeClr val="accent2">
            <a:lumMod val="75000"/>
          </a:schemeClr>
        </a:solidFill>
      </dgm:spPr>
      <dgm:t>
        <a:bodyPr/>
        <a:lstStyle/>
        <a:p>
          <a:r>
            <a:rPr lang="en-US" b="1" dirty="0">
              <a:solidFill>
                <a:schemeClr val="bg2">
                  <a:lumMod val="50000"/>
                </a:schemeClr>
              </a:solidFill>
            </a:rPr>
            <a:t>Automation</a:t>
          </a:r>
          <a:r>
            <a:rPr lang="en-US" dirty="0">
              <a:solidFill>
                <a:schemeClr val="bg2">
                  <a:lumMod val="50000"/>
                </a:schemeClr>
              </a:solidFill>
            </a:rPr>
            <a:t> - Automation is the need of the hour to manage everyday tasks without human intervention.</a:t>
          </a:r>
          <a:br>
            <a:rPr lang="en-US" dirty="0">
              <a:solidFill>
                <a:schemeClr val="bg2">
                  <a:lumMod val="50000"/>
                </a:schemeClr>
              </a:solidFill>
            </a:rPr>
          </a:br>
          <a:endParaRPr lang="en-US" dirty="0">
            <a:solidFill>
              <a:schemeClr val="bg2">
                <a:lumMod val="50000"/>
              </a:schemeClr>
            </a:solidFill>
          </a:endParaRPr>
        </a:p>
      </dgm:t>
    </dgm:pt>
    <dgm:pt modelId="{EC351858-6FE9-4225-AE00-14A540D6B493}" type="parTrans" cxnId="{453679D9-DF81-44D1-8AA9-418457159646}">
      <dgm:prSet/>
      <dgm:spPr/>
      <dgm:t>
        <a:bodyPr/>
        <a:lstStyle/>
        <a:p>
          <a:endParaRPr lang="en-US"/>
        </a:p>
      </dgm:t>
    </dgm:pt>
    <dgm:pt modelId="{3540BFCE-C859-4A54-95C9-21D4D323EE1D}" type="sibTrans" cxnId="{453679D9-DF81-44D1-8AA9-418457159646}">
      <dgm:prSet/>
      <dgm:spPr/>
      <dgm:t>
        <a:bodyPr/>
        <a:lstStyle/>
        <a:p>
          <a:endParaRPr lang="en-US"/>
        </a:p>
      </dgm:t>
    </dgm:pt>
    <dgm:pt modelId="{4AB8566B-49E3-4A3B-882F-6B5A69D120E6}" type="pres">
      <dgm:prSet presAssocID="{526BFC06-D297-48FD-A3A5-792110F15FD8}" presName="linear" presStyleCnt="0">
        <dgm:presLayoutVars>
          <dgm:animLvl val="lvl"/>
          <dgm:resizeHandles val="exact"/>
        </dgm:presLayoutVars>
      </dgm:prSet>
      <dgm:spPr/>
    </dgm:pt>
    <dgm:pt modelId="{81F563DD-4C8B-4CFD-B8B4-89104042121A}" type="pres">
      <dgm:prSet presAssocID="{500731B7-F47E-41A3-A86C-91119C7D715E}" presName="parentText" presStyleLbl="node1" presStyleIdx="0" presStyleCnt="4">
        <dgm:presLayoutVars>
          <dgm:chMax val="0"/>
          <dgm:bulletEnabled val="1"/>
        </dgm:presLayoutVars>
      </dgm:prSet>
      <dgm:spPr/>
    </dgm:pt>
    <dgm:pt modelId="{AB4A35D0-4CAF-4BC8-B4BA-54E2D2A91294}" type="pres">
      <dgm:prSet presAssocID="{235676EA-27DA-4175-9E66-3EFEE41F21B9}" presName="spacer" presStyleCnt="0"/>
      <dgm:spPr/>
    </dgm:pt>
    <dgm:pt modelId="{C7287826-374C-4C73-B3DE-1789B6EF58E8}" type="pres">
      <dgm:prSet presAssocID="{59F829ED-1435-41FA-A757-35B3AA233256}" presName="parentText" presStyleLbl="node1" presStyleIdx="1" presStyleCnt="4">
        <dgm:presLayoutVars>
          <dgm:chMax val="0"/>
          <dgm:bulletEnabled val="1"/>
        </dgm:presLayoutVars>
      </dgm:prSet>
      <dgm:spPr/>
    </dgm:pt>
    <dgm:pt modelId="{CABA0E8A-332A-404F-B925-7C4163985D7E}" type="pres">
      <dgm:prSet presAssocID="{95BB725C-F63E-4F8D-928B-CB58E72A8B7C}" presName="spacer" presStyleCnt="0"/>
      <dgm:spPr/>
    </dgm:pt>
    <dgm:pt modelId="{57C6E876-49AD-499D-A770-E5DD58D0A430}" type="pres">
      <dgm:prSet presAssocID="{BF757A1F-1768-4BFD-8E3F-5E689ACF7C08}" presName="parentText" presStyleLbl="node1" presStyleIdx="2" presStyleCnt="4">
        <dgm:presLayoutVars>
          <dgm:chMax val="0"/>
          <dgm:bulletEnabled val="1"/>
        </dgm:presLayoutVars>
      </dgm:prSet>
      <dgm:spPr/>
    </dgm:pt>
    <dgm:pt modelId="{8ADE31F8-27A2-4A74-A5A1-80C22E6328B9}" type="pres">
      <dgm:prSet presAssocID="{B638495D-87B4-4178-8506-24694A2677D9}" presName="spacer" presStyleCnt="0"/>
      <dgm:spPr/>
    </dgm:pt>
    <dgm:pt modelId="{6241DD0D-126D-49F6-9C62-FAC3C27DB24E}" type="pres">
      <dgm:prSet presAssocID="{6E5D7282-5D71-4605-ACDF-01C0F193DC53}" presName="parentText" presStyleLbl="node1" presStyleIdx="3" presStyleCnt="4">
        <dgm:presLayoutVars>
          <dgm:chMax val="0"/>
          <dgm:bulletEnabled val="1"/>
        </dgm:presLayoutVars>
      </dgm:prSet>
      <dgm:spPr/>
    </dgm:pt>
  </dgm:ptLst>
  <dgm:cxnLst>
    <dgm:cxn modelId="{5FED8112-230D-4218-BDBF-E377D903FBB6}" srcId="{526BFC06-D297-48FD-A3A5-792110F15FD8}" destId="{59F829ED-1435-41FA-A757-35B3AA233256}" srcOrd="1" destOrd="0" parTransId="{E4C28380-B7C3-4BD7-82A0-22DECD64E419}" sibTransId="{95BB725C-F63E-4F8D-928B-CB58E72A8B7C}"/>
    <dgm:cxn modelId="{420FF41D-711F-4B7D-B28F-A487E5040969}" type="presOf" srcId="{BF757A1F-1768-4BFD-8E3F-5E689ACF7C08}" destId="{57C6E876-49AD-499D-A770-E5DD58D0A430}" srcOrd="0" destOrd="0" presId="urn:microsoft.com/office/officeart/2005/8/layout/vList2"/>
    <dgm:cxn modelId="{84E7C428-A417-4B83-81D2-24C64BD1CBA7}" type="presOf" srcId="{6E5D7282-5D71-4605-ACDF-01C0F193DC53}" destId="{6241DD0D-126D-49F6-9C62-FAC3C27DB24E}" srcOrd="0" destOrd="0" presId="urn:microsoft.com/office/officeart/2005/8/layout/vList2"/>
    <dgm:cxn modelId="{72ECDF28-D4F0-4175-B01F-551CAD7672E1}" type="presOf" srcId="{500731B7-F47E-41A3-A86C-91119C7D715E}" destId="{81F563DD-4C8B-4CFD-B8B4-89104042121A}" srcOrd="0" destOrd="0" presId="urn:microsoft.com/office/officeart/2005/8/layout/vList2"/>
    <dgm:cxn modelId="{7F616D5F-2B3D-41E4-8872-6A9101671BE5}" type="presOf" srcId="{59F829ED-1435-41FA-A757-35B3AA233256}" destId="{C7287826-374C-4C73-B3DE-1789B6EF58E8}" srcOrd="0" destOrd="0" presId="urn:microsoft.com/office/officeart/2005/8/layout/vList2"/>
    <dgm:cxn modelId="{025F8D4B-25F6-4422-98C3-C0FC9E480C34}" type="presOf" srcId="{526BFC06-D297-48FD-A3A5-792110F15FD8}" destId="{4AB8566B-49E3-4A3B-882F-6B5A69D120E6}" srcOrd="0" destOrd="0" presId="urn:microsoft.com/office/officeart/2005/8/layout/vList2"/>
    <dgm:cxn modelId="{C31D867A-666D-4B58-932B-2033523BD195}" srcId="{526BFC06-D297-48FD-A3A5-792110F15FD8}" destId="{BF757A1F-1768-4BFD-8E3F-5E689ACF7C08}" srcOrd="2" destOrd="0" parTransId="{3240BCDC-3B2D-4090-9E2E-04670F9F1CFE}" sibTransId="{B638495D-87B4-4178-8506-24694A2677D9}"/>
    <dgm:cxn modelId="{85A1687F-3A54-4F16-85A2-6C36DF02167C}" srcId="{526BFC06-D297-48FD-A3A5-792110F15FD8}" destId="{500731B7-F47E-41A3-A86C-91119C7D715E}" srcOrd="0" destOrd="0" parTransId="{EA425979-82F1-439C-9E78-A4745A65A3B7}" sibTransId="{235676EA-27DA-4175-9E66-3EFEE41F21B9}"/>
    <dgm:cxn modelId="{453679D9-DF81-44D1-8AA9-418457159646}" srcId="{526BFC06-D297-48FD-A3A5-792110F15FD8}" destId="{6E5D7282-5D71-4605-ACDF-01C0F193DC53}" srcOrd="3" destOrd="0" parTransId="{EC351858-6FE9-4225-AE00-14A540D6B493}" sibTransId="{3540BFCE-C859-4A54-95C9-21D4D323EE1D}"/>
    <dgm:cxn modelId="{B60528CD-164B-4623-962E-C0B8AD73D1EA}" type="presParOf" srcId="{4AB8566B-49E3-4A3B-882F-6B5A69D120E6}" destId="{81F563DD-4C8B-4CFD-B8B4-89104042121A}" srcOrd="0" destOrd="0" presId="urn:microsoft.com/office/officeart/2005/8/layout/vList2"/>
    <dgm:cxn modelId="{8334C1ED-A65F-4D8E-9FA2-5F504190EB5E}" type="presParOf" srcId="{4AB8566B-49E3-4A3B-882F-6B5A69D120E6}" destId="{AB4A35D0-4CAF-4BC8-B4BA-54E2D2A91294}" srcOrd="1" destOrd="0" presId="urn:microsoft.com/office/officeart/2005/8/layout/vList2"/>
    <dgm:cxn modelId="{6EF223C5-2499-4B68-94A3-70E2B523A2C5}" type="presParOf" srcId="{4AB8566B-49E3-4A3B-882F-6B5A69D120E6}" destId="{C7287826-374C-4C73-B3DE-1789B6EF58E8}" srcOrd="2" destOrd="0" presId="urn:microsoft.com/office/officeart/2005/8/layout/vList2"/>
    <dgm:cxn modelId="{BD75966F-FDE1-48E4-A067-50DEDFA45A7F}" type="presParOf" srcId="{4AB8566B-49E3-4A3B-882F-6B5A69D120E6}" destId="{CABA0E8A-332A-404F-B925-7C4163985D7E}" srcOrd="3" destOrd="0" presId="urn:microsoft.com/office/officeart/2005/8/layout/vList2"/>
    <dgm:cxn modelId="{C595E481-B5E4-408F-9D27-6637175409F1}" type="presParOf" srcId="{4AB8566B-49E3-4A3B-882F-6B5A69D120E6}" destId="{57C6E876-49AD-499D-A770-E5DD58D0A430}" srcOrd="4" destOrd="0" presId="urn:microsoft.com/office/officeart/2005/8/layout/vList2"/>
    <dgm:cxn modelId="{BED51CA8-BF8F-4328-A08D-F4A6B4B8F315}" type="presParOf" srcId="{4AB8566B-49E3-4A3B-882F-6B5A69D120E6}" destId="{8ADE31F8-27A2-4A74-A5A1-80C22E6328B9}" srcOrd="5" destOrd="0" presId="urn:microsoft.com/office/officeart/2005/8/layout/vList2"/>
    <dgm:cxn modelId="{016A2DB7-0F79-4610-BFC2-F97318FD9659}" type="presParOf" srcId="{4AB8566B-49E3-4A3B-882F-6B5A69D120E6}" destId="{6241DD0D-126D-49F6-9C62-FAC3C27DB24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8F93E1-1704-41F2-AC95-8B02B975BD53}"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B4221ED6-93A7-4D69-9B3B-6476E2106618}">
      <dgm:prSet/>
      <dgm:spPr>
        <a:solidFill>
          <a:schemeClr val="accent2">
            <a:lumMod val="40000"/>
            <a:lumOff val="60000"/>
          </a:schemeClr>
        </a:solidFill>
      </dgm:spPr>
      <dgm:t>
        <a:bodyPr/>
        <a:lstStyle/>
        <a:p>
          <a:r>
            <a:rPr lang="en-US" b="1" dirty="0">
              <a:solidFill>
                <a:schemeClr val="bg2">
                  <a:lumMod val="50000"/>
                </a:schemeClr>
              </a:solidFill>
            </a:rPr>
            <a:t>Privacy &amp; security </a:t>
          </a:r>
          <a:r>
            <a:rPr lang="en-US" dirty="0">
              <a:solidFill>
                <a:schemeClr val="bg2">
                  <a:lumMod val="50000"/>
                </a:schemeClr>
              </a:solidFill>
            </a:rPr>
            <a:t>-In today’s tech-driven world, each and every device that an individual uses is connected via the internet. This increases the risk of any leakage of data that might be important.</a:t>
          </a:r>
        </a:p>
      </dgm:t>
    </dgm:pt>
    <dgm:pt modelId="{6EAD7018-3276-4C21-98DF-2AD45C4018AF}" type="parTrans" cxnId="{E7519AD4-FA61-4D61-99D6-3057E920548A}">
      <dgm:prSet/>
      <dgm:spPr/>
      <dgm:t>
        <a:bodyPr/>
        <a:lstStyle/>
        <a:p>
          <a:endParaRPr lang="en-US"/>
        </a:p>
      </dgm:t>
    </dgm:pt>
    <dgm:pt modelId="{2D2CBBDE-8B07-4D97-9312-D240EDE956FC}" type="sibTrans" cxnId="{E7519AD4-FA61-4D61-99D6-3057E920548A}">
      <dgm:prSet/>
      <dgm:spPr/>
      <dgm:t>
        <a:bodyPr/>
        <a:lstStyle/>
        <a:p>
          <a:endParaRPr lang="en-US"/>
        </a:p>
      </dgm:t>
    </dgm:pt>
    <dgm:pt modelId="{7D2DADAF-B434-4F20-81DB-66AC033B8F6E}">
      <dgm:prSet/>
      <dgm:spPr>
        <a:solidFill>
          <a:schemeClr val="accent5">
            <a:lumMod val="40000"/>
            <a:lumOff val="60000"/>
          </a:schemeClr>
        </a:solidFill>
      </dgm:spPr>
      <dgm:t>
        <a:bodyPr/>
        <a:lstStyle/>
        <a:p>
          <a:r>
            <a:rPr lang="en-US" b="1" dirty="0">
              <a:solidFill>
                <a:schemeClr val="bg2">
                  <a:lumMod val="50000"/>
                </a:schemeClr>
              </a:solidFill>
            </a:rPr>
            <a:t>Complexity </a:t>
          </a:r>
          <a:r>
            <a:rPr lang="en-US" dirty="0">
              <a:solidFill>
                <a:schemeClr val="bg2">
                  <a:lumMod val="50000"/>
                </a:schemeClr>
              </a:solidFill>
            </a:rPr>
            <a:t>- A diverse network that connects various devices is what we call IoT. A single loophole can affect the entire system.</a:t>
          </a:r>
        </a:p>
      </dgm:t>
    </dgm:pt>
    <dgm:pt modelId="{B9ABF113-4242-41E7-9DAD-DB7521A754C2}" type="parTrans" cxnId="{A493A055-A969-47CE-946F-DA4B55A199AE}">
      <dgm:prSet/>
      <dgm:spPr/>
      <dgm:t>
        <a:bodyPr/>
        <a:lstStyle/>
        <a:p>
          <a:endParaRPr lang="en-US"/>
        </a:p>
      </dgm:t>
    </dgm:pt>
    <dgm:pt modelId="{751B9618-66C6-4AD8-89A3-919936D10A60}" type="sibTrans" cxnId="{A493A055-A969-47CE-946F-DA4B55A199AE}">
      <dgm:prSet/>
      <dgm:spPr/>
      <dgm:t>
        <a:bodyPr/>
        <a:lstStyle/>
        <a:p>
          <a:endParaRPr lang="en-US"/>
        </a:p>
      </dgm:t>
    </dgm:pt>
    <dgm:pt modelId="{7D22B037-C74C-4E7E-A8EA-DBE18540DFE4}">
      <dgm:prSet/>
      <dgm:spPr>
        <a:solidFill>
          <a:schemeClr val="accent2">
            <a:lumMod val="75000"/>
          </a:schemeClr>
        </a:solidFill>
        <a:ln>
          <a:solidFill>
            <a:schemeClr val="accent3">
              <a:lumMod val="60000"/>
              <a:lumOff val="40000"/>
            </a:schemeClr>
          </a:solidFill>
        </a:ln>
      </dgm:spPr>
      <dgm:t>
        <a:bodyPr/>
        <a:lstStyle/>
        <a:p>
          <a:r>
            <a:rPr lang="en-US" b="1" dirty="0">
              <a:solidFill>
                <a:schemeClr val="bg2">
                  <a:lumMod val="50000"/>
                </a:schemeClr>
              </a:solidFill>
            </a:rPr>
            <a:t>Lesser jobs </a:t>
          </a:r>
          <a:r>
            <a:rPr lang="en-US" dirty="0">
              <a:solidFill>
                <a:schemeClr val="bg2">
                  <a:lumMod val="50000"/>
                </a:schemeClr>
              </a:solidFill>
            </a:rPr>
            <a:t>-With every task being automated, the need for human labor will reduce drastically.</a:t>
          </a:r>
        </a:p>
      </dgm:t>
    </dgm:pt>
    <dgm:pt modelId="{3901576D-F558-42B8-80B7-BAC895DA6AF5}" type="parTrans" cxnId="{97568363-089D-4177-8B98-4D41F823D2A2}">
      <dgm:prSet/>
      <dgm:spPr/>
      <dgm:t>
        <a:bodyPr/>
        <a:lstStyle/>
        <a:p>
          <a:endParaRPr lang="en-US"/>
        </a:p>
      </dgm:t>
    </dgm:pt>
    <dgm:pt modelId="{3B2DDF9C-A052-4991-91E5-B4B019701056}" type="sibTrans" cxnId="{97568363-089D-4177-8B98-4D41F823D2A2}">
      <dgm:prSet/>
      <dgm:spPr/>
      <dgm:t>
        <a:bodyPr/>
        <a:lstStyle/>
        <a:p>
          <a:endParaRPr lang="en-US"/>
        </a:p>
      </dgm:t>
    </dgm:pt>
    <dgm:pt modelId="{A02FF309-768E-4404-8CE3-CAEB27DEAEBA}">
      <dgm:prSet/>
      <dgm:spPr>
        <a:solidFill>
          <a:schemeClr val="tx1">
            <a:lumMod val="65000"/>
          </a:schemeClr>
        </a:solidFill>
      </dgm:spPr>
      <dgm:t>
        <a:bodyPr/>
        <a:lstStyle/>
        <a:p>
          <a:r>
            <a:rPr lang="en-US" b="1" dirty="0">
              <a:solidFill>
                <a:schemeClr val="bg2">
                  <a:lumMod val="50000"/>
                </a:schemeClr>
              </a:solidFill>
            </a:rPr>
            <a:t>Dependability </a:t>
          </a:r>
          <a:r>
            <a:rPr lang="en-US" dirty="0">
              <a:solidFill>
                <a:schemeClr val="bg2">
                  <a:lumMod val="50000"/>
                </a:schemeClr>
              </a:solidFill>
            </a:rPr>
            <a:t>- We may not notice it, but we are witnessing a major shift in technology .</a:t>
          </a:r>
        </a:p>
      </dgm:t>
    </dgm:pt>
    <dgm:pt modelId="{AFF27A84-82BD-43D2-B26C-67CEBF889818}" type="parTrans" cxnId="{CAD48D6D-79C9-47D2-B6E0-79D3EC777129}">
      <dgm:prSet/>
      <dgm:spPr/>
      <dgm:t>
        <a:bodyPr/>
        <a:lstStyle/>
        <a:p>
          <a:endParaRPr lang="en-US"/>
        </a:p>
      </dgm:t>
    </dgm:pt>
    <dgm:pt modelId="{F8CAE033-4952-44EE-B199-BF22FF3D5BE1}" type="sibTrans" cxnId="{CAD48D6D-79C9-47D2-B6E0-79D3EC777129}">
      <dgm:prSet/>
      <dgm:spPr/>
      <dgm:t>
        <a:bodyPr/>
        <a:lstStyle/>
        <a:p>
          <a:endParaRPr lang="en-US"/>
        </a:p>
      </dgm:t>
    </dgm:pt>
    <dgm:pt modelId="{B1EF0643-4423-4C84-BAC2-55585CB2C39F}" type="pres">
      <dgm:prSet presAssocID="{5C8F93E1-1704-41F2-AC95-8B02B975BD53}" presName="linear" presStyleCnt="0">
        <dgm:presLayoutVars>
          <dgm:animLvl val="lvl"/>
          <dgm:resizeHandles val="exact"/>
        </dgm:presLayoutVars>
      </dgm:prSet>
      <dgm:spPr/>
    </dgm:pt>
    <dgm:pt modelId="{CD440918-A6EB-4D6B-A0F9-433EA1C972FC}" type="pres">
      <dgm:prSet presAssocID="{B4221ED6-93A7-4D69-9B3B-6476E2106618}" presName="parentText" presStyleLbl="node1" presStyleIdx="0" presStyleCnt="4">
        <dgm:presLayoutVars>
          <dgm:chMax val="0"/>
          <dgm:bulletEnabled val="1"/>
        </dgm:presLayoutVars>
      </dgm:prSet>
      <dgm:spPr/>
    </dgm:pt>
    <dgm:pt modelId="{B8B2A182-86EC-4C3D-8B5C-BBCE9D4D81B3}" type="pres">
      <dgm:prSet presAssocID="{2D2CBBDE-8B07-4D97-9312-D240EDE956FC}" presName="spacer" presStyleCnt="0"/>
      <dgm:spPr/>
    </dgm:pt>
    <dgm:pt modelId="{B7D8E9F6-68C5-4AB9-BB96-220D0182BE16}" type="pres">
      <dgm:prSet presAssocID="{7D2DADAF-B434-4F20-81DB-66AC033B8F6E}" presName="parentText" presStyleLbl="node1" presStyleIdx="1" presStyleCnt="4">
        <dgm:presLayoutVars>
          <dgm:chMax val="0"/>
          <dgm:bulletEnabled val="1"/>
        </dgm:presLayoutVars>
      </dgm:prSet>
      <dgm:spPr/>
    </dgm:pt>
    <dgm:pt modelId="{D40F7EE3-E133-453E-BBCE-A8B49589F4B5}" type="pres">
      <dgm:prSet presAssocID="{751B9618-66C6-4AD8-89A3-919936D10A60}" presName="spacer" presStyleCnt="0"/>
      <dgm:spPr/>
    </dgm:pt>
    <dgm:pt modelId="{28746023-54A4-449D-AD89-CF78CE20A1AB}" type="pres">
      <dgm:prSet presAssocID="{7D22B037-C74C-4E7E-A8EA-DBE18540DFE4}" presName="parentText" presStyleLbl="node1" presStyleIdx="2" presStyleCnt="4">
        <dgm:presLayoutVars>
          <dgm:chMax val="0"/>
          <dgm:bulletEnabled val="1"/>
        </dgm:presLayoutVars>
      </dgm:prSet>
      <dgm:spPr/>
    </dgm:pt>
    <dgm:pt modelId="{97B51CC3-26C1-4F69-9AE6-D0473D9C5950}" type="pres">
      <dgm:prSet presAssocID="{3B2DDF9C-A052-4991-91E5-B4B019701056}" presName="spacer" presStyleCnt="0"/>
      <dgm:spPr/>
    </dgm:pt>
    <dgm:pt modelId="{A596BFC7-9397-4E1F-990D-9ECCCA9C7BA0}" type="pres">
      <dgm:prSet presAssocID="{A02FF309-768E-4404-8CE3-CAEB27DEAEBA}" presName="parentText" presStyleLbl="node1" presStyleIdx="3" presStyleCnt="4">
        <dgm:presLayoutVars>
          <dgm:chMax val="0"/>
          <dgm:bulletEnabled val="1"/>
        </dgm:presLayoutVars>
      </dgm:prSet>
      <dgm:spPr/>
    </dgm:pt>
  </dgm:ptLst>
  <dgm:cxnLst>
    <dgm:cxn modelId="{78F63D2A-4894-4E6F-BF25-DEF220A0362A}" type="presOf" srcId="{5C8F93E1-1704-41F2-AC95-8B02B975BD53}" destId="{B1EF0643-4423-4C84-BAC2-55585CB2C39F}" srcOrd="0" destOrd="0" presId="urn:microsoft.com/office/officeart/2005/8/layout/vList2"/>
    <dgm:cxn modelId="{97568363-089D-4177-8B98-4D41F823D2A2}" srcId="{5C8F93E1-1704-41F2-AC95-8B02B975BD53}" destId="{7D22B037-C74C-4E7E-A8EA-DBE18540DFE4}" srcOrd="2" destOrd="0" parTransId="{3901576D-F558-42B8-80B7-BAC895DA6AF5}" sibTransId="{3B2DDF9C-A052-4991-91E5-B4B019701056}"/>
    <dgm:cxn modelId="{FE300E44-C9AC-45DC-9D27-BA1B1D27A1A0}" type="presOf" srcId="{7D2DADAF-B434-4F20-81DB-66AC033B8F6E}" destId="{B7D8E9F6-68C5-4AB9-BB96-220D0182BE16}" srcOrd="0" destOrd="0" presId="urn:microsoft.com/office/officeart/2005/8/layout/vList2"/>
    <dgm:cxn modelId="{D223EE49-C470-4B99-85F5-D9DFEE6D39BC}" type="presOf" srcId="{7D22B037-C74C-4E7E-A8EA-DBE18540DFE4}" destId="{28746023-54A4-449D-AD89-CF78CE20A1AB}" srcOrd="0" destOrd="0" presId="urn:microsoft.com/office/officeart/2005/8/layout/vList2"/>
    <dgm:cxn modelId="{CAD48D6D-79C9-47D2-B6E0-79D3EC777129}" srcId="{5C8F93E1-1704-41F2-AC95-8B02B975BD53}" destId="{A02FF309-768E-4404-8CE3-CAEB27DEAEBA}" srcOrd="3" destOrd="0" parTransId="{AFF27A84-82BD-43D2-B26C-67CEBF889818}" sibTransId="{F8CAE033-4952-44EE-B199-BF22FF3D5BE1}"/>
    <dgm:cxn modelId="{A493A055-A969-47CE-946F-DA4B55A199AE}" srcId="{5C8F93E1-1704-41F2-AC95-8B02B975BD53}" destId="{7D2DADAF-B434-4F20-81DB-66AC033B8F6E}" srcOrd="1" destOrd="0" parTransId="{B9ABF113-4242-41E7-9DAD-DB7521A754C2}" sibTransId="{751B9618-66C6-4AD8-89A3-919936D10A60}"/>
    <dgm:cxn modelId="{E214CA57-2E12-43A9-AA03-117AC17F5617}" type="presOf" srcId="{B4221ED6-93A7-4D69-9B3B-6476E2106618}" destId="{CD440918-A6EB-4D6B-A0F9-433EA1C972FC}" srcOrd="0" destOrd="0" presId="urn:microsoft.com/office/officeart/2005/8/layout/vList2"/>
    <dgm:cxn modelId="{360E81AF-29F1-4552-BFEA-CFA6A0A6E157}" type="presOf" srcId="{A02FF309-768E-4404-8CE3-CAEB27DEAEBA}" destId="{A596BFC7-9397-4E1F-990D-9ECCCA9C7BA0}" srcOrd="0" destOrd="0" presId="urn:microsoft.com/office/officeart/2005/8/layout/vList2"/>
    <dgm:cxn modelId="{E7519AD4-FA61-4D61-99D6-3057E920548A}" srcId="{5C8F93E1-1704-41F2-AC95-8B02B975BD53}" destId="{B4221ED6-93A7-4D69-9B3B-6476E2106618}" srcOrd="0" destOrd="0" parTransId="{6EAD7018-3276-4C21-98DF-2AD45C4018AF}" sibTransId="{2D2CBBDE-8B07-4D97-9312-D240EDE956FC}"/>
    <dgm:cxn modelId="{447BD19E-E26F-4A9F-82CA-DA87F5A8CC4A}" type="presParOf" srcId="{B1EF0643-4423-4C84-BAC2-55585CB2C39F}" destId="{CD440918-A6EB-4D6B-A0F9-433EA1C972FC}" srcOrd="0" destOrd="0" presId="urn:microsoft.com/office/officeart/2005/8/layout/vList2"/>
    <dgm:cxn modelId="{E422DFB9-5F20-4E44-8838-D4A981110EF1}" type="presParOf" srcId="{B1EF0643-4423-4C84-BAC2-55585CB2C39F}" destId="{B8B2A182-86EC-4C3D-8B5C-BBCE9D4D81B3}" srcOrd="1" destOrd="0" presId="urn:microsoft.com/office/officeart/2005/8/layout/vList2"/>
    <dgm:cxn modelId="{D58C9C7F-EF9E-4FC6-8A43-1E15D201058C}" type="presParOf" srcId="{B1EF0643-4423-4C84-BAC2-55585CB2C39F}" destId="{B7D8E9F6-68C5-4AB9-BB96-220D0182BE16}" srcOrd="2" destOrd="0" presId="urn:microsoft.com/office/officeart/2005/8/layout/vList2"/>
    <dgm:cxn modelId="{F4B5630D-774C-4673-B437-1C4B4F1AA89E}" type="presParOf" srcId="{B1EF0643-4423-4C84-BAC2-55585CB2C39F}" destId="{D40F7EE3-E133-453E-BBCE-A8B49589F4B5}" srcOrd="3" destOrd="0" presId="urn:microsoft.com/office/officeart/2005/8/layout/vList2"/>
    <dgm:cxn modelId="{8CC3937F-6FFB-466D-9275-390A2BE03913}" type="presParOf" srcId="{B1EF0643-4423-4C84-BAC2-55585CB2C39F}" destId="{28746023-54A4-449D-AD89-CF78CE20A1AB}" srcOrd="4" destOrd="0" presId="urn:microsoft.com/office/officeart/2005/8/layout/vList2"/>
    <dgm:cxn modelId="{8634C2C7-6BD6-4429-9A64-3B42B0FE3DFB}" type="presParOf" srcId="{B1EF0643-4423-4C84-BAC2-55585CB2C39F}" destId="{97B51CC3-26C1-4F69-9AE6-D0473D9C5950}" srcOrd="5" destOrd="0" presId="urn:microsoft.com/office/officeart/2005/8/layout/vList2"/>
    <dgm:cxn modelId="{1ED27435-0E13-43E5-97A0-3C47A7650428}" type="presParOf" srcId="{B1EF0643-4423-4C84-BAC2-55585CB2C39F}" destId="{A596BFC7-9397-4E1F-990D-9ECCCA9C7BA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66F3C8-8D9C-4D3F-BEF2-2DC53BE9C844}"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BA1B522E-5593-49BA-AE1E-DA1B1B80BB04}">
      <dgm:prSet/>
      <dgm:spPr/>
      <dgm:t>
        <a:bodyPr/>
        <a:lstStyle/>
        <a:p>
          <a:r>
            <a:rPr lang="en-US" dirty="0">
              <a:solidFill>
                <a:schemeClr val="bg2">
                  <a:lumMod val="50000"/>
                </a:schemeClr>
              </a:solidFill>
            </a:rPr>
            <a:t>defense</a:t>
          </a:r>
          <a:r>
            <a:rPr lang="en-US" dirty="0"/>
            <a:t> </a:t>
          </a:r>
        </a:p>
      </dgm:t>
    </dgm:pt>
    <dgm:pt modelId="{9A45FDDE-170C-4EA3-B06F-6DEB930612BA}" type="parTrans" cxnId="{BBD7EBF7-5E79-45AB-A661-94D9EC4DF211}">
      <dgm:prSet/>
      <dgm:spPr/>
      <dgm:t>
        <a:bodyPr/>
        <a:lstStyle/>
        <a:p>
          <a:endParaRPr lang="en-US"/>
        </a:p>
      </dgm:t>
    </dgm:pt>
    <dgm:pt modelId="{E280436F-4F05-4E2F-9693-FB1D33E41E76}" type="sibTrans" cxnId="{BBD7EBF7-5E79-45AB-A661-94D9EC4DF211}">
      <dgm:prSet/>
      <dgm:spPr/>
      <dgm:t>
        <a:bodyPr/>
        <a:lstStyle/>
        <a:p>
          <a:endParaRPr lang="en-US"/>
        </a:p>
      </dgm:t>
    </dgm:pt>
    <dgm:pt modelId="{4FBEBDA4-7ECF-4B43-AE2C-AAFA9C9B1793}">
      <dgm:prSet/>
      <dgm:spPr/>
      <dgm:t>
        <a:bodyPr/>
        <a:lstStyle/>
        <a:p>
          <a:r>
            <a:rPr lang="en-US" dirty="0">
              <a:solidFill>
                <a:schemeClr val="bg2">
                  <a:lumMod val="50000"/>
                </a:schemeClr>
              </a:solidFill>
            </a:rPr>
            <a:t>search and rescue.  </a:t>
          </a:r>
        </a:p>
      </dgm:t>
    </dgm:pt>
    <dgm:pt modelId="{EF52A8C2-AE39-43BB-A833-54B96929B86C}" type="parTrans" cxnId="{78BFABD3-5C67-4603-8CAA-66F411FCF91C}">
      <dgm:prSet/>
      <dgm:spPr/>
      <dgm:t>
        <a:bodyPr/>
        <a:lstStyle/>
        <a:p>
          <a:endParaRPr lang="en-US"/>
        </a:p>
      </dgm:t>
    </dgm:pt>
    <dgm:pt modelId="{33276C03-AF8C-4BF1-AE32-0645AE30D308}" type="sibTrans" cxnId="{78BFABD3-5C67-4603-8CAA-66F411FCF91C}">
      <dgm:prSet/>
      <dgm:spPr/>
      <dgm:t>
        <a:bodyPr/>
        <a:lstStyle/>
        <a:p>
          <a:endParaRPr lang="en-US"/>
        </a:p>
      </dgm:t>
    </dgm:pt>
    <dgm:pt modelId="{FE66F5F0-D394-4776-8C21-4E840AD50838}">
      <dgm:prSet/>
      <dgm:spPr/>
      <dgm:t>
        <a:bodyPr/>
        <a:lstStyle/>
        <a:p>
          <a:r>
            <a:rPr lang="en-US" dirty="0">
              <a:solidFill>
                <a:schemeClr val="bg2">
                  <a:lumMod val="50000"/>
                </a:schemeClr>
              </a:solidFill>
            </a:rPr>
            <a:t>Scientific research </a:t>
          </a:r>
        </a:p>
      </dgm:t>
    </dgm:pt>
    <dgm:pt modelId="{581AE70A-BFA5-4B6F-9332-320A20F91A6C}" type="parTrans" cxnId="{1B1D399A-DA3D-4FAB-ADFF-3A4C287B65B0}">
      <dgm:prSet/>
      <dgm:spPr/>
      <dgm:t>
        <a:bodyPr/>
        <a:lstStyle/>
        <a:p>
          <a:endParaRPr lang="en-US"/>
        </a:p>
      </dgm:t>
    </dgm:pt>
    <dgm:pt modelId="{A271E793-9393-4A46-87F0-92507834FA64}" type="sibTrans" cxnId="{1B1D399A-DA3D-4FAB-ADFF-3A4C287B65B0}">
      <dgm:prSet/>
      <dgm:spPr/>
      <dgm:t>
        <a:bodyPr/>
        <a:lstStyle/>
        <a:p>
          <a:endParaRPr lang="en-US"/>
        </a:p>
      </dgm:t>
    </dgm:pt>
    <dgm:pt modelId="{FF6A15F7-BD93-4D88-AF25-7DDF727E957F}" type="pres">
      <dgm:prSet presAssocID="{8D66F3C8-8D9C-4D3F-BEF2-2DC53BE9C844}" presName="linear" presStyleCnt="0">
        <dgm:presLayoutVars>
          <dgm:animLvl val="lvl"/>
          <dgm:resizeHandles val="exact"/>
        </dgm:presLayoutVars>
      </dgm:prSet>
      <dgm:spPr/>
    </dgm:pt>
    <dgm:pt modelId="{0853C90F-5CE0-43BB-B0FF-2D69ED005A47}" type="pres">
      <dgm:prSet presAssocID="{BA1B522E-5593-49BA-AE1E-DA1B1B80BB04}" presName="parentText" presStyleLbl="node1" presStyleIdx="0" presStyleCnt="3">
        <dgm:presLayoutVars>
          <dgm:chMax val="0"/>
          <dgm:bulletEnabled val="1"/>
        </dgm:presLayoutVars>
      </dgm:prSet>
      <dgm:spPr/>
    </dgm:pt>
    <dgm:pt modelId="{5428BDFF-1E11-421D-99E8-8812D31A3215}" type="pres">
      <dgm:prSet presAssocID="{E280436F-4F05-4E2F-9693-FB1D33E41E76}" presName="spacer" presStyleCnt="0"/>
      <dgm:spPr/>
    </dgm:pt>
    <dgm:pt modelId="{693C5571-7B98-404D-B4E1-6F5EE3D420E4}" type="pres">
      <dgm:prSet presAssocID="{4FBEBDA4-7ECF-4B43-AE2C-AAFA9C9B1793}" presName="parentText" presStyleLbl="node1" presStyleIdx="1" presStyleCnt="3">
        <dgm:presLayoutVars>
          <dgm:chMax val="0"/>
          <dgm:bulletEnabled val="1"/>
        </dgm:presLayoutVars>
      </dgm:prSet>
      <dgm:spPr/>
    </dgm:pt>
    <dgm:pt modelId="{B55E4E40-5FE3-40B1-BC2D-C15B43C239A3}" type="pres">
      <dgm:prSet presAssocID="{33276C03-AF8C-4BF1-AE32-0645AE30D308}" presName="spacer" presStyleCnt="0"/>
      <dgm:spPr/>
    </dgm:pt>
    <dgm:pt modelId="{2522B559-30BB-4F59-B06A-AE9B32A1B308}" type="pres">
      <dgm:prSet presAssocID="{FE66F5F0-D394-4776-8C21-4E840AD50838}" presName="parentText" presStyleLbl="node1" presStyleIdx="2" presStyleCnt="3">
        <dgm:presLayoutVars>
          <dgm:chMax val="0"/>
          <dgm:bulletEnabled val="1"/>
        </dgm:presLayoutVars>
      </dgm:prSet>
      <dgm:spPr/>
    </dgm:pt>
  </dgm:ptLst>
  <dgm:cxnLst>
    <dgm:cxn modelId="{51AB5955-F651-4292-8ABC-D6A0E2176861}" type="presOf" srcId="{FE66F5F0-D394-4776-8C21-4E840AD50838}" destId="{2522B559-30BB-4F59-B06A-AE9B32A1B308}" srcOrd="0" destOrd="0" presId="urn:microsoft.com/office/officeart/2005/8/layout/vList2"/>
    <dgm:cxn modelId="{470B2677-7650-46CF-A8EC-BCE56D352E93}" type="presOf" srcId="{4FBEBDA4-7ECF-4B43-AE2C-AAFA9C9B1793}" destId="{693C5571-7B98-404D-B4E1-6F5EE3D420E4}" srcOrd="0" destOrd="0" presId="urn:microsoft.com/office/officeart/2005/8/layout/vList2"/>
    <dgm:cxn modelId="{BB9F1089-5A4C-4372-9001-67D0E5A77A3D}" type="presOf" srcId="{8D66F3C8-8D9C-4D3F-BEF2-2DC53BE9C844}" destId="{FF6A15F7-BD93-4D88-AF25-7DDF727E957F}" srcOrd="0" destOrd="0" presId="urn:microsoft.com/office/officeart/2005/8/layout/vList2"/>
    <dgm:cxn modelId="{1B1D399A-DA3D-4FAB-ADFF-3A4C287B65B0}" srcId="{8D66F3C8-8D9C-4D3F-BEF2-2DC53BE9C844}" destId="{FE66F5F0-D394-4776-8C21-4E840AD50838}" srcOrd="2" destOrd="0" parTransId="{581AE70A-BFA5-4B6F-9332-320A20F91A6C}" sibTransId="{A271E793-9393-4A46-87F0-92507834FA64}"/>
    <dgm:cxn modelId="{78BFABD3-5C67-4603-8CAA-66F411FCF91C}" srcId="{8D66F3C8-8D9C-4D3F-BEF2-2DC53BE9C844}" destId="{4FBEBDA4-7ECF-4B43-AE2C-AAFA9C9B1793}" srcOrd="1" destOrd="0" parTransId="{EF52A8C2-AE39-43BB-A833-54B96929B86C}" sibTransId="{33276C03-AF8C-4BF1-AE32-0645AE30D308}"/>
    <dgm:cxn modelId="{BBD7EBF7-5E79-45AB-A661-94D9EC4DF211}" srcId="{8D66F3C8-8D9C-4D3F-BEF2-2DC53BE9C844}" destId="{BA1B522E-5593-49BA-AE1E-DA1B1B80BB04}" srcOrd="0" destOrd="0" parTransId="{9A45FDDE-170C-4EA3-B06F-6DEB930612BA}" sibTransId="{E280436F-4F05-4E2F-9693-FB1D33E41E76}"/>
    <dgm:cxn modelId="{0BCA46FA-F4B3-4203-8DD3-4C32FB87532E}" type="presOf" srcId="{BA1B522E-5593-49BA-AE1E-DA1B1B80BB04}" destId="{0853C90F-5CE0-43BB-B0FF-2D69ED005A47}" srcOrd="0" destOrd="0" presId="urn:microsoft.com/office/officeart/2005/8/layout/vList2"/>
    <dgm:cxn modelId="{240A6EB8-F21F-4F4F-B7F4-A0C55DF5F718}" type="presParOf" srcId="{FF6A15F7-BD93-4D88-AF25-7DDF727E957F}" destId="{0853C90F-5CE0-43BB-B0FF-2D69ED005A47}" srcOrd="0" destOrd="0" presId="urn:microsoft.com/office/officeart/2005/8/layout/vList2"/>
    <dgm:cxn modelId="{B8DA62E3-D599-4A3C-B3E5-1AED9ADEEF97}" type="presParOf" srcId="{FF6A15F7-BD93-4D88-AF25-7DDF727E957F}" destId="{5428BDFF-1E11-421D-99E8-8812D31A3215}" srcOrd="1" destOrd="0" presId="urn:microsoft.com/office/officeart/2005/8/layout/vList2"/>
    <dgm:cxn modelId="{B18963EA-707C-4AD9-82B7-C563CD05722C}" type="presParOf" srcId="{FF6A15F7-BD93-4D88-AF25-7DDF727E957F}" destId="{693C5571-7B98-404D-B4E1-6F5EE3D420E4}" srcOrd="2" destOrd="0" presId="urn:microsoft.com/office/officeart/2005/8/layout/vList2"/>
    <dgm:cxn modelId="{0267F3CB-C507-4CA5-A68F-197D64C4FBF9}" type="presParOf" srcId="{FF6A15F7-BD93-4D88-AF25-7DDF727E957F}" destId="{B55E4E40-5FE3-40B1-BC2D-C15B43C239A3}" srcOrd="3" destOrd="0" presId="urn:microsoft.com/office/officeart/2005/8/layout/vList2"/>
    <dgm:cxn modelId="{E5778BE6-5294-4216-990C-17E3E9DB1772}" type="presParOf" srcId="{FF6A15F7-BD93-4D88-AF25-7DDF727E957F}" destId="{2522B559-30BB-4F59-B06A-AE9B32A1B3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DD3F6-2559-4644-980F-70C53D7060F9}">
      <dsp:nvSpPr>
        <dsp:cNvPr id="0" name=""/>
        <dsp:cNvSpPr/>
      </dsp:nvSpPr>
      <dsp:spPr>
        <a:xfrm>
          <a:off x="0" y="92516"/>
          <a:ext cx="6254724" cy="1137038"/>
        </a:xfrm>
        <a:prstGeom prst="roundRect">
          <a:avLst/>
        </a:prstGeom>
        <a:solidFill>
          <a:schemeClr val="accent3">
            <a:lumMod val="40000"/>
            <a:lumOff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Blynk:</a:t>
          </a:r>
        </a:p>
      </dsp:txBody>
      <dsp:txXfrm>
        <a:off x="55506" y="148022"/>
        <a:ext cx="6143712" cy="1026026"/>
      </dsp:txXfrm>
    </dsp:sp>
    <dsp:sp modelId="{69207EFA-BAF9-465E-8F96-B0289FAE0D10}">
      <dsp:nvSpPr>
        <dsp:cNvPr id="0" name=""/>
        <dsp:cNvSpPr/>
      </dsp:nvSpPr>
      <dsp:spPr>
        <a:xfrm>
          <a:off x="0" y="1275635"/>
          <a:ext cx="6254724" cy="1137038"/>
        </a:xfrm>
        <a:prstGeom prst="roundRect">
          <a:avLst/>
        </a:prstGeom>
        <a:solidFill>
          <a:schemeClr val="accent2">
            <a:hueOff val="-1278249"/>
            <a:satOff val="-1705"/>
            <a:lumOff val="-509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Blynk was designed for the Internet of Things. It can control hardware remotely, display sensor data,  store data, visualize it and do many other cool things. There are three major components in the platform: </a:t>
          </a:r>
        </a:p>
      </dsp:txBody>
      <dsp:txXfrm>
        <a:off x="55506" y="1331141"/>
        <a:ext cx="6143712" cy="1026026"/>
      </dsp:txXfrm>
    </dsp:sp>
    <dsp:sp modelId="{903AA2F3-1832-49D0-8057-AB41F4B80417}">
      <dsp:nvSpPr>
        <dsp:cNvPr id="0" name=""/>
        <dsp:cNvSpPr/>
      </dsp:nvSpPr>
      <dsp:spPr>
        <a:xfrm>
          <a:off x="0" y="2458754"/>
          <a:ext cx="6254724" cy="1137038"/>
        </a:xfrm>
        <a:prstGeom prst="roundRect">
          <a:avLst/>
        </a:prstGeom>
        <a:solidFill>
          <a:schemeClr val="accent2">
            <a:hueOff val="-2556499"/>
            <a:satOff val="-3410"/>
            <a:lumOff val="-101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    Blynk App - allows to you create amazing interfaces for your projects using various widgets we provide.</a:t>
          </a:r>
        </a:p>
      </dsp:txBody>
      <dsp:txXfrm>
        <a:off x="55506" y="2514260"/>
        <a:ext cx="6143712" cy="1026026"/>
      </dsp:txXfrm>
    </dsp:sp>
    <dsp:sp modelId="{9ADE7D15-5665-48CE-BE4B-FCBF7FA1B713}">
      <dsp:nvSpPr>
        <dsp:cNvPr id="0" name=""/>
        <dsp:cNvSpPr/>
      </dsp:nvSpPr>
      <dsp:spPr>
        <a:xfrm>
          <a:off x="0" y="3641873"/>
          <a:ext cx="6254724" cy="1137038"/>
        </a:xfrm>
        <a:prstGeom prst="roundRect">
          <a:avLst/>
        </a:prstGeom>
        <a:solidFill>
          <a:schemeClr val="accent2">
            <a:hueOff val="-3834748"/>
            <a:satOff val="-5115"/>
            <a:lumOff val="-15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    Blynk Server - responsible for all the communications between the smartphone and hardware. You can use our Blynk Cloud or run your private Blynk server locally. It’s open-source, could easily handle thousands of devices and can even be launched on a Raspberry Pi.</a:t>
          </a:r>
        </a:p>
      </dsp:txBody>
      <dsp:txXfrm>
        <a:off x="55506" y="3697379"/>
        <a:ext cx="6143712" cy="1026026"/>
      </dsp:txXfrm>
    </dsp:sp>
    <dsp:sp modelId="{0359F646-0BBE-4565-A745-CF9746BAFC6E}">
      <dsp:nvSpPr>
        <dsp:cNvPr id="0" name=""/>
        <dsp:cNvSpPr/>
      </dsp:nvSpPr>
      <dsp:spPr>
        <a:xfrm>
          <a:off x="0" y="4824992"/>
          <a:ext cx="6254724" cy="1137038"/>
        </a:xfrm>
        <a:prstGeom prst="roundRect">
          <a:avLst/>
        </a:prstGeom>
        <a:solidFill>
          <a:schemeClr val="accent2">
            <a:hueOff val="-5112997"/>
            <a:satOff val="-6820"/>
            <a:lumOff val="-2039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    Blynk Libraries - For all the popular hardware platforms - enable communication with the server and process all the incoming and outcoming commands.</a:t>
          </a:r>
        </a:p>
      </dsp:txBody>
      <dsp:txXfrm>
        <a:off x="55506" y="4880498"/>
        <a:ext cx="6143712" cy="1026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A64AB-1FA5-4BAD-89D7-6D73683B12DC}">
      <dsp:nvSpPr>
        <dsp:cNvPr id="0" name=""/>
        <dsp:cNvSpPr/>
      </dsp:nvSpPr>
      <dsp:spPr>
        <a:xfrm>
          <a:off x="0" y="355254"/>
          <a:ext cx="6254724" cy="23680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IoT</a:t>
          </a:r>
          <a:r>
            <a:rPr lang="en-US" sz="1600" kern="1200" dirty="0">
              <a:solidFill>
                <a:schemeClr val="bg2">
                  <a:lumMod val="50000"/>
                </a:schemeClr>
              </a:solidFill>
            </a:rPr>
            <a:t> is an ecosystem of connected physical objects that are accessible through the internet. All interconnected over public or private Internet Protocol (IP) networks. It is also referred to as Machine-to-Machine (M2M), Skynet or Internet of Everything</a:t>
          </a:r>
          <a:br>
            <a:rPr lang="en-US" sz="1600" kern="1200" dirty="0">
              <a:solidFill>
                <a:schemeClr val="bg2">
                  <a:lumMod val="50000"/>
                </a:schemeClr>
              </a:solidFill>
            </a:rPr>
          </a:br>
          <a:r>
            <a:rPr lang="en-US" sz="1600" kern="1200" dirty="0">
              <a:solidFill>
                <a:schemeClr val="bg2">
                  <a:lumMod val="50000"/>
                </a:schemeClr>
              </a:solidFill>
            </a:rPr>
            <a:t>The IOT concept was coined by a member of the Radio Frequency Identification (RFID) development community in 1999.</a:t>
          </a:r>
        </a:p>
      </dsp:txBody>
      <dsp:txXfrm>
        <a:off x="115600" y="470854"/>
        <a:ext cx="6023524" cy="2136880"/>
      </dsp:txXfrm>
    </dsp:sp>
    <dsp:sp modelId="{E36D72F5-3476-4ABA-A699-4BDD543C143B}">
      <dsp:nvSpPr>
        <dsp:cNvPr id="0" name=""/>
        <dsp:cNvSpPr/>
      </dsp:nvSpPr>
      <dsp:spPr>
        <a:xfrm>
          <a:off x="0" y="2769415"/>
          <a:ext cx="6254724" cy="2368080"/>
        </a:xfrm>
        <a:prstGeom prst="roundRect">
          <a:avLst/>
        </a:prstGeom>
        <a:solidFill>
          <a:schemeClr val="accent2">
            <a:hueOff val="-5112997"/>
            <a:satOff val="-6820"/>
            <a:lumOff val="-2039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Internet of things is an internet of three things:</a:t>
          </a:r>
          <a:br>
            <a:rPr lang="en-US" sz="1600" kern="1200" dirty="0">
              <a:solidFill>
                <a:schemeClr val="bg2">
                  <a:lumMod val="50000"/>
                </a:schemeClr>
              </a:solidFill>
            </a:rPr>
          </a:br>
          <a:r>
            <a:rPr lang="en-US" sz="1600" kern="1200" dirty="0">
              <a:solidFill>
                <a:schemeClr val="bg2">
                  <a:lumMod val="50000"/>
                </a:schemeClr>
              </a:solidFill>
            </a:rPr>
            <a:t>(1). People to people,</a:t>
          </a:r>
          <a:br>
            <a:rPr lang="en-US" sz="1600" kern="1200" dirty="0">
              <a:solidFill>
                <a:schemeClr val="bg2">
                  <a:lumMod val="50000"/>
                </a:schemeClr>
              </a:solidFill>
            </a:rPr>
          </a:br>
          <a:r>
            <a:rPr lang="en-US" sz="1600" kern="1200" dirty="0">
              <a:solidFill>
                <a:schemeClr val="bg2">
                  <a:lumMod val="50000"/>
                </a:schemeClr>
              </a:solidFill>
            </a:rPr>
            <a:t>(2) People to machine /things,</a:t>
          </a:r>
          <a:br>
            <a:rPr lang="en-US" sz="1600" kern="1200" dirty="0">
              <a:solidFill>
                <a:schemeClr val="bg2">
                  <a:lumMod val="50000"/>
                </a:schemeClr>
              </a:solidFill>
            </a:rPr>
          </a:br>
          <a:r>
            <a:rPr lang="en-US" sz="1600" kern="1200" dirty="0">
              <a:solidFill>
                <a:schemeClr val="bg2">
                  <a:lumMod val="50000"/>
                </a:schemeClr>
              </a:solidFill>
            </a:rPr>
            <a:t>(3) Things /machine to things /machine, Interacting through internet.</a:t>
          </a:r>
          <a:br>
            <a:rPr lang="en-US" sz="1600" kern="1200" dirty="0">
              <a:solidFill>
                <a:schemeClr val="bg2">
                  <a:lumMod val="50000"/>
                </a:schemeClr>
              </a:solidFill>
            </a:rPr>
          </a:br>
          <a:br>
            <a:rPr lang="en-US" sz="1600" kern="1200" dirty="0">
              <a:solidFill>
                <a:schemeClr val="bg2">
                  <a:lumMod val="50000"/>
                </a:schemeClr>
              </a:solidFill>
            </a:rPr>
          </a:br>
          <a:r>
            <a:rPr lang="en-US" sz="1600" kern="1200" dirty="0">
              <a:solidFill>
                <a:schemeClr val="bg2">
                  <a:lumMod val="50000"/>
                </a:schemeClr>
              </a:solidFill>
            </a:rPr>
            <a:t>Connectivity: Connectivity enables network accessibility and compatibility. Accessibility is getting on a network while compatibility provides the common ability to consume and produce data.</a:t>
          </a:r>
          <a:br>
            <a:rPr lang="en-US" sz="1600" kern="1200" dirty="0">
              <a:solidFill>
                <a:schemeClr val="bg2">
                  <a:lumMod val="50000"/>
                </a:schemeClr>
              </a:solidFill>
            </a:rPr>
          </a:br>
          <a:endParaRPr lang="en-US" sz="1600" kern="1200" dirty="0">
            <a:solidFill>
              <a:schemeClr val="bg2">
                <a:lumMod val="50000"/>
              </a:schemeClr>
            </a:solidFill>
          </a:endParaRPr>
        </a:p>
      </dsp:txBody>
      <dsp:txXfrm>
        <a:off x="115600" y="2885015"/>
        <a:ext cx="6023524" cy="2136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563DD-4C8B-4CFD-B8B4-89104042121A}">
      <dsp:nvSpPr>
        <dsp:cNvPr id="0" name=""/>
        <dsp:cNvSpPr/>
      </dsp:nvSpPr>
      <dsp:spPr>
        <a:xfrm>
          <a:off x="0" y="525374"/>
          <a:ext cx="6254724" cy="1154789"/>
        </a:xfrm>
        <a:prstGeom prst="roundRect">
          <a:avLst/>
        </a:prstGeom>
        <a:solidFill>
          <a:schemeClr val="bg2">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chemeClr val="bg2">
                  <a:lumMod val="50000"/>
                </a:schemeClr>
              </a:solidFill>
            </a:rPr>
            <a:t>Access information</a:t>
          </a:r>
          <a:r>
            <a:rPr lang="en-US" sz="2100" kern="1200" dirty="0">
              <a:solidFill>
                <a:schemeClr val="bg2">
                  <a:lumMod val="50000"/>
                </a:schemeClr>
              </a:solidFill>
            </a:rPr>
            <a:t>- You can easily access data and information that is sitting far from your location, in real time.</a:t>
          </a:r>
        </a:p>
      </dsp:txBody>
      <dsp:txXfrm>
        <a:off x="56372" y="581746"/>
        <a:ext cx="6141980" cy="1042045"/>
      </dsp:txXfrm>
    </dsp:sp>
    <dsp:sp modelId="{C7287826-374C-4C73-B3DE-1789B6EF58E8}">
      <dsp:nvSpPr>
        <dsp:cNvPr id="0" name=""/>
        <dsp:cNvSpPr/>
      </dsp:nvSpPr>
      <dsp:spPr>
        <a:xfrm>
          <a:off x="0" y="1740644"/>
          <a:ext cx="6254724" cy="1154789"/>
        </a:xfrm>
        <a:prstGeom prst="roundRect">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chemeClr val="bg2">
                  <a:lumMod val="50000"/>
                </a:schemeClr>
              </a:solidFill>
            </a:rPr>
            <a:t>Communication - </a:t>
          </a:r>
          <a:r>
            <a:rPr lang="en-US" sz="2100" kern="1200" dirty="0">
              <a:solidFill>
                <a:schemeClr val="bg2">
                  <a:lumMod val="50000"/>
                </a:schemeClr>
              </a:solidFill>
            </a:rPr>
            <a:t>Better communication is possible over a network of interconnected devices.</a:t>
          </a:r>
        </a:p>
      </dsp:txBody>
      <dsp:txXfrm>
        <a:off x="56372" y="1797016"/>
        <a:ext cx="6141980" cy="1042045"/>
      </dsp:txXfrm>
    </dsp:sp>
    <dsp:sp modelId="{57C6E876-49AD-499D-A770-E5DD58D0A430}">
      <dsp:nvSpPr>
        <dsp:cNvPr id="0" name=""/>
        <dsp:cNvSpPr/>
      </dsp:nvSpPr>
      <dsp:spPr>
        <a:xfrm>
          <a:off x="0" y="2955914"/>
          <a:ext cx="6254724" cy="1154789"/>
        </a:xfrm>
        <a:prstGeom prst="roundRect">
          <a:avLst/>
        </a:prstGeom>
        <a:solidFill>
          <a:schemeClr val="accent3">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chemeClr val="bg2">
                  <a:lumMod val="50000"/>
                </a:schemeClr>
              </a:solidFill>
            </a:rPr>
            <a:t>Cost-effective </a:t>
          </a:r>
          <a:r>
            <a:rPr lang="en-US" sz="2100" kern="1200" dirty="0">
              <a:solidFill>
                <a:schemeClr val="bg2">
                  <a:lumMod val="50000"/>
                </a:schemeClr>
              </a:solidFill>
            </a:rPr>
            <a:t>-Transferring data packets over a connected network save time and money .</a:t>
          </a:r>
        </a:p>
      </dsp:txBody>
      <dsp:txXfrm>
        <a:off x="56372" y="3012286"/>
        <a:ext cx="6141980" cy="1042045"/>
      </dsp:txXfrm>
    </dsp:sp>
    <dsp:sp modelId="{6241DD0D-126D-49F6-9C62-FAC3C27DB24E}">
      <dsp:nvSpPr>
        <dsp:cNvPr id="0" name=""/>
        <dsp:cNvSpPr/>
      </dsp:nvSpPr>
      <dsp:spPr>
        <a:xfrm>
          <a:off x="0" y="4171184"/>
          <a:ext cx="6254724" cy="1154789"/>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chemeClr val="bg2">
                  <a:lumMod val="50000"/>
                </a:schemeClr>
              </a:solidFill>
            </a:rPr>
            <a:t>Automation</a:t>
          </a:r>
          <a:r>
            <a:rPr lang="en-US" sz="2100" kern="1200" dirty="0">
              <a:solidFill>
                <a:schemeClr val="bg2">
                  <a:lumMod val="50000"/>
                </a:schemeClr>
              </a:solidFill>
            </a:rPr>
            <a:t> - Automation is the need of the hour to manage everyday tasks without human intervention.</a:t>
          </a:r>
          <a:br>
            <a:rPr lang="en-US" sz="2100" kern="1200" dirty="0">
              <a:solidFill>
                <a:schemeClr val="bg2">
                  <a:lumMod val="50000"/>
                </a:schemeClr>
              </a:solidFill>
            </a:rPr>
          </a:br>
          <a:endParaRPr lang="en-US" sz="2100" kern="1200" dirty="0">
            <a:solidFill>
              <a:schemeClr val="bg2">
                <a:lumMod val="50000"/>
              </a:schemeClr>
            </a:solidFill>
          </a:endParaRPr>
        </a:p>
      </dsp:txBody>
      <dsp:txXfrm>
        <a:off x="56372" y="4227556"/>
        <a:ext cx="6141980" cy="1042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40918-A6EB-4D6B-A0F9-433EA1C972FC}">
      <dsp:nvSpPr>
        <dsp:cNvPr id="0" name=""/>
        <dsp:cNvSpPr/>
      </dsp:nvSpPr>
      <dsp:spPr>
        <a:xfrm>
          <a:off x="0" y="99295"/>
          <a:ext cx="6254724" cy="1284659"/>
        </a:xfrm>
        <a:prstGeom prst="roundRect">
          <a:avLst/>
        </a:prstGeom>
        <a:solidFill>
          <a:schemeClr val="accent2">
            <a:lumMod val="40000"/>
            <a:lumOff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50000"/>
                </a:schemeClr>
              </a:solidFill>
            </a:rPr>
            <a:t>Privacy &amp; security </a:t>
          </a:r>
          <a:r>
            <a:rPr lang="en-US" sz="1800" kern="1200" dirty="0">
              <a:solidFill>
                <a:schemeClr val="bg2">
                  <a:lumMod val="50000"/>
                </a:schemeClr>
              </a:solidFill>
            </a:rPr>
            <a:t>-In today’s tech-driven world, each and every device that an individual uses is connected via the internet. This increases the risk of any leakage of data that might be important.</a:t>
          </a:r>
        </a:p>
      </dsp:txBody>
      <dsp:txXfrm>
        <a:off x="62712" y="162007"/>
        <a:ext cx="6129300" cy="1159235"/>
      </dsp:txXfrm>
    </dsp:sp>
    <dsp:sp modelId="{B7D8E9F6-68C5-4AB9-BB96-220D0182BE16}">
      <dsp:nvSpPr>
        <dsp:cNvPr id="0" name=""/>
        <dsp:cNvSpPr/>
      </dsp:nvSpPr>
      <dsp:spPr>
        <a:xfrm>
          <a:off x="0" y="1435795"/>
          <a:ext cx="6254724" cy="1284659"/>
        </a:xfrm>
        <a:prstGeom prst="roundRect">
          <a:avLst/>
        </a:prstGeom>
        <a:solidFill>
          <a:schemeClr val="accent5">
            <a:lumMod val="40000"/>
            <a:lumOff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50000"/>
                </a:schemeClr>
              </a:solidFill>
            </a:rPr>
            <a:t>Complexity </a:t>
          </a:r>
          <a:r>
            <a:rPr lang="en-US" sz="1800" kern="1200" dirty="0">
              <a:solidFill>
                <a:schemeClr val="bg2">
                  <a:lumMod val="50000"/>
                </a:schemeClr>
              </a:solidFill>
            </a:rPr>
            <a:t>- A diverse network that connects various devices is what we call IoT. A single loophole can affect the entire system.</a:t>
          </a:r>
        </a:p>
      </dsp:txBody>
      <dsp:txXfrm>
        <a:off x="62712" y="1498507"/>
        <a:ext cx="6129300" cy="1159235"/>
      </dsp:txXfrm>
    </dsp:sp>
    <dsp:sp modelId="{28746023-54A4-449D-AD89-CF78CE20A1AB}">
      <dsp:nvSpPr>
        <dsp:cNvPr id="0" name=""/>
        <dsp:cNvSpPr/>
      </dsp:nvSpPr>
      <dsp:spPr>
        <a:xfrm>
          <a:off x="0" y="2772295"/>
          <a:ext cx="6254724" cy="1284659"/>
        </a:xfrm>
        <a:prstGeom prst="roundRect">
          <a:avLst/>
        </a:prstGeom>
        <a:solidFill>
          <a:schemeClr val="accent2">
            <a:lumMod val="75000"/>
          </a:schemeClr>
        </a:solidFill>
        <a:ln w="19050" cap="flat" cmpd="sng" algn="ctr">
          <a:solidFill>
            <a:schemeClr val="accent3">
              <a:lumMod val="60000"/>
              <a:lumOff val="4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50000"/>
                </a:schemeClr>
              </a:solidFill>
            </a:rPr>
            <a:t>Lesser jobs </a:t>
          </a:r>
          <a:r>
            <a:rPr lang="en-US" sz="1800" kern="1200" dirty="0">
              <a:solidFill>
                <a:schemeClr val="bg2">
                  <a:lumMod val="50000"/>
                </a:schemeClr>
              </a:solidFill>
            </a:rPr>
            <a:t>-With every task being automated, the need for human labor will reduce drastically.</a:t>
          </a:r>
        </a:p>
      </dsp:txBody>
      <dsp:txXfrm>
        <a:off x="62712" y="2835007"/>
        <a:ext cx="6129300" cy="1159235"/>
      </dsp:txXfrm>
    </dsp:sp>
    <dsp:sp modelId="{A596BFC7-9397-4E1F-990D-9ECCCA9C7BA0}">
      <dsp:nvSpPr>
        <dsp:cNvPr id="0" name=""/>
        <dsp:cNvSpPr/>
      </dsp:nvSpPr>
      <dsp:spPr>
        <a:xfrm>
          <a:off x="0" y="4108794"/>
          <a:ext cx="6254724" cy="1284659"/>
        </a:xfrm>
        <a:prstGeom prst="roundRect">
          <a:avLst/>
        </a:prstGeom>
        <a:solidFill>
          <a:schemeClr val="tx1">
            <a:lumMod val="6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50000"/>
                </a:schemeClr>
              </a:solidFill>
            </a:rPr>
            <a:t>Dependability </a:t>
          </a:r>
          <a:r>
            <a:rPr lang="en-US" sz="1800" kern="1200" dirty="0">
              <a:solidFill>
                <a:schemeClr val="bg2">
                  <a:lumMod val="50000"/>
                </a:schemeClr>
              </a:solidFill>
            </a:rPr>
            <a:t>- We may not notice it, but we are witnessing a major shift in technology .</a:t>
          </a:r>
        </a:p>
      </dsp:txBody>
      <dsp:txXfrm>
        <a:off x="62712" y="4171506"/>
        <a:ext cx="6129300" cy="1159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3C90F-5CE0-43BB-B0FF-2D69ED005A47}">
      <dsp:nvSpPr>
        <dsp:cNvPr id="0" name=""/>
        <dsp:cNvSpPr/>
      </dsp:nvSpPr>
      <dsp:spPr>
        <a:xfrm>
          <a:off x="0" y="570354"/>
          <a:ext cx="6254724" cy="13431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solidFill>
                <a:schemeClr val="bg2">
                  <a:lumMod val="50000"/>
                </a:schemeClr>
              </a:solidFill>
            </a:rPr>
            <a:t>defense</a:t>
          </a:r>
          <a:r>
            <a:rPr lang="en-US" sz="5600" kern="1200" dirty="0"/>
            <a:t> </a:t>
          </a:r>
        </a:p>
      </dsp:txBody>
      <dsp:txXfrm>
        <a:off x="65568" y="635922"/>
        <a:ext cx="6123588" cy="1212024"/>
      </dsp:txXfrm>
    </dsp:sp>
    <dsp:sp modelId="{693C5571-7B98-404D-B4E1-6F5EE3D420E4}">
      <dsp:nvSpPr>
        <dsp:cNvPr id="0" name=""/>
        <dsp:cNvSpPr/>
      </dsp:nvSpPr>
      <dsp:spPr>
        <a:xfrm>
          <a:off x="0" y="2074795"/>
          <a:ext cx="6254724" cy="1343160"/>
        </a:xfrm>
        <a:prstGeom prst="roundRect">
          <a:avLst/>
        </a:prstGeom>
        <a:solidFill>
          <a:schemeClr val="accent5">
            <a:hueOff val="-389766"/>
            <a:satOff val="3984"/>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solidFill>
                <a:schemeClr val="bg2">
                  <a:lumMod val="50000"/>
                </a:schemeClr>
              </a:solidFill>
            </a:rPr>
            <a:t>search and rescue.  </a:t>
          </a:r>
        </a:p>
      </dsp:txBody>
      <dsp:txXfrm>
        <a:off x="65568" y="2140363"/>
        <a:ext cx="6123588" cy="1212024"/>
      </dsp:txXfrm>
    </dsp:sp>
    <dsp:sp modelId="{2522B559-30BB-4F59-B06A-AE9B32A1B308}">
      <dsp:nvSpPr>
        <dsp:cNvPr id="0" name=""/>
        <dsp:cNvSpPr/>
      </dsp:nvSpPr>
      <dsp:spPr>
        <a:xfrm>
          <a:off x="0" y="3579235"/>
          <a:ext cx="6254724" cy="1343160"/>
        </a:xfrm>
        <a:prstGeom prst="roundRect">
          <a:avLst/>
        </a:prstGeom>
        <a:solidFill>
          <a:schemeClr val="accent5">
            <a:hueOff val="-779532"/>
            <a:satOff val="7969"/>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solidFill>
                <a:schemeClr val="bg2">
                  <a:lumMod val="50000"/>
                </a:schemeClr>
              </a:solidFill>
            </a:rPr>
            <a:t>Scientific research </a:t>
          </a:r>
        </a:p>
      </dsp:txBody>
      <dsp:txXfrm>
        <a:off x="65568" y="3644803"/>
        <a:ext cx="6123588" cy="12120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7CDCB-7B6C-4CDF-9312-4F343C6570AB}"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FF57B-00E7-4619-AB48-13EFBD4BEC31}" type="slidenum">
              <a:rPr lang="en-US" smtClean="0"/>
              <a:t>‹#›</a:t>
            </a:fld>
            <a:endParaRPr lang="en-US"/>
          </a:p>
        </p:txBody>
      </p:sp>
    </p:spTree>
    <p:extLst>
      <p:ext uri="{BB962C8B-B14F-4D97-AF65-F5344CB8AC3E}">
        <p14:creationId xmlns:p14="http://schemas.microsoft.com/office/powerpoint/2010/main" val="94018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EFF57B-00E7-4619-AB48-13EFBD4BEC31}" type="slidenum">
              <a:rPr lang="en-US" smtClean="0"/>
              <a:t>1</a:t>
            </a:fld>
            <a:endParaRPr lang="en-US"/>
          </a:p>
        </p:txBody>
      </p:sp>
    </p:spTree>
    <p:extLst>
      <p:ext uri="{BB962C8B-B14F-4D97-AF65-F5344CB8AC3E}">
        <p14:creationId xmlns:p14="http://schemas.microsoft.com/office/powerpoint/2010/main" val="316773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EFF57B-00E7-4619-AB48-13EFBD4BEC31}" type="slidenum">
              <a:rPr lang="en-US" smtClean="0"/>
              <a:t>3</a:t>
            </a:fld>
            <a:endParaRPr lang="en-US"/>
          </a:p>
        </p:txBody>
      </p:sp>
    </p:spTree>
    <p:extLst>
      <p:ext uri="{BB962C8B-B14F-4D97-AF65-F5344CB8AC3E}">
        <p14:creationId xmlns:p14="http://schemas.microsoft.com/office/powerpoint/2010/main" val="257557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68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22228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5645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27494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59797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40444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473556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0475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250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916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670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124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58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70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273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05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388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3/9/2021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330683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334" y="936711"/>
            <a:ext cx="6750756" cy="3973956"/>
          </a:xfrm>
        </p:spPr>
        <p:txBody>
          <a:bodyPr vert="horz" lIns="91440" tIns="45720" rIns="91440" bIns="45720" rtlCol="0" anchor="ctr">
            <a:normAutofit/>
          </a:bodyPr>
          <a:lstStyle/>
          <a:p>
            <a:pPr algn="l">
              <a:lnSpc>
                <a:spcPct val="85000"/>
              </a:lnSpc>
            </a:pPr>
            <a:r>
              <a:rPr lang="en-US" sz="4100" b="1" i="1" dirty="0">
                <a:solidFill>
                  <a:srgbClr val="174E67"/>
                </a:solidFill>
              </a:rPr>
              <a:t>IoT Based </a:t>
            </a:r>
            <a:br>
              <a:rPr lang="en-US" sz="4100" b="1" i="1" dirty="0">
                <a:solidFill>
                  <a:srgbClr val="174E67"/>
                </a:solidFill>
              </a:rPr>
            </a:br>
            <a:r>
              <a:rPr lang="en-US" sz="4100" b="1" i="1" dirty="0">
                <a:solidFill>
                  <a:srgbClr val="174E67"/>
                </a:solidFill>
              </a:rPr>
              <a:t>Multi-Purpose</a:t>
            </a:r>
            <a:br>
              <a:rPr lang="en-US" sz="4100" b="1" i="1" dirty="0">
                <a:solidFill>
                  <a:srgbClr val="174E67"/>
                </a:solidFill>
              </a:rPr>
            </a:br>
            <a:r>
              <a:rPr lang="en-US" sz="4100" b="1" i="1" dirty="0">
                <a:solidFill>
                  <a:srgbClr val="174E67"/>
                </a:solidFill>
              </a:rPr>
              <a:t> Unmanned Surface </a:t>
            </a:r>
            <a:br>
              <a:rPr lang="en-US" sz="4100" b="1" i="1" dirty="0">
                <a:solidFill>
                  <a:srgbClr val="174E67"/>
                </a:solidFill>
              </a:rPr>
            </a:br>
            <a:r>
              <a:rPr lang="en-US" sz="4100" b="1" i="1" dirty="0">
                <a:solidFill>
                  <a:srgbClr val="174E67"/>
                </a:solidFill>
              </a:rPr>
              <a:t>Vehicles for </a:t>
            </a:r>
            <a:br>
              <a:rPr lang="en-US" sz="4100" b="1" i="1" dirty="0">
                <a:solidFill>
                  <a:srgbClr val="174E67"/>
                </a:solidFill>
              </a:rPr>
            </a:br>
            <a:r>
              <a:rPr lang="en-US" sz="4100" b="1" i="1" dirty="0">
                <a:solidFill>
                  <a:srgbClr val="174E67"/>
                </a:solidFill>
              </a:rPr>
              <a:t>Surveillance and Rescue Operations </a:t>
            </a:r>
            <a:endParaRPr lang="en-US" sz="4100" b="1" i="1" dirty="0">
              <a:solidFill>
                <a:srgbClr val="174E67"/>
              </a:solidFill>
              <a:cs typeface="Calibri Light"/>
            </a:endParaRPr>
          </a:p>
        </p:txBody>
      </p:sp>
      <p:sp>
        <p:nvSpPr>
          <p:cNvPr id="3" name="Subtitle 2"/>
          <p:cNvSpPr>
            <a:spLocks noGrp="1"/>
          </p:cNvSpPr>
          <p:nvPr>
            <p:ph type="subTitle" idx="1"/>
          </p:nvPr>
        </p:nvSpPr>
        <p:spPr>
          <a:xfrm>
            <a:off x="6810343" y="573466"/>
            <a:ext cx="3694233" cy="4984578"/>
          </a:xfrm>
        </p:spPr>
        <p:txBody>
          <a:bodyPr vert="horz" lIns="91440" tIns="45720" rIns="91440" bIns="45720" rtlCol="0" anchor="ctr">
            <a:normAutofit/>
          </a:bodyPr>
          <a:lstStyle/>
          <a:p>
            <a:pPr>
              <a:buFont typeface="Arial" pitchFamily="34" charset="0"/>
              <a:buChar char=" "/>
            </a:pPr>
            <a:r>
              <a:rPr lang="en-US" dirty="0">
                <a:solidFill>
                  <a:schemeClr val="tx1">
                    <a:lumMod val="85000"/>
                    <a:lumOff val="15000"/>
                  </a:schemeClr>
                </a:solidFill>
                <a:latin typeface="+mn-lt"/>
              </a:rPr>
              <a:t>    </a:t>
            </a:r>
            <a:r>
              <a:rPr lang="en-US" sz="2400" dirty="0">
                <a:solidFill>
                  <a:schemeClr val="tx1">
                    <a:lumMod val="85000"/>
                    <a:lumOff val="15000"/>
                  </a:schemeClr>
                </a:solidFill>
                <a:latin typeface="+mn-lt"/>
              </a:rPr>
              <a:t>Presented By :</a:t>
            </a:r>
          </a:p>
          <a:p>
            <a:pPr marL="342900" indent="-342900">
              <a:buFont typeface="Arial" pitchFamily="34" charset="0"/>
              <a:buChar char=" "/>
            </a:pPr>
            <a:r>
              <a:rPr lang="en-US" sz="2400" dirty="0">
                <a:solidFill>
                  <a:schemeClr val="tx1">
                    <a:lumMod val="85000"/>
                    <a:lumOff val="15000"/>
                  </a:schemeClr>
                </a:solidFill>
                <a:latin typeface="+mn-lt"/>
              </a:rPr>
              <a:t>Brishti Sarkar</a:t>
            </a:r>
            <a:endParaRPr lang="en-US" sz="2400" dirty="0">
              <a:solidFill>
                <a:schemeClr val="tx1">
                  <a:lumMod val="85000"/>
                  <a:lumOff val="15000"/>
                </a:schemeClr>
              </a:solidFill>
              <a:latin typeface="+mn-lt"/>
              <a:cs typeface="Calibri Light"/>
            </a:endParaRPr>
          </a:p>
          <a:p>
            <a:pPr marL="342900" indent="-342900">
              <a:buFont typeface="Arial" pitchFamily="34" charset="0"/>
              <a:buChar char=" "/>
            </a:pPr>
            <a:r>
              <a:rPr lang="en-US" sz="2400" dirty="0">
                <a:solidFill>
                  <a:schemeClr val="tx1">
                    <a:lumMod val="85000"/>
                    <a:lumOff val="15000"/>
                  </a:schemeClr>
                </a:solidFill>
                <a:latin typeface="+mn-lt"/>
              </a:rPr>
              <a:t>Shreya Banik</a:t>
            </a:r>
            <a:endParaRPr lang="en-US" sz="2400" dirty="0">
              <a:solidFill>
                <a:schemeClr val="tx1">
                  <a:lumMod val="85000"/>
                  <a:lumOff val="15000"/>
                </a:schemeClr>
              </a:solidFill>
              <a:latin typeface="+mn-lt"/>
              <a:cs typeface="Calibri Light"/>
            </a:endParaRPr>
          </a:p>
          <a:p>
            <a:pPr marL="342900" indent="-342900">
              <a:buFont typeface="Arial" pitchFamily="34" charset="0"/>
              <a:buChar char=" "/>
            </a:pPr>
            <a:r>
              <a:rPr lang="en-US" sz="2400" dirty="0">
                <a:solidFill>
                  <a:schemeClr val="tx1">
                    <a:lumMod val="85000"/>
                    <a:lumOff val="15000"/>
                  </a:schemeClr>
                </a:solidFill>
                <a:latin typeface="+mn-lt"/>
              </a:rPr>
              <a:t>Somdatta Das</a:t>
            </a:r>
            <a:endParaRPr lang="en-US" sz="2400" dirty="0">
              <a:solidFill>
                <a:schemeClr val="tx1">
                  <a:lumMod val="85000"/>
                  <a:lumOff val="15000"/>
                </a:schemeClr>
              </a:solidFill>
              <a:latin typeface="+mn-lt"/>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FFB0-A4CC-4702-BCE3-8A266F617E4C}"/>
              </a:ext>
            </a:extLst>
          </p:cNvPr>
          <p:cNvSpPr>
            <a:spLocks noGrp="1"/>
          </p:cNvSpPr>
          <p:nvPr>
            <p:ph type="title"/>
          </p:nvPr>
        </p:nvSpPr>
        <p:spPr>
          <a:xfrm>
            <a:off x="214490" y="639763"/>
            <a:ext cx="4346221" cy="2645304"/>
          </a:xfrm>
        </p:spPr>
        <p:txBody>
          <a:bodyPr>
            <a:normAutofit/>
          </a:bodyPr>
          <a:lstStyle/>
          <a:p>
            <a:r>
              <a:rPr lang="en-US" sz="6000" b="1" i="1" u="sng" dirty="0">
                <a:solidFill>
                  <a:schemeClr val="accent5">
                    <a:lumMod val="75000"/>
                  </a:schemeClr>
                </a:solidFill>
                <a:ea typeface="+mj-lt"/>
                <a:cs typeface="+mj-lt"/>
              </a:rPr>
              <a:t>Hardware Description:</a:t>
            </a:r>
            <a:r>
              <a:rPr lang="en-US" sz="6000" dirty="0">
                <a:solidFill>
                  <a:schemeClr val="accent5">
                    <a:lumMod val="75000"/>
                  </a:schemeClr>
                </a:solidFill>
                <a:ea typeface="+mj-lt"/>
                <a:cs typeface="+mj-lt"/>
              </a:rPr>
              <a:t> </a:t>
            </a:r>
            <a:endParaRPr lang="en-US" sz="6000" b="1" i="1" u="sng" dirty="0">
              <a:solidFill>
                <a:schemeClr val="accent5">
                  <a:lumMod val="75000"/>
                </a:schemeClr>
              </a:solidFill>
              <a:cs typeface="Calibri Light"/>
            </a:endParaRPr>
          </a:p>
        </p:txBody>
      </p:sp>
      <p:sp>
        <p:nvSpPr>
          <p:cNvPr id="3" name="Content Placeholder 2">
            <a:extLst>
              <a:ext uri="{FF2B5EF4-FFF2-40B4-BE49-F238E27FC236}">
                <a16:creationId xmlns:a16="http://schemas.microsoft.com/office/drawing/2014/main" id="{AB3B4A64-4D1C-410C-9B4E-BD6D4204558E}"/>
              </a:ext>
            </a:extLst>
          </p:cNvPr>
          <p:cNvSpPr>
            <a:spLocks noGrp="1"/>
          </p:cNvSpPr>
          <p:nvPr>
            <p:ph idx="1"/>
          </p:nvPr>
        </p:nvSpPr>
        <p:spPr>
          <a:xfrm>
            <a:off x="4949682" y="1046164"/>
            <a:ext cx="6142032" cy="5492749"/>
          </a:xfrm>
        </p:spPr>
        <p:txBody>
          <a:bodyPr vert="horz" lIns="91440" tIns="45720" rIns="91440" bIns="45720" rtlCol="0" anchor="ctr">
            <a:normAutofit lnSpcReduction="10000"/>
          </a:bodyPr>
          <a:lstStyle/>
          <a:p>
            <a:pPr>
              <a:buNone/>
            </a:pPr>
            <a:r>
              <a:rPr lang="en-US" sz="1700" dirty="0">
                <a:ea typeface="+mn-lt"/>
                <a:cs typeface="+mn-lt"/>
              </a:rPr>
              <a:t>The hardware components of this USV platform that can be used for multiple purpose consists of – NodeMCU as the main control system, a DC Motor as the main Actuator, Servo as the navigation Rudder control, MOSFET to provide PWM signal to DC Motor to control speed, PIR or Passive Infrared Sensor as Human Lifeform detector, 18650 Li-Ion Cells as power supply.</a:t>
            </a:r>
          </a:p>
          <a:p>
            <a:pPr marL="0" indent="0">
              <a:buNone/>
            </a:pPr>
            <a:r>
              <a:rPr lang="en-US" sz="1700" dirty="0">
                <a:ea typeface="+mn-lt"/>
                <a:cs typeface="+mn-lt"/>
              </a:rPr>
              <a:t>1.</a:t>
            </a:r>
            <a:r>
              <a:rPr lang="en-US" sz="1700" b="1" dirty="0">
                <a:ea typeface="+mn-lt"/>
                <a:cs typeface="+mn-lt"/>
              </a:rPr>
              <a:t> Arduino Board</a:t>
            </a:r>
            <a:r>
              <a:rPr lang="en-US" sz="1700" dirty="0">
                <a:ea typeface="+mn-lt"/>
                <a:cs typeface="+mn-lt"/>
              </a:rPr>
              <a:t>: Arduino is a hardware source platform. The Software of Arduino uses a simplified version of C++ . Atmega328 is the microcontroller used in Arduino. It is low power and high-performance microcontroller used to read and control the data from sensors.</a:t>
            </a:r>
          </a:p>
          <a:p>
            <a:pPr marL="0" indent="0">
              <a:buNone/>
            </a:pPr>
            <a:r>
              <a:rPr lang="en-US" sz="1700" dirty="0">
                <a:cs typeface="Calibri"/>
              </a:rPr>
              <a:t>2. </a:t>
            </a:r>
            <a:r>
              <a:rPr lang="en-US" sz="1700" b="1" dirty="0">
                <a:ea typeface="+mn-lt"/>
                <a:cs typeface="+mn-lt"/>
              </a:rPr>
              <a:t>NodeMCU ESP8266 12E</a:t>
            </a:r>
            <a:r>
              <a:rPr lang="en-US" sz="1700" dirty="0">
                <a:ea typeface="+mn-lt"/>
                <a:cs typeface="+mn-lt"/>
              </a:rPr>
              <a:t>: The NodeMCU-ESP8266 is a microcontroller is an open source IOT platform with Wi-Fi capability.  It allows microcontrollers to connect to a Wi-Fi network and make simple TCP/IP connections using Hayes-style commands.</a:t>
            </a:r>
          </a:p>
          <a:p>
            <a:pPr marL="0" indent="0">
              <a:buNone/>
            </a:pPr>
            <a:r>
              <a:rPr lang="en-US" sz="1700" dirty="0">
                <a:cs typeface="Calibri"/>
              </a:rPr>
              <a:t>3. </a:t>
            </a:r>
            <a:r>
              <a:rPr lang="en-US" sz="1700" b="1" dirty="0">
                <a:ea typeface="+mn-lt"/>
                <a:cs typeface="+mn-lt"/>
              </a:rPr>
              <a:t>Passive Infrared Sensor PIR</a:t>
            </a:r>
            <a:r>
              <a:rPr lang="en-US" sz="1700" dirty="0">
                <a:ea typeface="+mn-lt"/>
                <a:cs typeface="+mn-lt"/>
              </a:rPr>
              <a:t>: PIR sensors allow you to sense motion, almost always used to detect whether a human has moved in or out of the sensors range.</a:t>
            </a:r>
          </a:p>
          <a:p>
            <a:pPr marL="0" indent="0">
              <a:buNone/>
            </a:pPr>
            <a:r>
              <a:rPr lang="en-US" sz="1700" dirty="0">
                <a:cs typeface="Calibri"/>
              </a:rPr>
              <a:t>4.</a:t>
            </a:r>
            <a:r>
              <a:rPr lang="en-US" sz="1700" b="1" dirty="0">
                <a:cs typeface="Calibri"/>
              </a:rPr>
              <a:t> </a:t>
            </a:r>
            <a:r>
              <a:rPr lang="en-US" sz="1700" b="1" dirty="0">
                <a:ea typeface="+mn-lt"/>
                <a:cs typeface="+mn-lt"/>
              </a:rPr>
              <a:t>Li-ion 18650 Cell: </a:t>
            </a:r>
            <a:r>
              <a:rPr lang="en-US" sz="1700" dirty="0">
                <a:ea typeface="+mn-lt"/>
                <a:cs typeface="+mn-lt"/>
              </a:rPr>
              <a:t>An 18650 battery is a cell that's 18mm x 65mm in size. Nominal Voltage: 3.6V</a:t>
            </a:r>
            <a:endParaRPr lang="en-US" sz="1700" b="1" dirty="0">
              <a:cs typeface="Calibri"/>
            </a:endParaRPr>
          </a:p>
        </p:txBody>
      </p:sp>
    </p:spTree>
    <p:extLst>
      <p:ext uri="{BB962C8B-B14F-4D97-AF65-F5344CB8AC3E}">
        <p14:creationId xmlns:p14="http://schemas.microsoft.com/office/powerpoint/2010/main" val="34582984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D83A-8535-4E2E-BD88-04B2EDCD0F2A}"/>
              </a:ext>
            </a:extLst>
          </p:cNvPr>
          <p:cNvSpPr>
            <a:spLocks noGrp="1"/>
          </p:cNvSpPr>
          <p:nvPr>
            <p:ph type="title"/>
          </p:nvPr>
        </p:nvSpPr>
        <p:spPr>
          <a:xfrm>
            <a:off x="508000" y="639763"/>
            <a:ext cx="4780349" cy="3074281"/>
          </a:xfrm>
        </p:spPr>
        <p:txBody>
          <a:bodyPr>
            <a:normAutofit/>
          </a:bodyPr>
          <a:lstStyle/>
          <a:p>
            <a:r>
              <a:rPr lang="en-US" sz="5400" b="1" i="1" u="sng" dirty="0">
                <a:solidFill>
                  <a:schemeClr val="accent5">
                    <a:lumMod val="75000"/>
                  </a:schemeClr>
                </a:solidFill>
                <a:cs typeface="Calibri Light"/>
              </a:rPr>
              <a:t>Hardware Description:</a:t>
            </a:r>
            <a:r>
              <a:rPr lang="en-US" sz="5400" dirty="0">
                <a:solidFill>
                  <a:schemeClr val="accent5">
                    <a:lumMod val="75000"/>
                  </a:schemeClr>
                </a:solidFill>
                <a:cs typeface="Calibri Light"/>
              </a:rPr>
              <a:t> </a:t>
            </a:r>
          </a:p>
        </p:txBody>
      </p:sp>
      <p:sp>
        <p:nvSpPr>
          <p:cNvPr id="3" name="Content Placeholder 2">
            <a:extLst>
              <a:ext uri="{FF2B5EF4-FFF2-40B4-BE49-F238E27FC236}">
                <a16:creationId xmlns:a16="http://schemas.microsoft.com/office/drawing/2014/main" id="{10682838-F705-471D-8001-4AB822AC7546}"/>
              </a:ext>
            </a:extLst>
          </p:cNvPr>
          <p:cNvSpPr>
            <a:spLocks noGrp="1"/>
          </p:cNvSpPr>
          <p:nvPr>
            <p:ph idx="1"/>
          </p:nvPr>
        </p:nvSpPr>
        <p:spPr>
          <a:xfrm>
            <a:off x="5288349" y="1621897"/>
            <a:ext cx="6142032" cy="4857925"/>
          </a:xfrm>
        </p:spPr>
        <p:txBody>
          <a:bodyPr vert="horz" lIns="91440" tIns="45720" rIns="91440" bIns="45720" rtlCol="0" anchor="ctr">
            <a:normAutofit lnSpcReduction="10000"/>
          </a:bodyPr>
          <a:lstStyle/>
          <a:p>
            <a:pPr marL="0" indent="0">
              <a:buNone/>
            </a:pPr>
            <a:r>
              <a:rPr lang="en-US" sz="1700" dirty="0">
                <a:cs typeface="Calibri" panose="020F0502020204030204"/>
              </a:rPr>
              <a:t>5. </a:t>
            </a:r>
            <a:r>
              <a:rPr lang="en-US" sz="1700" b="1" dirty="0">
                <a:ea typeface="+mn-lt"/>
                <a:cs typeface="+mn-lt"/>
              </a:rPr>
              <a:t>Battery Management Circuit</a:t>
            </a:r>
            <a:r>
              <a:rPr lang="en-US" sz="1700" dirty="0">
                <a:ea typeface="+mn-lt"/>
                <a:cs typeface="+mn-lt"/>
              </a:rPr>
              <a:t> : 3S 11.1V 10A 18650 Lithium Battery Overcharge and Over-current Protection board ensures the security of battery pack. This battery management system design and Suitable for: 10.8V, 11.1V, 12.6V . Features:   •    Three series of lithium battery protection board.  •    Automatically cancel protection after protection conditions restore. •    With the function of overcharge protection, over discharge protection, short circuit protection, over-current protection.</a:t>
            </a:r>
            <a:endParaRPr lang="en-US" sz="1700" dirty="0">
              <a:cs typeface="Calibri"/>
            </a:endParaRPr>
          </a:p>
          <a:p>
            <a:pPr marL="0" indent="0">
              <a:buNone/>
            </a:pPr>
            <a:r>
              <a:rPr lang="en-US" sz="1700" dirty="0">
                <a:cs typeface="Calibri"/>
              </a:rPr>
              <a:t>6. </a:t>
            </a:r>
            <a:r>
              <a:rPr lang="en-US" sz="1700" b="1" dirty="0">
                <a:cs typeface="Calibri"/>
              </a:rPr>
              <a:t>MOSFET </a:t>
            </a:r>
            <a:r>
              <a:rPr lang="en-US" sz="1700" dirty="0">
                <a:cs typeface="Calibri"/>
              </a:rPr>
              <a:t>:</a:t>
            </a:r>
            <a:r>
              <a:rPr lang="en-US" sz="1700" dirty="0">
                <a:ea typeface="+mn-lt"/>
                <a:cs typeface="+mn-lt"/>
              </a:rPr>
              <a:t> A MOSFET is a semiconductor device that can be used as a solid-state switch. These are useful for controlling loads that draw more current, or require higher voltage. In their off state MOSFETs are non-conducting, while in there on state, they have an extremely low resistance - often measured in milliohms. MOSFETs can only be used to switch DC loads.</a:t>
            </a:r>
          </a:p>
          <a:p>
            <a:pPr marL="0" indent="0">
              <a:buNone/>
            </a:pPr>
            <a:r>
              <a:rPr lang="en-US" sz="1700" dirty="0">
                <a:cs typeface="Calibri"/>
              </a:rPr>
              <a:t>7.</a:t>
            </a:r>
            <a:r>
              <a:rPr lang="en-US" sz="1700" b="1" dirty="0">
                <a:cs typeface="Calibri"/>
              </a:rPr>
              <a:t> </a:t>
            </a:r>
            <a:r>
              <a:rPr lang="en-US" sz="1700" b="1" dirty="0">
                <a:ea typeface="+mn-lt"/>
                <a:cs typeface="+mn-lt"/>
              </a:rPr>
              <a:t>DC Motor</a:t>
            </a:r>
            <a:r>
              <a:rPr lang="en-US" sz="1700" dirty="0">
                <a:ea typeface="+mn-lt"/>
                <a:cs typeface="+mn-lt"/>
              </a:rPr>
              <a:t>: A DC motor may be an automatically commutated motor steam-powered from DC . A current-carrying conductor generates a field; once this can be then placed in associate degree external magnetic field, It'll expertise a force proportional to the present within the conductor, and to the strength of the external field.  </a:t>
            </a:r>
            <a:endParaRPr lang="en-US" sz="1700" dirty="0">
              <a:cs typeface="Calibri" panose="020F0502020204030204"/>
            </a:endParaRPr>
          </a:p>
          <a:p>
            <a:pPr marL="0" indent="0">
              <a:buNone/>
            </a:pPr>
            <a:endParaRPr lang="en-US" sz="1700" dirty="0">
              <a:cs typeface="Calibri" panose="020F0502020204030204"/>
            </a:endParaRPr>
          </a:p>
          <a:p>
            <a:pPr marL="0" indent="0">
              <a:buNone/>
            </a:pPr>
            <a:endParaRPr lang="en-US" sz="1700" dirty="0">
              <a:cs typeface="Calibri" panose="020F0502020204030204"/>
            </a:endParaRPr>
          </a:p>
          <a:p>
            <a:pPr marL="0" indent="0">
              <a:buNone/>
            </a:pPr>
            <a:endParaRPr lang="en-US" sz="1700" dirty="0">
              <a:cs typeface="Calibri" panose="020F0502020204030204"/>
            </a:endParaRPr>
          </a:p>
        </p:txBody>
      </p:sp>
    </p:spTree>
    <p:extLst>
      <p:ext uri="{BB962C8B-B14F-4D97-AF65-F5344CB8AC3E}">
        <p14:creationId xmlns:p14="http://schemas.microsoft.com/office/powerpoint/2010/main" val="32100291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CEB5-8007-4991-A723-21A01D6D1C2F}"/>
              </a:ext>
            </a:extLst>
          </p:cNvPr>
          <p:cNvSpPr>
            <a:spLocks noGrp="1"/>
          </p:cNvSpPr>
          <p:nvPr>
            <p:ph type="title"/>
          </p:nvPr>
        </p:nvSpPr>
        <p:spPr>
          <a:xfrm>
            <a:off x="706299" y="639763"/>
            <a:ext cx="4362412" cy="2789237"/>
          </a:xfrm>
        </p:spPr>
        <p:txBody>
          <a:bodyPr>
            <a:normAutofit/>
          </a:bodyPr>
          <a:lstStyle/>
          <a:p>
            <a:r>
              <a:rPr lang="en-US" sz="6000" b="1" i="1" u="sng" dirty="0">
                <a:solidFill>
                  <a:schemeClr val="accent5">
                    <a:lumMod val="75000"/>
                  </a:schemeClr>
                </a:solidFill>
                <a:ea typeface="+mj-lt"/>
                <a:cs typeface="+mj-lt"/>
              </a:rPr>
              <a:t>Hardware Description :</a:t>
            </a:r>
            <a:endParaRPr lang="en-US" sz="6000" dirty="0">
              <a:solidFill>
                <a:schemeClr val="accent5">
                  <a:lumMod val="75000"/>
                </a:schemeClr>
              </a:solidFill>
              <a:cs typeface="Calibri Light"/>
            </a:endParaRPr>
          </a:p>
        </p:txBody>
      </p:sp>
      <p:sp>
        <p:nvSpPr>
          <p:cNvPr id="3" name="Content Placeholder 2">
            <a:extLst>
              <a:ext uri="{FF2B5EF4-FFF2-40B4-BE49-F238E27FC236}">
                <a16:creationId xmlns:a16="http://schemas.microsoft.com/office/drawing/2014/main" id="{63FE737A-F7CE-4705-836D-F391E7681599}"/>
              </a:ext>
            </a:extLst>
          </p:cNvPr>
          <p:cNvSpPr>
            <a:spLocks noGrp="1"/>
          </p:cNvSpPr>
          <p:nvPr>
            <p:ph idx="1"/>
          </p:nvPr>
        </p:nvSpPr>
        <p:spPr>
          <a:xfrm>
            <a:off x="5068711" y="1023586"/>
            <a:ext cx="6142032" cy="5492749"/>
          </a:xfrm>
        </p:spPr>
        <p:txBody>
          <a:bodyPr vert="horz" lIns="91440" tIns="45720" rIns="91440" bIns="45720" rtlCol="0" anchor="ctr">
            <a:normAutofit lnSpcReduction="10000"/>
          </a:bodyPr>
          <a:lstStyle/>
          <a:p>
            <a:pPr marL="0" indent="0">
              <a:buNone/>
            </a:pPr>
            <a:r>
              <a:rPr lang="en-US" sz="2000" dirty="0">
                <a:cs typeface="Calibri" panose="020F0502020204030204"/>
              </a:rPr>
              <a:t>8.</a:t>
            </a:r>
            <a:r>
              <a:rPr lang="en-US" sz="2000" b="1" dirty="0">
                <a:cs typeface="Calibri" panose="020F0502020204030204"/>
              </a:rPr>
              <a:t> </a:t>
            </a:r>
            <a:r>
              <a:rPr lang="en-US" sz="2000" b="1" dirty="0">
                <a:ea typeface="+mn-lt"/>
                <a:cs typeface="+mn-lt"/>
              </a:rPr>
              <a:t>Servo Motor</a:t>
            </a:r>
            <a:r>
              <a:rPr lang="en-US" sz="2000" dirty="0">
                <a:ea typeface="+mn-lt"/>
                <a:cs typeface="+mn-lt"/>
              </a:rPr>
              <a:t> : Servo is a general term for a closed loop control system which uses the feedback signal to adjust the speed and direction of the motor to achieve the desired result. RC servo motor works on the same principal. It contains a small DC motor connected to the output shaft through the gears. The output shaft drives a servo arm and is also connected to a potentiometer (pot).</a:t>
            </a:r>
            <a:endParaRPr lang="en-US" sz="2000" dirty="0">
              <a:cs typeface="Calibri"/>
            </a:endParaRPr>
          </a:p>
          <a:p>
            <a:pPr marL="0" indent="0">
              <a:buNone/>
            </a:pPr>
            <a:r>
              <a:rPr lang="en-US" sz="2000" dirty="0">
                <a:cs typeface="Calibri"/>
              </a:rPr>
              <a:t>9.</a:t>
            </a:r>
            <a:r>
              <a:rPr lang="en-US" sz="2000" b="1" dirty="0">
                <a:cs typeface="Calibri"/>
              </a:rPr>
              <a:t> </a:t>
            </a:r>
            <a:r>
              <a:rPr lang="en-US" sz="2000" b="1" dirty="0">
                <a:ea typeface="+mn-lt"/>
                <a:cs typeface="+mn-lt"/>
              </a:rPr>
              <a:t>Power Supply</a:t>
            </a:r>
            <a:r>
              <a:rPr lang="en-US" sz="2000" dirty="0">
                <a:ea typeface="+mn-lt"/>
                <a:cs typeface="+mn-lt"/>
              </a:rPr>
              <a:t> : The ac voltage, typically 220V rms, is connected to a transformer, which steps that ac voltage down to the level of the desired dc output. A diode rectifier then provides a full-wave rectified voltage that is initially filtered by a simple capacitor filter to produce a dc voltage. This resulting dc voltage usually has some ripple or ac voltage variation. A regulator circuit removes the ripples and also remains the same dc value even if the input dc voltage varies, or the load connected to the output dc voltage changes. This voltage regulation is usually obtained using one of the popular voltage regulator IC units.</a:t>
            </a:r>
            <a:endParaRPr lang="en-US" sz="2000" dirty="0">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24275158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F5AA-481F-4FD1-B437-70505C8319A5}"/>
              </a:ext>
            </a:extLst>
          </p:cNvPr>
          <p:cNvSpPr>
            <a:spLocks noGrp="1"/>
          </p:cNvSpPr>
          <p:nvPr>
            <p:ph type="title"/>
          </p:nvPr>
        </p:nvSpPr>
        <p:spPr>
          <a:xfrm>
            <a:off x="338668" y="639763"/>
            <a:ext cx="4365324" cy="2317926"/>
          </a:xfrm>
        </p:spPr>
        <p:txBody>
          <a:bodyPr>
            <a:normAutofit/>
          </a:bodyPr>
          <a:lstStyle/>
          <a:p>
            <a:r>
              <a:rPr lang="en-US" sz="5100" b="1" i="1" u="sng" dirty="0">
                <a:solidFill>
                  <a:schemeClr val="bg2">
                    <a:lumMod val="50000"/>
                  </a:schemeClr>
                </a:solidFill>
                <a:ea typeface="+mj-lt"/>
                <a:cs typeface="+mj-lt"/>
              </a:rPr>
              <a:t>Software Requirement  :</a:t>
            </a:r>
          </a:p>
        </p:txBody>
      </p:sp>
      <p:graphicFrame>
        <p:nvGraphicFramePr>
          <p:cNvPr id="5" name="Content Placeholder 2">
            <a:extLst>
              <a:ext uri="{FF2B5EF4-FFF2-40B4-BE49-F238E27FC236}">
                <a16:creationId xmlns:a16="http://schemas.microsoft.com/office/drawing/2014/main" id="{E5F701EB-9B12-4871-9983-53A95CEF11A2}"/>
              </a:ext>
            </a:extLst>
          </p:cNvPr>
          <p:cNvGraphicFramePr>
            <a:graphicFrameLocks noGrp="1"/>
          </p:cNvGraphicFramePr>
          <p:nvPr>
            <p:ph idx="1"/>
            <p:extLst>
              <p:ext uri="{D42A27DB-BD31-4B8C-83A1-F6EECF244321}">
                <p14:modId xmlns:p14="http://schemas.microsoft.com/office/powerpoint/2010/main" val="1232084550"/>
              </p:ext>
            </p:extLst>
          </p:nvPr>
        </p:nvGraphicFramePr>
        <p:xfrm>
          <a:off x="5288347" y="639763"/>
          <a:ext cx="6254724" cy="6054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12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E233-9E13-43BE-952E-6329DEC697EC}"/>
              </a:ext>
            </a:extLst>
          </p:cNvPr>
          <p:cNvSpPr>
            <a:spLocks noGrp="1"/>
          </p:cNvSpPr>
          <p:nvPr>
            <p:ph type="title"/>
          </p:nvPr>
        </p:nvSpPr>
        <p:spPr>
          <a:xfrm>
            <a:off x="706298" y="639763"/>
            <a:ext cx="3997693" cy="5492750"/>
          </a:xfrm>
        </p:spPr>
        <p:txBody>
          <a:bodyPr>
            <a:normAutofit/>
          </a:bodyPr>
          <a:lstStyle/>
          <a:p>
            <a:r>
              <a:rPr lang="en-US" sz="6000" b="1" i="1" u="sng" dirty="0">
                <a:solidFill>
                  <a:schemeClr val="bg2">
                    <a:lumMod val="50000"/>
                  </a:schemeClr>
                </a:solidFill>
                <a:cs typeface="Calibri Light"/>
              </a:rPr>
              <a:t>Internet of Things (IoT) :</a:t>
            </a:r>
            <a:endParaRPr lang="en-US" sz="6000" i="1" u="sng" dirty="0">
              <a:solidFill>
                <a:schemeClr val="bg2">
                  <a:lumMod val="50000"/>
                </a:schemeClr>
              </a:solidFill>
              <a:cs typeface="Calibri Light"/>
            </a:endParaRPr>
          </a:p>
        </p:txBody>
      </p:sp>
      <p:graphicFrame>
        <p:nvGraphicFramePr>
          <p:cNvPr id="5" name="Content Placeholder 2">
            <a:extLst>
              <a:ext uri="{FF2B5EF4-FFF2-40B4-BE49-F238E27FC236}">
                <a16:creationId xmlns:a16="http://schemas.microsoft.com/office/drawing/2014/main" id="{A957646D-5CA4-4EBB-90B9-0575110BC48D}"/>
              </a:ext>
            </a:extLst>
          </p:cNvPr>
          <p:cNvGraphicFramePr>
            <a:graphicFrameLocks noGrp="1"/>
          </p:cNvGraphicFramePr>
          <p:nvPr>
            <p:ph idx="1"/>
            <p:extLst>
              <p:ext uri="{D42A27DB-BD31-4B8C-83A1-F6EECF244321}">
                <p14:modId xmlns:p14="http://schemas.microsoft.com/office/powerpoint/2010/main" val="1202416481"/>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16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9737-8DE6-4294-9BEC-29DBED4CCE7E}"/>
              </a:ext>
            </a:extLst>
          </p:cNvPr>
          <p:cNvSpPr>
            <a:spLocks noGrp="1"/>
          </p:cNvSpPr>
          <p:nvPr>
            <p:ph type="title"/>
          </p:nvPr>
        </p:nvSpPr>
        <p:spPr>
          <a:xfrm>
            <a:off x="480519" y="526874"/>
            <a:ext cx="4807828" cy="3029126"/>
          </a:xfrm>
        </p:spPr>
        <p:txBody>
          <a:bodyPr>
            <a:normAutofit/>
          </a:bodyPr>
          <a:lstStyle/>
          <a:p>
            <a:r>
              <a:rPr lang="en-US" sz="6000" b="1" i="1" u="sng" dirty="0">
                <a:solidFill>
                  <a:schemeClr val="bg2">
                    <a:lumMod val="50000"/>
                  </a:schemeClr>
                </a:solidFill>
                <a:ea typeface="+mj-lt"/>
                <a:cs typeface="+mj-lt"/>
              </a:rPr>
              <a:t>Advantages of IOT :</a:t>
            </a:r>
            <a:endParaRPr lang="en-US" sz="6000" i="1" u="sng" dirty="0">
              <a:solidFill>
                <a:schemeClr val="bg2">
                  <a:lumMod val="50000"/>
                </a:schemeClr>
              </a:solidFill>
              <a:cs typeface="Calibri Light"/>
            </a:endParaRPr>
          </a:p>
        </p:txBody>
      </p:sp>
      <p:graphicFrame>
        <p:nvGraphicFramePr>
          <p:cNvPr id="5" name="Content Placeholder 2">
            <a:extLst>
              <a:ext uri="{FF2B5EF4-FFF2-40B4-BE49-F238E27FC236}">
                <a16:creationId xmlns:a16="http://schemas.microsoft.com/office/drawing/2014/main" id="{5695155E-BF6A-4663-B48C-EF790C89C1E8}"/>
              </a:ext>
            </a:extLst>
          </p:cNvPr>
          <p:cNvGraphicFramePr>
            <a:graphicFrameLocks noGrp="1"/>
          </p:cNvGraphicFramePr>
          <p:nvPr>
            <p:ph idx="1"/>
            <p:extLst>
              <p:ext uri="{D42A27DB-BD31-4B8C-83A1-F6EECF244321}">
                <p14:modId xmlns:p14="http://schemas.microsoft.com/office/powerpoint/2010/main" val="2344948967"/>
              </p:ext>
            </p:extLst>
          </p:nvPr>
        </p:nvGraphicFramePr>
        <p:xfrm>
          <a:off x="5288347" y="639763"/>
          <a:ext cx="6254724" cy="5851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81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7B2E-A161-43DE-AA18-92DBB239DFB3}"/>
              </a:ext>
            </a:extLst>
          </p:cNvPr>
          <p:cNvSpPr>
            <a:spLocks noGrp="1"/>
          </p:cNvSpPr>
          <p:nvPr>
            <p:ph type="title"/>
          </p:nvPr>
        </p:nvSpPr>
        <p:spPr>
          <a:xfrm>
            <a:off x="135468" y="639763"/>
            <a:ext cx="4568524" cy="1640593"/>
          </a:xfrm>
        </p:spPr>
        <p:txBody>
          <a:bodyPr>
            <a:normAutofit/>
          </a:bodyPr>
          <a:lstStyle/>
          <a:p>
            <a:r>
              <a:rPr lang="en-US" sz="5100" b="1" i="1" u="sng" dirty="0">
                <a:solidFill>
                  <a:schemeClr val="bg2">
                    <a:lumMod val="50000"/>
                  </a:schemeClr>
                </a:solidFill>
                <a:ea typeface="+mj-lt"/>
                <a:cs typeface="+mj-lt"/>
              </a:rPr>
              <a:t>Disadvantages of IOT :</a:t>
            </a:r>
            <a:endParaRPr lang="en-US" sz="5100" i="1" u="sng" dirty="0">
              <a:solidFill>
                <a:schemeClr val="bg2">
                  <a:lumMod val="50000"/>
                </a:schemeClr>
              </a:solidFill>
              <a:cs typeface="Calibri Light"/>
            </a:endParaRPr>
          </a:p>
        </p:txBody>
      </p:sp>
      <p:graphicFrame>
        <p:nvGraphicFramePr>
          <p:cNvPr id="5" name="Content Placeholder 2">
            <a:extLst>
              <a:ext uri="{FF2B5EF4-FFF2-40B4-BE49-F238E27FC236}">
                <a16:creationId xmlns:a16="http://schemas.microsoft.com/office/drawing/2014/main" id="{6FFC7467-1A7C-4040-8C74-5F60F73CB45E}"/>
              </a:ext>
            </a:extLst>
          </p:cNvPr>
          <p:cNvGraphicFramePr>
            <a:graphicFrameLocks noGrp="1"/>
          </p:cNvGraphicFramePr>
          <p:nvPr>
            <p:ph idx="1"/>
            <p:extLst>
              <p:ext uri="{D42A27DB-BD31-4B8C-83A1-F6EECF244321}">
                <p14:modId xmlns:p14="http://schemas.microsoft.com/office/powerpoint/2010/main" val="620984955"/>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969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5CBF-0968-474D-A562-B66C941BE125}"/>
              </a:ext>
            </a:extLst>
          </p:cNvPr>
          <p:cNvSpPr>
            <a:spLocks noGrp="1"/>
          </p:cNvSpPr>
          <p:nvPr>
            <p:ph type="title"/>
          </p:nvPr>
        </p:nvSpPr>
        <p:spPr>
          <a:xfrm>
            <a:off x="603503" y="770467"/>
            <a:ext cx="4916763" cy="2345266"/>
          </a:xfrm>
        </p:spPr>
        <p:txBody>
          <a:bodyPr vert="horz" lIns="91440" tIns="45720" rIns="91440" bIns="45720" rtlCol="0" anchor="b">
            <a:normAutofit/>
          </a:bodyPr>
          <a:lstStyle/>
          <a:p>
            <a:pPr>
              <a:lnSpc>
                <a:spcPct val="80000"/>
              </a:lnSpc>
            </a:pPr>
            <a:r>
              <a:rPr lang="en-US" sz="7200" b="1" i="1" u="sng" kern="1200" spc="-120" baseline="0" dirty="0">
                <a:solidFill>
                  <a:schemeClr val="bg2">
                    <a:lumMod val="50000"/>
                  </a:schemeClr>
                </a:solidFill>
                <a:latin typeface="+mj-lt"/>
                <a:ea typeface="+mj-ea"/>
                <a:cs typeface="+mj-cs"/>
              </a:rPr>
              <a:t>Circuit </a:t>
            </a:r>
            <a:r>
              <a:rPr lang="en-US" sz="7200" b="1" i="1" u="sng" dirty="0">
                <a:solidFill>
                  <a:schemeClr val="bg2">
                    <a:lumMod val="50000"/>
                  </a:schemeClr>
                </a:solidFill>
              </a:rPr>
              <a:t>&amp; Simulation:</a:t>
            </a:r>
            <a:endParaRPr lang="en-US" sz="7200" b="1" i="1" u="sng" kern="1200" spc="-120" baseline="0" dirty="0">
              <a:solidFill>
                <a:schemeClr val="bg2">
                  <a:lumMod val="50000"/>
                </a:schemeClr>
              </a:solidFill>
              <a:latin typeface="+mj-lt"/>
              <a:cs typeface="Calibri Light"/>
            </a:endParaRPr>
          </a:p>
        </p:txBody>
      </p:sp>
      <p:pic>
        <p:nvPicPr>
          <p:cNvPr id="4" name="Picture 4" descr="Diagram&#10;&#10;Description automatically generated">
            <a:extLst>
              <a:ext uri="{FF2B5EF4-FFF2-40B4-BE49-F238E27FC236}">
                <a16:creationId xmlns:a16="http://schemas.microsoft.com/office/drawing/2014/main" id="{FA11D174-85E9-4AAE-B30B-5D25B80E9CD8}"/>
              </a:ext>
            </a:extLst>
          </p:cNvPr>
          <p:cNvPicPr>
            <a:picLocks noGrp="1" noChangeAspect="1"/>
          </p:cNvPicPr>
          <p:nvPr>
            <p:ph idx="1"/>
          </p:nvPr>
        </p:nvPicPr>
        <p:blipFill rotWithShape="1">
          <a:blip r:embed="rId2"/>
          <a:stretch/>
        </p:blipFill>
        <p:spPr>
          <a:xfrm>
            <a:off x="5913738" y="722621"/>
            <a:ext cx="5341283" cy="5305646"/>
          </a:xfrm>
          <a:prstGeom prst="rect">
            <a:avLst/>
          </a:prstGeom>
        </p:spPr>
      </p:pic>
    </p:spTree>
    <p:extLst>
      <p:ext uri="{BB962C8B-B14F-4D97-AF65-F5344CB8AC3E}">
        <p14:creationId xmlns:p14="http://schemas.microsoft.com/office/powerpoint/2010/main" val="165961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432C-2BD4-4D29-A823-4D120BA8D14F}"/>
              </a:ext>
            </a:extLst>
          </p:cNvPr>
          <p:cNvSpPr>
            <a:spLocks noGrp="1"/>
          </p:cNvSpPr>
          <p:nvPr>
            <p:ph type="title"/>
          </p:nvPr>
        </p:nvSpPr>
        <p:spPr>
          <a:xfrm>
            <a:off x="603504" y="770467"/>
            <a:ext cx="3467051" cy="934155"/>
          </a:xfrm>
        </p:spPr>
        <p:txBody>
          <a:bodyPr vert="horz" lIns="91440" tIns="45720" rIns="91440" bIns="45720" rtlCol="0" anchor="b">
            <a:normAutofit/>
          </a:bodyPr>
          <a:lstStyle/>
          <a:p>
            <a:pPr>
              <a:lnSpc>
                <a:spcPct val="80000"/>
              </a:lnSpc>
            </a:pPr>
            <a:r>
              <a:rPr lang="en-US" sz="6000" b="1" i="1" u="sng" dirty="0">
                <a:solidFill>
                  <a:schemeClr val="bg2">
                    <a:lumMod val="50000"/>
                  </a:schemeClr>
                </a:solidFill>
              </a:rPr>
              <a:t>Coding :</a:t>
            </a:r>
            <a:endParaRPr lang="en-US" sz="6000" b="1" i="1" u="sng" dirty="0">
              <a:solidFill>
                <a:schemeClr val="bg2">
                  <a:lumMod val="50000"/>
                </a:schemeClr>
              </a:solidFill>
              <a:cs typeface="Calibri Light"/>
            </a:endParaRPr>
          </a:p>
        </p:txBody>
      </p:sp>
      <p:pic>
        <p:nvPicPr>
          <p:cNvPr id="4" name="Picture 4" descr="Text&#10;&#10;Description automatically generated">
            <a:extLst>
              <a:ext uri="{FF2B5EF4-FFF2-40B4-BE49-F238E27FC236}">
                <a16:creationId xmlns:a16="http://schemas.microsoft.com/office/drawing/2014/main" id="{EA1FC5BA-41A0-418C-B36B-270B3A007B4D}"/>
              </a:ext>
            </a:extLst>
          </p:cNvPr>
          <p:cNvPicPr>
            <a:picLocks noGrp="1" noChangeAspect="1"/>
          </p:cNvPicPr>
          <p:nvPr>
            <p:ph idx="1"/>
          </p:nvPr>
        </p:nvPicPr>
        <p:blipFill>
          <a:blip r:embed="rId2"/>
          <a:stretch>
            <a:fillRect/>
          </a:stretch>
        </p:blipFill>
        <p:spPr>
          <a:xfrm>
            <a:off x="4549422" y="372533"/>
            <a:ext cx="6637867" cy="6118578"/>
          </a:xfrm>
          <a:prstGeom prst="rect">
            <a:avLst/>
          </a:prstGeom>
        </p:spPr>
      </p:pic>
    </p:spTree>
    <p:extLst>
      <p:ext uri="{BB962C8B-B14F-4D97-AF65-F5344CB8AC3E}">
        <p14:creationId xmlns:p14="http://schemas.microsoft.com/office/powerpoint/2010/main" val="347710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2EC9-6E8F-4797-A1B9-9F666C81D2F4}"/>
              </a:ext>
            </a:extLst>
          </p:cNvPr>
          <p:cNvSpPr>
            <a:spLocks noGrp="1"/>
          </p:cNvSpPr>
          <p:nvPr>
            <p:ph type="title"/>
          </p:nvPr>
        </p:nvSpPr>
        <p:spPr>
          <a:xfrm>
            <a:off x="229264" y="682625"/>
            <a:ext cx="5059086" cy="2466975"/>
          </a:xfrm>
        </p:spPr>
        <p:txBody>
          <a:bodyPr>
            <a:normAutofit/>
          </a:bodyPr>
          <a:lstStyle/>
          <a:p>
            <a:r>
              <a:rPr lang="en-US" sz="6000" b="1" i="1" u="sng" dirty="0">
                <a:solidFill>
                  <a:schemeClr val="accent5">
                    <a:lumMod val="75000"/>
                  </a:schemeClr>
                </a:solidFill>
                <a:ea typeface="+mj-lt"/>
                <a:cs typeface="+mj-lt"/>
              </a:rPr>
              <a:t>Advantages:</a:t>
            </a:r>
            <a:endParaRPr lang="en-US" sz="6000" i="1" u="sng" dirty="0">
              <a:solidFill>
                <a:schemeClr val="accent5">
                  <a:lumMod val="75000"/>
                </a:schemeClr>
              </a:solidFill>
              <a:cs typeface="Calibri Light" panose="020F0302020204030204"/>
            </a:endParaRPr>
          </a:p>
          <a:p>
            <a:endParaRPr lang="en-US" sz="6000" i="1" u="sng" dirty="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F01CC83F-C1D7-47E6-B8EA-A80B8F299C62}"/>
              </a:ext>
            </a:extLst>
          </p:cNvPr>
          <p:cNvSpPr>
            <a:spLocks noGrp="1"/>
          </p:cNvSpPr>
          <p:nvPr>
            <p:ph idx="1"/>
          </p:nvPr>
        </p:nvSpPr>
        <p:spPr>
          <a:xfrm>
            <a:off x="5028704" y="835378"/>
            <a:ext cx="6674388" cy="5915377"/>
          </a:xfrm>
        </p:spPr>
        <p:txBody>
          <a:bodyPr vert="horz" lIns="91440" tIns="45720" rIns="91440" bIns="45720" rtlCol="0" anchor="ctr">
            <a:normAutofit/>
          </a:bodyPr>
          <a:lstStyle/>
          <a:p>
            <a:pPr>
              <a:buFont typeface="Arial"/>
              <a:buChar char="•"/>
            </a:pPr>
            <a:r>
              <a:rPr lang="en-US" sz="1600" dirty="0">
                <a:ea typeface="+mn-lt"/>
                <a:cs typeface="+mn-lt"/>
              </a:rPr>
              <a:t>The IOT based Unmanned Surface Vehicle (USV) can be used to do surveillance purpose, rescue purpose with very easily through a smartphone app with trivial amount of life risk. </a:t>
            </a:r>
          </a:p>
          <a:p>
            <a:pPr>
              <a:buFont typeface="Arial"/>
              <a:buChar char="•"/>
            </a:pPr>
            <a:r>
              <a:rPr lang="en-US" sz="1600" dirty="0">
                <a:ea typeface="+mn-lt"/>
                <a:cs typeface="+mn-lt"/>
              </a:rPr>
              <a:t> The solar panel used here also help us make this vehicle run on green energy . The cost of battery or need for long-lasting battery are redundant and it’s been made to be more eco-friendly. </a:t>
            </a:r>
          </a:p>
          <a:p>
            <a:pPr>
              <a:buFont typeface="Arial"/>
              <a:buChar char="•"/>
            </a:pPr>
            <a:r>
              <a:rPr lang="en-US" sz="1600" dirty="0">
                <a:ea typeface="+mn-lt"/>
                <a:cs typeface="+mn-lt"/>
              </a:rPr>
              <a:t>A night vision camera or video image processor can be mounted on top of this vehicle making it efficient for rescue purpose or surveillance during night time. </a:t>
            </a:r>
          </a:p>
          <a:p>
            <a:pPr>
              <a:buFont typeface="Arial"/>
              <a:buChar char="•"/>
            </a:pPr>
            <a:r>
              <a:rPr lang="en-US" sz="1600" dirty="0">
                <a:ea typeface="+mn-lt"/>
                <a:cs typeface="+mn-lt"/>
              </a:rPr>
              <a:t>It can be used for seaweed farming. Using USV helps in reducing the operation cost to a great extent. </a:t>
            </a:r>
          </a:p>
          <a:p>
            <a:pPr>
              <a:buFont typeface="Arial"/>
              <a:buChar char="•"/>
            </a:pPr>
            <a:r>
              <a:rPr lang="en-US" sz="1600" dirty="0">
                <a:ea typeface="+mn-lt"/>
                <a:cs typeface="+mn-lt"/>
              </a:rPr>
              <a:t>Being equipped with PIR sensors which will help us in warning about unauthorized movement if any. Thus, can be used for surveillance in places that are hard to keep an eye on like a maritime border. </a:t>
            </a:r>
          </a:p>
          <a:p>
            <a:pPr>
              <a:buFont typeface="Arial"/>
              <a:buChar char="•"/>
            </a:pPr>
            <a:r>
              <a:rPr lang="en-US" sz="1600" dirty="0">
                <a:ea typeface="+mn-lt"/>
                <a:cs typeface="+mn-lt"/>
              </a:rPr>
              <a:t>The system can send us weather data which can help us know about the weather in parts where it’s stationed.</a:t>
            </a:r>
          </a:p>
          <a:p>
            <a:pPr>
              <a:buFont typeface="Arial"/>
              <a:buChar char="•"/>
            </a:pPr>
            <a:r>
              <a:rPr lang="en-US" sz="1600" dirty="0">
                <a:ea typeface="+mn-lt"/>
                <a:cs typeface="+mn-lt"/>
              </a:rPr>
              <a:t>This system being entirely IOT based, any function that we want to perform can be done without any human-machine interaction. Thus, it’s risk free and the amount of work needed is very trivial. </a:t>
            </a:r>
          </a:p>
          <a:p>
            <a:pPr>
              <a:buFont typeface="Arial"/>
              <a:buChar char="•"/>
            </a:pPr>
            <a:r>
              <a:rPr lang="en-US" sz="1600" dirty="0">
                <a:ea typeface="+mn-lt"/>
                <a:cs typeface="+mn-lt"/>
              </a:rPr>
              <a:t>If used in defense purpose, the data protection and privacy issues can also be dealt with. The data stored in the cloud can be manipulated, made copy of, encrypted and backed up as per our need.</a:t>
            </a:r>
            <a:endParaRPr lang="en-US" sz="1600" dirty="0">
              <a:cs typeface="Calibri"/>
            </a:endParaRPr>
          </a:p>
        </p:txBody>
      </p:sp>
    </p:spTree>
    <p:extLst>
      <p:ext uri="{BB962C8B-B14F-4D97-AF65-F5344CB8AC3E}">
        <p14:creationId xmlns:p14="http://schemas.microsoft.com/office/powerpoint/2010/main" val="5465331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indoor&#10;&#10;Description automatically generated">
            <a:extLst>
              <a:ext uri="{FF2B5EF4-FFF2-40B4-BE49-F238E27FC236}">
                <a16:creationId xmlns:a16="http://schemas.microsoft.com/office/drawing/2014/main" id="{9370D0D2-32A4-4011-9C43-DC44EC7450C4}"/>
              </a:ext>
            </a:extLst>
          </p:cNvPr>
          <p:cNvPicPr>
            <a:picLocks noChangeAspect="1"/>
          </p:cNvPicPr>
          <p:nvPr/>
        </p:nvPicPr>
        <p:blipFill rotWithShape="1">
          <a:blip r:embed="rId2"/>
          <a:srcRect l="7751" r="1429" b="1"/>
          <a:stretch/>
        </p:blipFill>
        <p:spPr>
          <a:xfrm rot="5400000">
            <a:off x="3601156" y="-1682044"/>
            <a:ext cx="4989689" cy="10905066"/>
          </a:xfrm>
          <a:prstGeom prst="rect">
            <a:avLst/>
          </a:prstGeom>
        </p:spPr>
      </p:pic>
    </p:spTree>
    <p:extLst>
      <p:ext uri="{BB962C8B-B14F-4D97-AF65-F5344CB8AC3E}">
        <p14:creationId xmlns:p14="http://schemas.microsoft.com/office/powerpoint/2010/main" val="110522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57BC-0D67-4D80-A1E0-27F740CCCA3C}"/>
              </a:ext>
            </a:extLst>
          </p:cNvPr>
          <p:cNvSpPr>
            <a:spLocks noGrp="1"/>
          </p:cNvSpPr>
          <p:nvPr>
            <p:ph type="title"/>
          </p:nvPr>
        </p:nvSpPr>
        <p:spPr>
          <a:xfrm>
            <a:off x="293512" y="639763"/>
            <a:ext cx="4707466" cy="2430815"/>
          </a:xfrm>
        </p:spPr>
        <p:txBody>
          <a:bodyPr>
            <a:normAutofit/>
          </a:bodyPr>
          <a:lstStyle/>
          <a:p>
            <a:r>
              <a:rPr lang="en-US" sz="6000" b="1" i="1" u="sng" dirty="0">
                <a:solidFill>
                  <a:schemeClr val="bg2">
                    <a:lumMod val="50000"/>
                  </a:schemeClr>
                </a:solidFill>
                <a:ea typeface="+mj-lt"/>
                <a:cs typeface="+mj-lt"/>
              </a:rPr>
              <a:t>Application:</a:t>
            </a:r>
            <a:endParaRPr lang="en-US" sz="6000" b="1" i="1" u="sng" dirty="0">
              <a:solidFill>
                <a:schemeClr val="bg2">
                  <a:lumMod val="50000"/>
                </a:schemeClr>
              </a:solidFill>
              <a:cs typeface="Calibri Light"/>
            </a:endParaRPr>
          </a:p>
        </p:txBody>
      </p:sp>
      <p:graphicFrame>
        <p:nvGraphicFramePr>
          <p:cNvPr id="5" name="Content Placeholder 2">
            <a:extLst>
              <a:ext uri="{FF2B5EF4-FFF2-40B4-BE49-F238E27FC236}">
                <a16:creationId xmlns:a16="http://schemas.microsoft.com/office/drawing/2014/main" id="{17B42D3E-F38D-4990-B08D-3CFEF84675A6}"/>
              </a:ext>
            </a:extLst>
          </p:cNvPr>
          <p:cNvGraphicFramePr>
            <a:graphicFrameLocks noGrp="1"/>
          </p:cNvGraphicFramePr>
          <p:nvPr>
            <p:ph idx="1"/>
            <p:extLst>
              <p:ext uri="{D42A27DB-BD31-4B8C-83A1-F6EECF244321}">
                <p14:modId xmlns:p14="http://schemas.microsoft.com/office/powerpoint/2010/main" val="2318802999"/>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362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4CEA-18D4-47D0-9D5C-9885471C4744}"/>
              </a:ext>
            </a:extLst>
          </p:cNvPr>
          <p:cNvSpPr>
            <a:spLocks noGrp="1"/>
          </p:cNvSpPr>
          <p:nvPr>
            <p:ph type="title"/>
          </p:nvPr>
        </p:nvSpPr>
        <p:spPr>
          <a:xfrm>
            <a:off x="706299" y="639763"/>
            <a:ext cx="3947998" cy="5492750"/>
          </a:xfrm>
        </p:spPr>
        <p:txBody>
          <a:bodyPr>
            <a:normAutofit/>
          </a:bodyPr>
          <a:lstStyle/>
          <a:p>
            <a:r>
              <a:rPr lang="en-US" sz="6000" b="1" i="1" u="sng" dirty="0">
                <a:solidFill>
                  <a:schemeClr val="accent5">
                    <a:lumMod val="75000"/>
                  </a:schemeClr>
                </a:solidFill>
                <a:cs typeface="Calibri Light" panose="020F0302020204030204"/>
              </a:rPr>
              <a:t>Future Scope:</a:t>
            </a:r>
          </a:p>
        </p:txBody>
      </p:sp>
      <p:sp>
        <p:nvSpPr>
          <p:cNvPr id="3" name="Content Placeholder 2">
            <a:extLst>
              <a:ext uri="{FF2B5EF4-FFF2-40B4-BE49-F238E27FC236}">
                <a16:creationId xmlns:a16="http://schemas.microsoft.com/office/drawing/2014/main" id="{536611A5-A6AC-44BB-9D63-4C6DD3ED3F9C}"/>
              </a:ext>
            </a:extLst>
          </p:cNvPr>
          <p:cNvSpPr>
            <a:spLocks noGrp="1"/>
          </p:cNvSpPr>
          <p:nvPr>
            <p:ph idx="1"/>
          </p:nvPr>
        </p:nvSpPr>
        <p:spPr>
          <a:xfrm>
            <a:off x="5288349" y="639764"/>
            <a:ext cx="6142032" cy="5492749"/>
          </a:xfrm>
        </p:spPr>
        <p:txBody>
          <a:bodyPr vert="horz" lIns="91440" tIns="45720" rIns="91440" bIns="45720" rtlCol="0" anchor="ctr">
            <a:normAutofit/>
          </a:bodyPr>
          <a:lstStyle/>
          <a:p>
            <a:pPr marL="0" indent="0">
              <a:buNone/>
            </a:pPr>
            <a:r>
              <a:rPr lang="en-US" dirty="0">
                <a:ea typeface="+mn-lt"/>
                <a:cs typeface="+mn-lt"/>
              </a:rPr>
              <a:t>The system can be integrated with GPRS / GSM modules for notifying the higher authorities by Text Messages for Rapid Action. The system can also get a Wi-Fi module for real time tracking of Offenders. And the coordinates can be sent via Text Message to the respective Authorities in charge. </a:t>
            </a:r>
            <a:endParaRPr lang="en-US"/>
          </a:p>
        </p:txBody>
      </p:sp>
    </p:spTree>
    <p:extLst>
      <p:ext uri="{BB962C8B-B14F-4D97-AF65-F5344CB8AC3E}">
        <p14:creationId xmlns:p14="http://schemas.microsoft.com/office/powerpoint/2010/main" val="231407998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4DC4-035E-42B0-A1DC-3EBAB959C372}"/>
              </a:ext>
            </a:extLst>
          </p:cNvPr>
          <p:cNvSpPr>
            <a:spLocks noGrp="1"/>
          </p:cNvSpPr>
          <p:nvPr>
            <p:ph type="title"/>
          </p:nvPr>
        </p:nvSpPr>
        <p:spPr>
          <a:xfrm>
            <a:off x="485422" y="639763"/>
            <a:ext cx="4707467" cy="5492750"/>
          </a:xfrm>
        </p:spPr>
        <p:txBody>
          <a:bodyPr>
            <a:normAutofit/>
          </a:bodyPr>
          <a:lstStyle/>
          <a:p>
            <a:r>
              <a:rPr lang="en-US" sz="6000" b="1" i="1" u="sng" dirty="0">
                <a:solidFill>
                  <a:schemeClr val="accent5">
                    <a:lumMod val="75000"/>
                  </a:schemeClr>
                </a:solidFill>
                <a:ea typeface="+mj-lt"/>
                <a:cs typeface="+mj-lt"/>
              </a:rPr>
              <a:t>References:</a:t>
            </a:r>
            <a:endParaRPr lang="en-US" sz="6000" b="1" i="1" dirty="0">
              <a:solidFill>
                <a:schemeClr val="accent5">
                  <a:lumMod val="75000"/>
                </a:schemeClr>
              </a:solidFill>
              <a:cs typeface="Calibri Light" panose="020F0302020204030204"/>
            </a:endParaRPr>
          </a:p>
        </p:txBody>
      </p:sp>
      <p:sp>
        <p:nvSpPr>
          <p:cNvPr id="3" name="Content Placeholder 2">
            <a:extLst>
              <a:ext uri="{FF2B5EF4-FFF2-40B4-BE49-F238E27FC236}">
                <a16:creationId xmlns:a16="http://schemas.microsoft.com/office/drawing/2014/main" id="{99D1F09B-5A9D-4A3C-A6FC-C070DE9C12D5}"/>
              </a:ext>
            </a:extLst>
          </p:cNvPr>
          <p:cNvSpPr>
            <a:spLocks noGrp="1"/>
          </p:cNvSpPr>
          <p:nvPr>
            <p:ph idx="1"/>
          </p:nvPr>
        </p:nvSpPr>
        <p:spPr>
          <a:xfrm>
            <a:off x="5288349" y="639764"/>
            <a:ext cx="6142032" cy="5492749"/>
          </a:xfrm>
        </p:spPr>
        <p:txBody>
          <a:bodyPr vert="horz" lIns="91440" tIns="45720" rIns="91440" bIns="45720" rtlCol="0" anchor="ctr">
            <a:normAutofit/>
          </a:bodyPr>
          <a:lstStyle/>
          <a:p>
            <a:r>
              <a:rPr lang="en-US" dirty="0">
                <a:ea typeface="+mn-lt"/>
                <a:cs typeface="+mn-lt"/>
              </a:rPr>
              <a:t>Wikipedia </a:t>
            </a:r>
          </a:p>
          <a:p>
            <a:r>
              <a:rPr lang="en-US" dirty="0">
                <a:ea typeface="+mn-lt"/>
                <a:cs typeface="+mn-lt"/>
              </a:rPr>
              <a:t>Thedigitalship.com </a:t>
            </a:r>
          </a:p>
          <a:p>
            <a:r>
              <a:rPr lang="en-US" dirty="0">
                <a:ea typeface="+mn-lt"/>
                <a:cs typeface="+mn-lt"/>
              </a:rPr>
              <a:t>www.arduino.cc </a:t>
            </a:r>
          </a:p>
          <a:p>
            <a:r>
              <a:rPr lang="en-US" dirty="0">
                <a:ea typeface="+mn-lt"/>
                <a:cs typeface="+mn-lt"/>
              </a:rPr>
              <a:t>www.researchgate.net</a:t>
            </a:r>
            <a:endParaRPr lang="en-US" dirty="0">
              <a:cs typeface="Calibri" panose="020F0502020204030204"/>
            </a:endParaRPr>
          </a:p>
        </p:txBody>
      </p:sp>
    </p:spTree>
    <p:extLst>
      <p:ext uri="{BB962C8B-B14F-4D97-AF65-F5344CB8AC3E}">
        <p14:creationId xmlns:p14="http://schemas.microsoft.com/office/powerpoint/2010/main" val="97251666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9811-FC90-460C-AA3D-F81AB9B54BA3}"/>
              </a:ext>
            </a:extLst>
          </p:cNvPr>
          <p:cNvSpPr>
            <a:spLocks noGrp="1"/>
          </p:cNvSpPr>
          <p:nvPr>
            <p:ph type="title"/>
          </p:nvPr>
        </p:nvSpPr>
        <p:spPr>
          <a:xfrm>
            <a:off x="1229560" y="1178052"/>
            <a:ext cx="9359417" cy="4501896"/>
          </a:xfrm>
        </p:spPr>
        <p:txBody>
          <a:bodyPr vert="horz" lIns="91440" tIns="45720" rIns="91440" bIns="45720" rtlCol="0" anchor="ctr">
            <a:normAutofit/>
          </a:bodyPr>
          <a:lstStyle/>
          <a:p>
            <a:pPr algn="ctr">
              <a:lnSpc>
                <a:spcPct val="80000"/>
              </a:lnSpc>
            </a:pPr>
            <a:r>
              <a:rPr lang="en-US" sz="5600" b="1" i="1" dirty="0">
                <a:solidFill>
                  <a:schemeClr val="bg1"/>
                </a:solidFill>
              </a:rPr>
              <a:t>     </a:t>
            </a:r>
            <a:r>
              <a:rPr lang="en-US" sz="5600" b="1" i="1" dirty="0">
                <a:solidFill>
                  <a:srgbClr val="002060"/>
                </a:solidFill>
              </a:rPr>
              <a:t> Thank You Everyone!</a:t>
            </a:r>
            <a:endParaRPr lang="en-US" sz="5600" b="1" i="1" dirty="0">
              <a:solidFill>
                <a:srgbClr val="002060"/>
              </a:solidFill>
              <a:cs typeface="Calibri Light"/>
            </a:endParaRPr>
          </a:p>
        </p:txBody>
      </p:sp>
    </p:spTree>
    <p:extLst>
      <p:ext uri="{BB962C8B-B14F-4D97-AF65-F5344CB8AC3E}">
        <p14:creationId xmlns:p14="http://schemas.microsoft.com/office/powerpoint/2010/main" val="1575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1445-040F-4E31-991C-419431E91C58}"/>
              </a:ext>
            </a:extLst>
          </p:cNvPr>
          <p:cNvSpPr>
            <a:spLocks noGrp="1"/>
          </p:cNvSpPr>
          <p:nvPr>
            <p:ph type="title"/>
          </p:nvPr>
        </p:nvSpPr>
        <p:spPr>
          <a:xfrm>
            <a:off x="649854" y="402698"/>
            <a:ext cx="4407568" cy="2577570"/>
          </a:xfrm>
        </p:spPr>
        <p:txBody>
          <a:bodyPr>
            <a:normAutofit/>
          </a:bodyPr>
          <a:lstStyle/>
          <a:p>
            <a:r>
              <a:rPr lang="en-US" sz="6000" b="1" i="1" u="sng" dirty="0">
                <a:solidFill>
                  <a:schemeClr val="accent5">
                    <a:lumMod val="75000"/>
                  </a:schemeClr>
                </a:solidFill>
                <a:ea typeface="+mj-lt"/>
                <a:cs typeface="+mj-lt"/>
              </a:rPr>
              <a:t>Need of the project :</a:t>
            </a:r>
            <a:r>
              <a:rPr lang="en-US" sz="6000" b="1" i="1" dirty="0">
                <a:solidFill>
                  <a:schemeClr val="accent5">
                    <a:lumMod val="75000"/>
                  </a:schemeClr>
                </a:solidFill>
                <a:ea typeface="+mj-lt"/>
                <a:cs typeface="+mj-lt"/>
              </a:rPr>
              <a:t> </a:t>
            </a:r>
            <a:endParaRPr lang="en-US" sz="6000" b="1" i="1" u="sng" dirty="0">
              <a:solidFill>
                <a:schemeClr val="accent5">
                  <a:lumMod val="75000"/>
                </a:schemeClr>
              </a:solidFill>
              <a:cs typeface="Calibri Light"/>
            </a:endParaRPr>
          </a:p>
        </p:txBody>
      </p:sp>
      <p:sp>
        <p:nvSpPr>
          <p:cNvPr id="3" name="Content Placeholder 2">
            <a:extLst>
              <a:ext uri="{FF2B5EF4-FFF2-40B4-BE49-F238E27FC236}">
                <a16:creationId xmlns:a16="http://schemas.microsoft.com/office/drawing/2014/main" id="{BBC57003-2477-4B2F-BCD3-06E264DA3D13}"/>
              </a:ext>
            </a:extLst>
          </p:cNvPr>
          <p:cNvSpPr>
            <a:spLocks noGrp="1"/>
          </p:cNvSpPr>
          <p:nvPr>
            <p:ph idx="1"/>
          </p:nvPr>
        </p:nvSpPr>
        <p:spPr>
          <a:xfrm>
            <a:off x="5288349" y="639764"/>
            <a:ext cx="6142032" cy="5492749"/>
          </a:xfrm>
        </p:spPr>
        <p:txBody>
          <a:bodyPr vert="horz" lIns="91440" tIns="45720" rIns="91440" bIns="45720" rtlCol="0" anchor="ctr">
            <a:normAutofit fontScale="92500" lnSpcReduction="10000"/>
          </a:bodyPr>
          <a:lstStyle/>
          <a:p>
            <a:pPr marL="0" indent="0">
              <a:buNone/>
            </a:pPr>
            <a:r>
              <a:rPr lang="en-US" dirty="0">
                <a:ea typeface="+mn-lt"/>
                <a:cs typeface="+mn-lt"/>
              </a:rPr>
              <a:t>Disaster robotics has become a research area in its own right .Most of these disaster deployments use aerial, ground, or underwater robotic platforms.However, the research involving autonomous boats or Unmanned Surface Vehicles (USVs) for Disaster Management (DM) is currently spread across several publications .Our project attempts to explore the possibility of designing and implementing an Unmanned Surface Vehicle (USV) in form of a Boat with a Surveillance Camera installed for search and rescue operations at Water bodies. This USV can be controlled over the internet using concepts of Internet of Things.</a:t>
            </a:r>
            <a:endParaRPr lang="en-US" dirty="0"/>
          </a:p>
        </p:txBody>
      </p:sp>
    </p:spTree>
    <p:extLst>
      <p:ext uri="{BB962C8B-B14F-4D97-AF65-F5344CB8AC3E}">
        <p14:creationId xmlns:p14="http://schemas.microsoft.com/office/powerpoint/2010/main" val="30532578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F805-A0D7-4094-9082-75FBC3D4CF3B}"/>
              </a:ext>
            </a:extLst>
          </p:cNvPr>
          <p:cNvSpPr>
            <a:spLocks noGrp="1"/>
          </p:cNvSpPr>
          <p:nvPr>
            <p:ph type="title"/>
          </p:nvPr>
        </p:nvSpPr>
        <p:spPr>
          <a:xfrm>
            <a:off x="761619" y="596902"/>
            <a:ext cx="3947998" cy="1852788"/>
          </a:xfrm>
        </p:spPr>
        <p:txBody>
          <a:bodyPr>
            <a:normAutofit/>
          </a:bodyPr>
          <a:lstStyle/>
          <a:p>
            <a:r>
              <a:rPr lang="en-US" sz="6000" b="1" i="1" u="sng" dirty="0">
                <a:solidFill>
                  <a:schemeClr val="accent5">
                    <a:lumMod val="75000"/>
                  </a:schemeClr>
                </a:solidFill>
                <a:ea typeface="+mj-lt"/>
                <a:cs typeface="+mj-lt"/>
              </a:rPr>
              <a:t>Content :</a:t>
            </a:r>
            <a:r>
              <a:rPr lang="en-US" sz="6000" b="1" i="1" dirty="0">
                <a:solidFill>
                  <a:srgbClr val="FFFFFF"/>
                </a:solidFill>
                <a:ea typeface="+mj-lt"/>
                <a:cs typeface="+mj-lt"/>
              </a:rPr>
              <a:t> </a:t>
            </a:r>
            <a:endParaRPr lang="en-US" sz="6000" b="1" i="1" u="sng" dirty="0">
              <a:solidFill>
                <a:srgbClr val="FFFFFF"/>
              </a:solidFill>
              <a:cs typeface="Calibri Light"/>
            </a:endParaRPr>
          </a:p>
        </p:txBody>
      </p:sp>
      <p:sp>
        <p:nvSpPr>
          <p:cNvPr id="3" name="Content Placeholder 2">
            <a:extLst>
              <a:ext uri="{FF2B5EF4-FFF2-40B4-BE49-F238E27FC236}">
                <a16:creationId xmlns:a16="http://schemas.microsoft.com/office/drawing/2014/main" id="{8BD63BC6-AEED-45A0-A05D-B72A5C52FBEA}"/>
              </a:ext>
            </a:extLst>
          </p:cNvPr>
          <p:cNvSpPr>
            <a:spLocks noGrp="1"/>
          </p:cNvSpPr>
          <p:nvPr>
            <p:ph idx="1"/>
          </p:nvPr>
        </p:nvSpPr>
        <p:spPr>
          <a:xfrm>
            <a:off x="5288349" y="639764"/>
            <a:ext cx="6142032" cy="5492749"/>
          </a:xfrm>
        </p:spPr>
        <p:txBody>
          <a:bodyPr vert="horz" lIns="91440" tIns="45720" rIns="91440" bIns="45720" rtlCol="0" anchor="ctr">
            <a:normAutofit/>
          </a:bodyPr>
          <a:lstStyle/>
          <a:p>
            <a:pPr marL="0" indent="0">
              <a:buNone/>
            </a:pPr>
            <a:r>
              <a:rPr lang="en-US" sz="2000" dirty="0">
                <a:ea typeface="+mn-lt"/>
                <a:cs typeface="+mn-lt"/>
              </a:rPr>
              <a:t>1.   Introduction           2.  Literature survey </a:t>
            </a:r>
            <a:endParaRPr lang="en-US" sz="2000" dirty="0">
              <a:ea typeface="+mn-lt"/>
              <a:cs typeface="Calibri"/>
            </a:endParaRPr>
          </a:p>
          <a:p>
            <a:pPr marL="0" indent="0">
              <a:buNone/>
            </a:pPr>
            <a:r>
              <a:rPr lang="en-US" sz="2000" dirty="0">
                <a:ea typeface="+mn-lt"/>
                <a:cs typeface="+mn-lt"/>
              </a:rPr>
              <a:t>                                     And related works</a:t>
            </a:r>
            <a:endParaRPr lang="en-US" sz="2000" dirty="0">
              <a:cs typeface="Calibri"/>
            </a:endParaRPr>
          </a:p>
          <a:p>
            <a:pPr marL="0" indent="0">
              <a:buNone/>
            </a:pPr>
            <a:r>
              <a:rPr lang="en-US" sz="2000" dirty="0">
                <a:cs typeface="Calibri"/>
              </a:rPr>
              <a:t>3. </a:t>
            </a:r>
            <a:r>
              <a:rPr lang="en-US" sz="2000" dirty="0">
                <a:ea typeface="+mn-lt"/>
                <a:cs typeface="+mn-lt"/>
              </a:rPr>
              <a:t>  Proposed system       4.  Block diagram</a:t>
            </a:r>
          </a:p>
          <a:p>
            <a:pPr>
              <a:buNone/>
            </a:pPr>
            <a:r>
              <a:rPr lang="en-US" sz="2000" dirty="0">
                <a:ea typeface="+mn-lt"/>
                <a:cs typeface="+mn-lt"/>
              </a:rPr>
              <a:t>5.   Flow chart                 6.  Hardware  description                 </a:t>
            </a:r>
            <a:endParaRPr lang="en-US" sz="2000">
              <a:ea typeface="+mn-lt"/>
              <a:cs typeface="Calibri"/>
            </a:endParaRPr>
          </a:p>
          <a:p>
            <a:pPr>
              <a:buNone/>
            </a:pPr>
            <a:r>
              <a:rPr lang="en-US" sz="2000" dirty="0">
                <a:ea typeface="+mn-lt"/>
                <a:cs typeface="+mn-lt"/>
              </a:rPr>
              <a:t>7.   Software requirement  8.  Internet of Things</a:t>
            </a:r>
            <a:endParaRPr lang="en-US" sz="2000" dirty="0">
              <a:cs typeface="Calibri"/>
            </a:endParaRPr>
          </a:p>
          <a:p>
            <a:pPr>
              <a:buNone/>
            </a:pPr>
            <a:r>
              <a:rPr lang="en-US" sz="2000" dirty="0">
                <a:ea typeface="+mn-lt"/>
                <a:cs typeface="+mn-lt"/>
              </a:rPr>
              <a:t>9.   Circuit &amp; Simulation           10.  Advantages</a:t>
            </a:r>
            <a:endParaRPr lang="en-US" sz="2000" dirty="0">
              <a:cs typeface="Calibri"/>
            </a:endParaRPr>
          </a:p>
          <a:p>
            <a:pPr>
              <a:buNone/>
            </a:pPr>
            <a:r>
              <a:rPr lang="en-US" sz="2000" dirty="0">
                <a:ea typeface="+mn-lt"/>
                <a:cs typeface="+mn-lt"/>
              </a:rPr>
              <a:t>11. Applications                         12.  Future Scope</a:t>
            </a:r>
            <a:endParaRPr lang="en-US" sz="2000">
              <a:cs typeface="Calibri" panose="020F0502020204030204"/>
            </a:endParaRPr>
          </a:p>
          <a:p>
            <a:pPr>
              <a:buNone/>
            </a:pPr>
            <a:r>
              <a:rPr lang="en-US" sz="2000" dirty="0">
                <a:ea typeface="+mn-lt"/>
                <a:cs typeface="+mn-lt"/>
              </a:rPr>
              <a:t>13. Conclusion                   14.  Acknowledgement</a:t>
            </a:r>
            <a:endParaRPr lang="en-US" sz="2000" dirty="0">
              <a:cs typeface="Calibri"/>
            </a:endParaRPr>
          </a:p>
          <a:p>
            <a:pPr>
              <a:buNone/>
            </a:pPr>
            <a:r>
              <a:rPr lang="en-US" sz="2000" dirty="0">
                <a:ea typeface="+mn-lt"/>
                <a:cs typeface="+mn-lt"/>
              </a:rPr>
              <a:t>15.  References</a:t>
            </a:r>
            <a:endParaRPr lang="en-US" sz="2000" dirty="0">
              <a:cs typeface="Calibri"/>
            </a:endParaRPr>
          </a:p>
          <a:p>
            <a:pPr>
              <a:buNone/>
            </a:pPr>
            <a:endParaRPr lang="en-US">
              <a:cs typeface="Calibri"/>
            </a:endParaRPr>
          </a:p>
        </p:txBody>
      </p:sp>
    </p:spTree>
    <p:extLst>
      <p:ext uri="{BB962C8B-B14F-4D97-AF65-F5344CB8AC3E}">
        <p14:creationId xmlns:p14="http://schemas.microsoft.com/office/powerpoint/2010/main" val="6864701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06B9-7269-4D1D-88AE-B1999F049312}"/>
              </a:ext>
            </a:extLst>
          </p:cNvPr>
          <p:cNvSpPr>
            <a:spLocks noGrp="1"/>
          </p:cNvSpPr>
          <p:nvPr>
            <p:ph type="title"/>
          </p:nvPr>
        </p:nvSpPr>
        <p:spPr>
          <a:xfrm>
            <a:off x="270934" y="639763"/>
            <a:ext cx="4888088" cy="2182459"/>
          </a:xfrm>
        </p:spPr>
        <p:txBody>
          <a:bodyPr>
            <a:normAutofit/>
          </a:bodyPr>
          <a:lstStyle/>
          <a:p>
            <a:r>
              <a:rPr lang="en-US" sz="6000" b="1" i="1" u="sng" dirty="0">
                <a:solidFill>
                  <a:schemeClr val="accent5">
                    <a:lumMod val="75000"/>
                  </a:schemeClr>
                </a:solidFill>
                <a:ea typeface="+mj-lt"/>
                <a:cs typeface="+mj-lt"/>
              </a:rPr>
              <a:t>Introduction:</a:t>
            </a:r>
            <a:endParaRPr lang="en-US" sz="6000" b="1" i="1" u="sng" dirty="0">
              <a:solidFill>
                <a:schemeClr val="accent5">
                  <a:lumMod val="75000"/>
                </a:schemeClr>
              </a:solidFill>
              <a:cs typeface="Calibri Light"/>
            </a:endParaRPr>
          </a:p>
        </p:txBody>
      </p:sp>
      <p:sp>
        <p:nvSpPr>
          <p:cNvPr id="3" name="Content Placeholder 2">
            <a:extLst>
              <a:ext uri="{FF2B5EF4-FFF2-40B4-BE49-F238E27FC236}">
                <a16:creationId xmlns:a16="http://schemas.microsoft.com/office/drawing/2014/main" id="{79F4BD1E-B554-42A4-B453-E8AF546C02A3}"/>
              </a:ext>
            </a:extLst>
          </p:cNvPr>
          <p:cNvSpPr>
            <a:spLocks noGrp="1"/>
          </p:cNvSpPr>
          <p:nvPr>
            <p:ph idx="1"/>
          </p:nvPr>
        </p:nvSpPr>
        <p:spPr>
          <a:xfrm>
            <a:off x="5159022" y="639764"/>
            <a:ext cx="6468534" cy="5952947"/>
          </a:xfrm>
        </p:spPr>
        <p:txBody>
          <a:bodyPr vert="horz" lIns="91440" tIns="45720" rIns="91440" bIns="45720" rtlCol="0" anchor="ctr">
            <a:normAutofit lnSpcReduction="10000"/>
          </a:bodyPr>
          <a:lstStyle/>
          <a:p>
            <a:pPr>
              <a:buNone/>
            </a:pPr>
            <a:r>
              <a:rPr lang="en-US" sz="2000" b="1" dirty="0">
                <a:ea typeface="+mn-lt"/>
                <a:cs typeface="+mn-lt"/>
              </a:rPr>
              <a:t>1.</a:t>
            </a:r>
            <a:r>
              <a:rPr lang="en-US" sz="2000" dirty="0">
                <a:ea typeface="+mn-lt"/>
                <a:cs typeface="+mn-lt"/>
              </a:rPr>
              <a:t> India’s long coastline presents a variety of security challenges including illegal landing of arms and explosives at isolated spots on the coast, infiltration/ex-filtration of antinational elements, use of the sea and off shore islands for criminal activities, and smuggling of consumer and intermediate goods through sea routes.</a:t>
            </a:r>
          </a:p>
          <a:p>
            <a:pPr marL="0" indent="0">
              <a:buNone/>
            </a:pPr>
            <a:r>
              <a:rPr lang="en-US" sz="2000" b="1" dirty="0">
                <a:ea typeface="+mn-lt"/>
                <a:cs typeface="+mn-lt"/>
              </a:rPr>
              <a:t>2.</a:t>
            </a:r>
            <a:r>
              <a:rPr lang="en-US" sz="2000" dirty="0">
                <a:ea typeface="+mn-lt"/>
                <a:cs typeface="+mn-lt"/>
              </a:rPr>
              <a:t>FICCI believes that industry has the technological   capability to implement border management solutions.</a:t>
            </a:r>
          </a:p>
          <a:p>
            <a:pPr marL="0" indent="0">
              <a:buNone/>
            </a:pPr>
            <a:r>
              <a:rPr lang="en-US" sz="2000" b="1" dirty="0">
                <a:ea typeface="+mn-lt"/>
                <a:cs typeface="+mn-lt"/>
              </a:rPr>
              <a:t>3.</a:t>
            </a:r>
            <a:r>
              <a:rPr lang="en-US" sz="2000" dirty="0">
                <a:ea typeface="+mn-lt"/>
                <a:cs typeface="+mn-lt"/>
              </a:rPr>
              <a:t>It is  very critical to perform search and rescue operations on sea and large waterbodies.  In such cases such Unmanned Robots can help speed-up the Search and rescue process and also reduce the resource expenditure.</a:t>
            </a:r>
          </a:p>
          <a:p>
            <a:pPr>
              <a:buNone/>
            </a:pPr>
            <a:r>
              <a:rPr lang="en-US" sz="2000" b="1" dirty="0">
                <a:ea typeface="+mn-lt"/>
                <a:cs typeface="+mn-lt"/>
              </a:rPr>
              <a:t>4.</a:t>
            </a:r>
            <a:r>
              <a:rPr lang="en-US" sz="2000" dirty="0">
                <a:ea typeface="+mn-lt"/>
                <a:cs typeface="+mn-lt"/>
              </a:rPr>
              <a:t>Purpose of this project: This project “Multi-Purpose Unmanned Surface Vehicles for Surveillance and Rescue Operations” using domain of Internet of Things (IoT) is used mainly in Defense and Rescue purpose. This will help provide better security and surveillance capabilities to our Sea borders and restrict unauthorized infiltration attempts. It may also be used to save lives in case of a natural disaster.</a:t>
            </a:r>
            <a:endParaRPr lang="en-US" sz="2000" dirty="0">
              <a:cs typeface="Calibri" panose="020F0502020204030204"/>
            </a:endParaRPr>
          </a:p>
        </p:txBody>
      </p:sp>
    </p:spTree>
    <p:extLst>
      <p:ext uri="{BB962C8B-B14F-4D97-AF65-F5344CB8AC3E}">
        <p14:creationId xmlns:p14="http://schemas.microsoft.com/office/powerpoint/2010/main" val="29178978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5AD0-D511-4193-B4F5-B572F81F1190}"/>
              </a:ext>
            </a:extLst>
          </p:cNvPr>
          <p:cNvSpPr>
            <a:spLocks noGrp="1"/>
          </p:cNvSpPr>
          <p:nvPr>
            <p:ph type="title"/>
          </p:nvPr>
        </p:nvSpPr>
        <p:spPr>
          <a:xfrm>
            <a:off x="706299" y="639763"/>
            <a:ext cx="3947998" cy="5492750"/>
          </a:xfrm>
        </p:spPr>
        <p:txBody>
          <a:bodyPr>
            <a:normAutofit/>
          </a:bodyPr>
          <a:lstStyle/>
          <a:p>
            <a:r>
              <a:rPr lang="en-US" sz="6000" b="1" i="1" u="sng" dirty="0">
                <a:solidFill>
                  <a:schemeClr val="accent5">
                    <a:lumMod val="75000"/>
                  </a:schemeClr>
                </a:solidFill>
                <a:ea typeface="+mj-lt"/>
                <a:cs typeface="+mj-lt"/>
              </a:rPr>
              <a:t>Literature Survey and Related Works :</a:t>
            </a:r>
            <a:endParaRPr lang="en-US" sz="6000" b="1" i="1" u="sng" dirty="0">
              <a:solidFill>
                <a:schemeClr val="accent5">
                  <a:lumMod val="75000"/>
                </a:schemeClr>
              </a:solidFill>
              <a:cs typeface="Calibri Light"/>
            </a:endParaRPr>
          </a:p>
        </p:txBody>
      </p:sp>
      <p:sp>
        <p:nvSpPr>
          <p:cNvPr id="3" name="Content Placeholder 2">
            <a:extLst>
              <a:ext uri="{FF2B5EF4-FFF2-40B4-BE49-F238E27FC236}">
                <a16:creationId xmlns:a16="http://schemas.microsoft.com/office/drawing/2014/main" id="{A392234E-8CD2-4FBA-9446-70BA312D13E2}"/>
              </a:ext>
            </a:extLst>
          </p:cNvPr>
          <p:cNvSpPr>
            <a:spLocks noGrp="1"/>
          </p:cNvSpPr>
          <p:nvPr>
            <p:ph idx="1"/>
          </p:nvPr>
        </p:nvSpPr>
        <p:spPr>
          <a:xfrm>
            <a:off x="5288349" y="639765"/>
            <a:ext cx="6142032" cy="5106280"/>
          </a:xfrm>
        </p:spPr>
        <p:txBody>
          <a:bodyPr vert="horz" lIns="91440" tIns="45720" rIns="91440" bIns="45720" rtlCol="0" anchor="ctr">
            <a:normAutofit/>
          </a:bodyPr>
          <a:lstStyle/>
          <a:p>
            <a:pPr>
              <a:buNone/>
            </a:pPr>
            <a:r>
              <a:rPr lang="en-US" dirty="0">
                <a:ea typeface="+mn-lt"/>
                <a:cs typeface="+mn-lt"/>
              </a:rPr>
              <a:t>In the literature survey conducted, there are different approaches developed for Unmanned Surface Vehicle.  A great part of maritime unmanned systems developed did not target such application, being more focused on environmental monitoring, surveillance or defense.In opposition to these applications, search and rescue operations need to take into account relevant issues such as the presence of people or other vessels on the water.</a:t>
            </a:r>
            <a:endParaRPr lang="en-US" dirty="0">
              <a:cs typeface="Calibri"/>
            </a:endParaRPr>
          </a:p>
        </p:txBody>
      </p:sp>
    </p:spTree>
    <p:extLst>
      <p:ext uri="{BB962C8B-B14F-4D97-AF65-F5344CB8AC3E}">
        <p14:creationId xmlns:p14="http://schemas.microsoft.com/office/powerpoint/2010/main" val="25998921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E52A-C44A-41AE-8CDD-B13A87E7B9E6}"/>
              </a:ext>
            </a:extLst>
          </p:cNvPr>
          <p:cNvSpPr>
            <a:spLocks noGrp="1"/>
          </p:cNvSpPr>
          <p:nvPr>
            <p:ph type="title"/>
          </p:nvPr>
        </p:nvSpPr>
        <p:spPr>
          <a:xfrm>
            <a:off x="977696" y="316174"/>
            <a:ext cx="3947998" cy="5492750"/>
          </a:xfrm>
        </p:spPr>
        <p:txBody>
          <a:bodyPr>
            <a:normAutofit/>
          </a:bodyPr>
          <a:lstStyle/>
          <a:p>
            <a:r>
              <a:rPr lang="en-US" sz="6000" b="1" i="1" u="sng" dirty="0">
                <a:solidFill>
                  <a:schemeClr val="accent5">
                    <a:lumMod val="75000"/>
                  </a:schemeClr>
                </a:solidFill>
                <a:ea typeface="+mj-lt"/>
                <a:cs typeface="+mj-lt"/>
              </a:rPr>
              <a:t>Proposed system :</a:t>
            </a:r>
            <a:endParaRPr lang="en-US" sz="6000" b="1" dirty="0">
              <a:solidFill>
                <a:schemeClr val="accent5">
                  <a:lumMod val="75000"/>
                </a:schemeClr>
              </a:solidFill>
              <a:cs typeface="Calibri Light" panose="020F0302020204030204"/>
            </a:endParaRPr>
          </a:p>
        </p:txBody>
      </p:sp>
      <p:sp>
        <p:nvSpPr>
          <p:cNvPr id="3" name="Content Placeholder 2">
            <a:extLst>
              <a:ext uri="{FF2B5EF4-FFF2-40B4-BE49-F238E27FC236}">
                <a16:creationId xmlns:a16="http://schemas.microsoft.com/office/drawing/2014/main" id="{D1B92DE6-32C2-4A43-B4A4-941A9F3A0BB3}"/>
              </a:ext>
            </a:extLst>
          </p:cNvPr>
          <p:cNvSpPr>
            <a:spLocks noGrp="1"/>
          </p:cNvSpPr>
          <p:nvPr>
            <p:ph idx="1"/>
          </p:nvPr>
        </p:nvSpPr>
        <p:spPr>
          <a:xfrm>
            <a:off x="5288349" y="639764"/>
            <a:ext cx="6142032" cy="5492749"/>
          </a:xfrm>
        </p:spPr>
        <p:txBody>
          <a:bodyPr vert="horz" lIns="91440" tIns="45720" rIns="91440" bIns="45720" rtlCol="0" anchor="ctr">
            <a:normAutofit lnSpcReduction="10000"/>
          </a:bodyPr>
          <a:lstStyle/>
          <a:p>
            <a:pPr>
              <a:buNone/>
            </a:pPr>
            <a:r>
              <a:rPr lang="en-US">
                <a:ea typeface="+mn-lt"/>
                <a:cs typeface="+mn-lt"/>
              </a:rPr>
              <a:t>The design of this Unmanned Surface Vehicle resembles that of a Speed Boat. The boat has a high-power DC motor coupled with a propeller to provide thrust. The direction of this thrust vector is controlled by a rudder. The rudder is rotated at a specific angle based on the signals provided by the main microcontroller board with the help of a servo motor.  The power system of this USV consists of a pack of Li-Ion batteries . There is also an array of solar panels responsible for charging the batteries and provide long duration. </a:t>
            </a:r>
            <a:endParaRPr lang="en-US">
              <a:cs typeface="Calibri"/>
            </a:endParaRPr>
          </a:p>
        </p:txBody>
      </p:sp>
    </p:spTree>
    <p:extLst>
      <p:ext uri="{BB962C8B-B14F-4D97-AF65-F5344CB8AC3E}">
        <p14:creationId xmlns:p14="http://schemas.microsoft.com/office/powerpoint/2010/main" val="19395466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374A-2E1B-4ED6-99F9-EE5B97F68548}"/>
              </a:ext>
            </a:extLst>
          </p:cNvPr>
          <p:cNvSpPr>
            <a:spLocks noGrp="1"/>
          </p:cNvSpPr>
          <p:nvPr>
            <p:ph type="title"/>
          </p:nvPr>
        </p:nvSpPr>
        <p:spPr>
          <a:xfrm>
            <a:off x="643464" y="714022"/>
            <a:ext cx="3923340" cy="2187222"/>
          </a:xfrm>
        </p:spPr>
        <p:txBody>
          <a:bodyPr vert="horz" lIns="91440" tIns="45720" rIns="91440" bIns="45720" rtlCol="0" anchor="b">
            <a:normAutofit/>
          </a:bodyPr>
          <a:lstStyle/>
          <a:p>
            <a:pPr>
              <a:lnSpc>
                <a:spcPct val="80000"/>
              </a:lnSpc>
            </a:pPr>
            <a:r>
              <a:rPr lang="en-US" sz="6000" b="1" i="1" u="sng" dirty="0">
                <a:solidFill>
                  <a:schemeClr val="bg2">
                    <a:lumMod val="50000"/>
                  </a:schemeClr>
                </a:solidFill>
              </a:rPr>
              <a:t>Block Diagram :</a:t>
            </a:r>
            <a:endParaRPr lang="en-US" sz="6000" b="1" i="1" u="sng" dirty="0">
              <a:solidFill>
                <a:schemeClr val="bg2">
                  <a:lumMod val="50000"/>
                </a:schemeClr>
              </a:solidFill>
              <a:cs typeface="Calibri Light"/>
            </a:endParaRPr>
          </a:p>
          <a:p>
            <a:pPr>
              <a:lnSpc>
                <a:spcPct val="80000"/>
              </a:lnSpc>
            </a:pPr>
            <a:endParaRPr lang="en-US" sz="6000" dirty="0">
              <a:solidFill>
                <a:srgbClr val="FFFFFF"/>
              </a:solidFill>
            </a:endParaRPr>
          </a:p>
        </p:txBody>
      </p:sp>
      <p:pic>
        <p:nvPicPr>
          <p:cNvPr id="4" name="Picture 4" descr="Diagram&#10;&#10;Description automatically generated">
            <a:extLst>
              <a:ext uri="{FF2B5EF4-FFF2-40B4-BE49-F238E27FC236}">
                <a16:creationId xmlns:a16="http://schemas.microsoft.com/office/drawing/2014/main" id="{889910FA-9966-4DBD-9F20-66AD4A496C93}"/>
              </a:ext>
            </a:extLst>
          </p:cNvPr>
          <p:cNvPicPr>
            <a:picLocks noGrp="1" noChangeAspect="1"/>
          </p:cNvPicPr>
          <p:nvPr>
            <p:ph idx="1"/>
          </p:nvPr>
        </p:nvPicPr>
        <p:blipFill>
          <a:blip r:embed="rId2"/>
          <a:stretch>
            <a:fillRect/>
          </a:stretch>
        </p:blipFill>
        <p:spPr>
          <a:xfrm>
            <a:off x="4080468" y="2119136"/>
            <a:ext cx="7361638" cy="4351338"/>
          </a:xfrm>
          <a:prstGeom prst="rect">
            <a:avLst/>
          </a:prstGeom>
        </p:spPr>
      </p:pic>
    </p:spTree>
    <p:extLst>
      <p:ext uri="{BB962C8B-B14F-4D97-AF65-F5344CB8AC3E}">
        <p14:creationId xmlns:p14="http://schemas.microsoft.com/office/powerpoint/2010/main" val="378966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4FAA-8E62-4440-A113-68BC45954CB9}"/>
              </a:ext>
            </a:extLst>
          </p:cNvPr>
          <p:cNvSpPr>
            <a:spLocks noGrp="1"/>
          </p:cNvSpPr>
          <p:nvPr>
            <p:ph type="title"/>
          </p:nvPr>
        </p:nvSpPr>
        <p:spPr>
          <a:xfrm>
            <a:off x="582627" y="269426"/>
            <a:ext cx="3467051" cy="1852885"/>
          </a:xfrm>
        </p:spPr>
        <p:txBody>
          <a:bodyPr vert="horz" lIns="91440" tIns="45720" rIns="91440" bIns="45720" rtlCol="0" anchor="b">
            <a:normAutofit/>
          </a:bodyPr>
          <a:lstStyle/>
          <a:p>
            <a:pPr>
              <a:lnSpc>
                <a:spcPct val="80000"/>
              </a:lnSpc>
            </a:pPr>
            <a:r>
              <a:rPr lang="en-US" sz="6000" b="1" i="1" u="sng" dirty="0">
                <a:solidFill>
                  <a:schemeClr val="bg2">
                    <a:lumMod val="50000"/>
                  </a:schemeClr>
                </a:solidFill>
              </a:rPr>
              <a:t>Flow Chart:</a:t>
            </a:r>
            <a:endParaRPr lang="en-US" sz="6000" b="1" i="1" u="sng" dirty="0">
              <a:solidFill>
                <a:schemeClr val="bg2">
                  <a:lumMod val="50000"/>
                </a:schemeClr>
              </a:solidFill>
              <a:cs typeface="Calibri Light"/>
            </a:endParaRPr>
          </a:p>
        </p:txBody>
      </p:sp>
      <p:pic>
        <p:nvPicPr>
          <p:cNvPr id="4" name="Picture 4" descr="Diagram&#10;&#10;Description automatically generated">
            <a:extLst>
              <a:ext uri="{FF2B5EF4-FFF2-40B4-BE49-F238E27FC236}">
                <a16:creationId xmlns:a16="http://schemas.microsoft.com/office/drawing/2014/main" id="{2A15873D-4B9C-40D0-B619-1DB7CA4B44D5}"/>
              </a:ext>
            </a:extLst>
          </p:cNvPr>
          <p:cNvPicPr>
            <a:picLocks noGrp="1" noChangeAspect="1"/>
          </p:cNvPicPr>
          <p:nvPr>
            <p:ph idx="1"/>
          </p:nvPr>
        </p:nvPicPr>
        <p:blipFill>
          <a:blip r:embed="rId2"/>
          <a:stretch>
            <a:fillRect/>
          </a:stretch>
        </p:blipFill>
        <p:spPr>
          <a:xfrm>
            <a:off x="4049677" y="1"/>
            <a:ext cx="5794233" cy="6858000"/>
          </a:xfrm>
          <a:prstGeom prst="rect">
            <a:avLst/>
          </a:prstGeom>
        </p:spPr>
      </p:pic>
    </p:spTree>
    <p:extLst>
      <p:ext uri="{BB962C8B-B14F-4D97-AF65-F5344CB8AC3E}">
        <p14:creationId xmlns:p14="http://schemas.microsoft.com/office/powerpoint/2010/main" val="25591206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61</TotalTime>
  <Words>2043</Words>
  <Application>Microsoft Office PowerPoint</Application>
  <PresentationFormat>Widescreen</PresentationFormat>
  <Paragraphs>86</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Depth</vt:lpstr>
      <vt:lpstr>IoT Based  Multi-Purpose  Unmanned Surface  Vehicles for  Surveillance and Rescue Operations </vt:lpstr>
      <vt:lpstr>PowerPoint Presentation</vt:lpstr>
      <vt:lpstr>Need of the project : </vt:lpstr>
      <vt:lpstr>Content : </vt:lpstr>
      <vt:lpstr>Introduction:</vt:lpstr>
      <vt:lpstr>Literature Survey and Related Works :</vt:lpstr>
      <vt:lpstr>Proposed system :</vt:lpstr>
      <vt:lpstr>Block Diagram : </vt:lpstr>
      <vt:lpstr>Flow Chart:</vt:lpstr>
      <vt:lpstr>Hardware Description: </vt:lpstr>
      <vt:lpstr>Hardware Description: </vt:lpstr>
      <vt:lpstr>Hardware Description :</vt:lpstr>
      <vt:lpstr>Software Requirement  :</vt:lpstr>
      <vt:lpstr>Internet of Things (IoT) :</vt:lpstr>
      <vt:lpstr>Advantages of IOT :</vt:lpstr>
      <vt:lpstr>Disadvantages of IOT :</vt:lpstr>
      <vt:lpstr>Circuit &amp; Simulation:</vt:lpstr>
      <vt:lpstr>Coding :</vt:lpstr>
      <vt:lpstr>Advantages: </vt:lpstr>
      <vt:lpstr>Application:</vt:lpstr>
      <vt:lpstr>Future Scope:</vt:lpstr>
      <vt:lpstr>References:</vt:lpstr>
      <vt:lpstr>      Thank You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323</cp:revision>
  <dcterms:created xsi:type="dcterms:W3CDTF">2021-03-01T05:07:05Z</dcterms:created>
  <dcterms:modified xsi:type="dcterms:W3CDTF">2021-03-09T17:01:43Z</dcterms:modified>
</cp:coreProperties>
</file>