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3930" y="-631179"/>
            <a:ext cx="9280988" cy="2971801"/>
          </a:xfrm>
        </p:spPr>
        <p:txBody>
          <a:bodyPr>
            <a:normAutofit fontScale="90000"/>
          </a:bodyPr>
          <a:lstStyle/>
          <a:p>
            <a:pPr lvl="0"/>
            <a:r>
              <a:rPr lang="it-IT" b="1" dirty="0">
                <a:solidFill>
                  <a:schemeClr val="dk1"/>
                </a:solidFill>
                <a:latin typeface="Times New Roman"/>
                <a:ea typeface="Times New Roman"/>
                <a:cs typeface="Times New Roman"/>
                <a:sym typeface="Times New Roman"/>
              </a:rPr>
              <a:t>ANNA UNIVERSITY REGIONAL CAMPUS , COIMBATORE - 641 </a:t>
            </a:r>
            <a:r>
              <a:rPr lang="it-IT" b="1" dirty="0" smtClean="0">
                <a:solidFill>
                  <a:schemeClr val="dk1"/>
                </a:solidFill>
                <a:latin typeface="Times New Roman"/>
                <a:ea typeface="Times New Roman"/>
                <a:cs typeface="Times New Roman"/>
                <a:sym typeface="Times New Roman"/>
              </a:rPr>
              <a:t>041</a:t>
            </a:r>
            <a:r>
              <a:rPr lang="it-IT" b="1" dirty="0">
                <a:solidFill>
                  <a:schemeClr val="dk1"/>
                </a:solidFill>
                <a:latin typeface="Times New Roman"/>
                <a:ea typeface="Times New Roman"/>
                <a:cs typeface="Times New Roman"/>
                <a:sym typeface="Times New Roman"/>
              </a:rPr>
              <a:t/>
            </a:r>
            <a:br>
              <a:rPr lang="it-IT" b="1" dirty="0">
                <a:solidFill>
                  <a:schemeClr val="dk1"/>
                </a:solidFill>
                <a:latin typeface="Times New Roman"/>
                <a:ea typeface="Times New Roman"/>
                <a:cs typeface="Times New Roman"/>
                <a:sym typeface="Times New Roman"/>
              </a:rPr>
            </a:br>
            <a:endParaRPr lang="en-IN" dirty="0"/>
          </a:p>
        </p:txBody>
      </p:sp>
      <p:sp>
        <p:nvSpPr>
          <p:cNvPr id="3" name="Subtitle 2"/>
          <p:cNvSpPr>
            <a:spLocks noGrp="1"/>
          </p:cNvSpPr>
          <p:nvPr>
            <p:ph type="subTitle" idx="1"/>
          </p:nvPr>
        </p:nvSpPr>
        <p:spPr>
          <a:xfrm>
            <a:off x="9346300" y="5397388"/>
            <a:ext cx="2674853" cy="1170648"/>
          </a:xfrm>
        </p:spPr>
        <p:txBody>
          <a:bodyPr/>
          <a:lstStyle/>
          <a:p>
            <a:pPr lvl="0">
              <a:spcBef>
                <a:spcPts val="0"/>
              </a:spcBef>
              <a:spcAft>
                <a:spcPts val="0"/>
              </a:spcAft>
            </a:pPr>
            <a:r>
              <a:rPr lang="en-US" sz="2000" b="1" dirty="0">
                <a:solidFill>
                  <a:srgbClr val="FF0000"/>
                </a:solidFill>
                <a:latin typeface="Times New Roman"/>
                <a:ea typeface="Times New Roman"/>
                <a:cs typeface="Times New Roman"/>
                <a:sym typeface="Times New Roman"/>
              </a:rPr>
              <a:t>PRESENTED BY</a:t>
            </a:r>
            <a:endParaRPr lang="en-US" sz="2800" b="1" dirty="0">
              <a:solidFill>
                <a:srgbClr val="FF0000"/>
              </a:solidFill>
              <a:latin typeface="Times New Roman"/>
              <a:ea typeface="Times New Roman"/>
              <a:cs typeface="Times New Roman"/>
              <a:sym typeface="Times New Roman"/>
            </a:endParaRPr>
          </a:p>
          <a:p>
            <a:pPr lvl="0">
              <a:spcBef>
                <a:spcPts val="0"/>
              </a:spcBef>
              <a:spcAft>
                <a:spcPts val="0"/>
              </a:spcAft>
            </a:pPr>
            <a:r>
              <a:rPr lang="en-US" sz="2400" b="1" dirty="0" smtClean="0">
                <a:latin typeface="Times New Roman"/>
                <a:ea typeface="Times New Roman"/>
                <a:cs typeface="Times New Roman"/>
                <a:sym typeface="Times New Roman"/>
              </a:rPr>
              <a:t>SHRIMAN K</a:t>
            </a:r>
          </a:p>
          <a:p>
            <a:pPr lvl="0">
              <a:spcBef>
                <a:spcPts val="0"/>
              </a:spcBef>
              <a:spcAft>
                <a:spcPts val="0"/>
              </a:spcAft>
            </a:pPr>
            <a:r>
              <a:rPr lang="en-US" sz="2400" b="1" dirty="0" smtClean="0">
                <a:latin typeface="Times New Roman"/>
                <a:ea typeface="Times New Roman"/>
                <a:cs typeface="Times New Roman"/>
                <a:sym typeface="Times New Roman"/>
              </a:rPr>
              <a:t>710021106301</a:t>
            </a:r>
            <a:endParaRPr lang="en-US" sz="2400" b="1" dirty="0">
              <a:latin typeface="Times New Roman"/>
              <a:ea typeface="Times New Roman"/>
              <a:cs typeface="Times New Roman"/>
              <a:sym typeface="Times New Roman"/>
            </a:endParaRPr>
          </a:p>
          <a:p>
            <a:endParaRPr lang="en-IN" dirty="0"/>
          </a:p>
        </p:txBody>
      </p:sp>
      <p:pic>
        <p:nvPicPr>
          <p:cNvPr id="4" name="Google Shape;54;p13"/>
          <p:cNvPicPr preferRelativeResize="0"/>
          <p:nvPr/>
        </p:nvPicPr>
        <p:blipFill>
          <a:blip r:embed="rId2">
            <a:alphaModFix/>
          </a:blip>
          <a:stretch>
            <a:fillRect/>
          </a:stretch>
        </p:blipFill>
        <p:spPr>
          <a:xfrm>
            <a:off x="262840" y="499532"/>
            <a:ext cx="1182532" cy="1051904"/>
          </a:xfrm>
          <a:prstGeom prst="rect">
            <a:avLst/>
          </a:prstGeom>
          <a:noFill/>
          <a:ln>
            <a:noFill/>
          </a:ln>
        </p:spPr>
      </p:pic>
      <p:sp>
        <p:nvSpPr>
          <p:cNvPr id="5" name="Rectangle 4"/>
          <p:cNvSpPr/>
          <p:nvPr/>
        </p:nvSpPr>
        <p:spPr>
          <a:xfrm>
            <a:off x="3137012" y="1794318"/>
            <a:ext cx="6096000" cy="1092607"/>
          </a:xfrm>
          <a:prstGeom prst="rect">
            <a:avLst/>
          </a:prstGeom>
        </p:spPr>
        <p:txBody>
          <a:bodyPr>
            <a:spAutoFit/>
          </a:bodyPr>
          <a:lstStyle/>
          <a:p>
            <a:pPr lvl="0" algn="ctr"/>
            <a:r>
              <a:rPr lang="en-US" b="1" dirty="0">
                <a:solidFill>
                  <a:srgbClr val="EC1212"/>
                </a:solidFill>
                <a:latin typeface="Times New Roman"/>
                <a:ea typeface="Times New Roman"/>
                <a:cs typeface="Times New Roman"/>
                <a:sym typeface="Times New Roman"/>
              </a:rPr>
              <a:t>DEPARTMENT OF ELECTRONICS AND COMMUNICATION ENGINEERING </a:t>
            </a:r>
          </a:p>
          <a:p>
            <a:pPr lvl="0" algn="ctr">
              <a:spcBef>
                <a:spcPts val="1200"/>
              </a:spcBef>
              <a:spcAft>
                <a:spcPts val="1200"/>
              </a:spcAft>
            </a:pPr>
            <a:r>
              <a:rPr lang="en-US" sz="1900" b="1" dirty="0">
                <a:solidFill>
                  <a:srgbClr val="000AEF"/>
                </a:solidFill>
                <a:latin typeface="Times New Roman"/>
                <a:ea typeface="Times New Roman"/>
                <a:cs typeface="Times New Roman"/>
                <a:sym typeface="Times New Roman"/>
              </a:rPr>
              <a:t>ACADEMIC YEAR 2023-2024 (SEMESTER 5)</a:t>
            </a:r>
            <a:endParaRPr lang="en-US"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11898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0979" y="-633202"/>
            <a:ext cx="8534400" cy="3615267"/>
          </a:xfrm>
        </p:spPr>
        <p:txBody>
          <a:bodyPr/>
          <a:lstStyle/>
          <a:p>
            <a:pPr marL="457200" lvl="0" indent="0" algn="ctr">
              <a:spcBef>
                <a:spcPts val="0"/>
              </a:spcBef>
              <a:spcAft>
                <a:spcPts val="0"/>
              </a:spcAft>
              <a:buNone/>
            </a:pPr>
            <a:r>
              <a:rPr lang="en-US" b="1" dirty="0">
                <a:latin typeface="Times New Roman"/>
                <a:ea typeface="Times New Roman"/>
                <a:cs typeface="Times New Roman"/>
                <a:sym typeface="Times New Roman"/>
              </a:rPr>
              <a:t> IBM NAAN MUDHALVAN ARTIFICIAL INTELLIGENCE</a:t>
            </a:r>
          </a:p>
          <a:p>
            <a:pPr marL="457200" lvl="0" indent="0" algn="ctr">
              <a:spcBef>
                <a:spcPts val="1200"/>
              </a:spcBef>
              <a:spcAft>
                <a:spcPts val="1200"/>
              </a:spcAft>
              <a:buNone/>
            </a:pPr>
            <a:r>
              <a:rPr lang="en-US" b="1" dirty="0">
                <a:solidFill>
                  <a:srgbClr val="EC1212"/>
                </a:solidFill>
                <a:latin typeface="Times New Roman"/>
                <a:ea typeface="Times New Roman"/>
                <a:cs typeface="Times New Roman"/>
                <a:sym typeface="Times New Roman"/>
              </a:rPr>
              <a:t>PROJECT 3: CREATE A CHATBOT IN </a:t>
            </a:r>
            <a:r>
              <a:rPr lang="en-US" b="1" dirty="0" smtClean="0">
                <a:solidFill>
                  <a:srgbClr val="EC1212"/>
                </a:solidFill>
                <a:latin typeface="Times New Roman"/>
                <a:ea typeface="Times New Roman"/>
                <a:cs typeface="Times New Roman"/>
                <a:sym typeface="Times New Roman"/>
              </a:rPr>
              <a:t>PYTHON</a:t>
            </a:r>
          </a:p>
          <a:p>
            <a:pPr marL="457200" lvl="0" indent="0" algn="ctr">
              <a:spcBef>
                <a:spcPts val="1200"/>
              </a:spcBef>
              <a:spcAft>
                <a:spcPts val="1200"/>
              </a:spcAft>
              <a:buNone/>
            </a:pPr>
            <a:r>
              <a:rPr lang="en-US" b="1" dirty="0" smtClean="0">
                <a:solidFill>
                  <a:srgbClr val="EC1212"/>
                </a:solidFill>
                <a:latin typeface="Times New Roman"/>
                <a:cs typeface="Times New Roman"/>
                <a:sym typeface="Times New Roman"/>
              </a:rPr>
              <a:t>PHASE-2</a:t>
            </a:r>
            <a:endParaRPr lang="en-IN" dirty="0"/>
          </a:p>
        </p:txBody>
      </p:sp>
    </p:spTree>
    <p:extLst>
      <p:ext uri="{BB962C8B-B14F-4D97-AF65-F5344CB8AC3E}">
        <p14:creationId xmlns:p14="http://schemas.microsoft.com/office/powerpoint/2010/main" val="250056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47" y="2715176"/>
            <a:ext cx="8534400" cy="1507067"/>
          </a:xfrm>
        </p:spPr>
        <p:txBody>
          <a:bodyPr>
            <a:noAutofit/>
          </a:bodyPr>
          <a:lstStyle/>
          <a:p>
            <a:pPr marL="914400" lvl="0">
              <a:lnSpc>
                <a:spcPct val="115000"/>
              </a:lnSpc>
              <a:spcBef>
                <a:spcPts val="0"/>
              </a:spcBef>
            </a:pPr>
            <a:r>
              <a:rPr lang="en-US" sz="2000" dirty="0">
                <a:solidFill>
                  <a:schemeClr val="dk1"/>
                </a:solidFill>
                <a:latin typeface="Times New Roman"/>
                <a:ea typeface="Times New Roman"/>
                <a:cs typeface="Times New Roman"/>
                <a:sym typeface="Times New Roman"/>
              </a:rPr>
              <a:t>1. Introduction to Diabetes</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2. Managing Blood Sugar Levels</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3. Healthy Eating</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4. Physical Activity</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5. Medications and Insulin</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6. Monitoring and Self-Care</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7. Preventing Complications</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8. Tips for Everyday Living</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9. Frequently Asked Questions (FAQs)</a:t>
            </a:r>
            <a:br>
              <a:rPr lang="en-US" sz="2000" dirty="0">
                <a:solidFill>
                  <a:schemeClr val="dk1"/>
                </a:solidFill>
                <a:latin typeface="Times New Roman"/>
                <a:ea typeface="Times New Roman"/>
                <a:cs typeface="Times New Roman"/>
                <a:sym typeface="Times New Roman"/>
              </a:rPr>
            </a:br>
            <a:endParaRPr lang="en-IN" sz="2000" dirty="0"/>
          </a:p>
        </p:txBody>
      </p:sp>
      <p:sp>
        <p:nvSpPr>
          <p:cNvPr id="3" name="Content Placeholder 2"/>
          <p:cNvSpPr>
            <a:spLocks noGrp="1"/>
          </p:cNvSpPr>
          <p:nvPr>
            <p:ph idx="1"/>
          </p:nvPr>
        </p:nvSpPr>
        <p:spPr>
          <a:xfrm>
            <a:off x="684212" y="685800"/>
            <a:ext cx="7359271" cy="827411"/>
          </a:xfrm>
        </p:spPr>
        <p:txBody>
          <a:bodyPr/>
          <a:lstStyle/>
          <a:p>
            <a:r>
              <a:rPr lang="en-US" dirty="0"/>
              <a:t>Table of content:</a:t>
            </a:r>
            <a:endParaRPr lang="en-IN" dirty="0"/>
          </a:p>
        </p:txBody>
      </p:sp>
    </p:spTree>
    <p:extLst>
      <p:ext uri="{BB962C8B-B14F-4D97-AF65-F5344CB8AC3E}">
        <p14:creationId xmlns:p14="http://schemas.microsoft.com/office/powerpoint/2010/main" val="122214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377600" cy="5706908"/>
          </a:xfrm>
        </p:spPr>
        <p:txBody>
          <a:bodyPr>
            <a:normAutofit/>
          </a:bodyPr>
          <a:lstStyle/>
          <a:p>
            <a:pPr marL="0" lvl="0" indent="0" algn="just">
              <a:spcBef>
                <a:spcPts val="0"/>
              </a:spcBef>
              <a:spcAft>
                <a:spcPts val="0"/>
              </a:spcAft>
              <a:buNone/>
            </a:pPr>
            <a:r>
              <a:rPr lang="en-US" sz="2400" dirty="0">
                <a:solidFill>
                  <a:srgbClr val="EC1212"/>
                </a:solidFill>
                <a:latin typeface="Times New Roman"/>
                <a:ea typeface="Times New Roman"/>
                <a:cs typeface="Times New Roman"/>
                <a:sym typeface="Times New Roman"/>
              </a:rPr>
              <a:t>1. </a:t>
            </a:r>
            <a:r>
              <a:rPr lang="en-US" sz="2400" dirty="0">
                <a:solidFill>
                  <a:srgbClr val="002060"/>
                </a:solidFill>
                <a:latin typeface="Times New Roman"/>
                <a:ea typeface="Times New Roman"/>
                <a:cs typeface="Times New Roman"/>
                <a:sym typeface="Times New Roman"/>
              </a:rPr>
              <a:t>Introduction to Diabetes:</a:t>
            </a:r>
            <a:endParaRPr lang="en-US" dirty="0">
              <a:solidFill>
                <a:srgbClr val="002060"/>
              </a:solidFill>
              <a:latin typeface="Times New Roman"/>
              <a:ea typeface="Times New Roman"/>
              <a:cs typeface="Times New Roman"/>
              <a:sym typeface="Times New Roman"/>
            </a:endParaRPr>
          </a:p>
          <a:p>
            <a:pPr marL="0" lvl="0" indent="457200" algn="just">
              <a:spcBef>
                <a:spcPts val="0"/>
              </a:spcBef>
              <a:spcAft>
                <a:spcPts val="0"/>
              </a:spcAft>
              <a:buNone/>
            </a:pPr>
            <a:r>
              <a:rPr lang="en-US" dirty="0">
                <a:solidFill>
                  <a:schemeClr val="dk1"/>
                </a:solidFill>
                <a:latin typeface="Times New Roman"/>
                <a:ea typeface="Times New Roman"/>
                <a:cs typeface="Times New Roman"/>
                <a:sym typeface="Times New Roman"/>
              </a:rPr>
              <a:t>Diabetes is a chronic condition that affects how your body regulates blood sugar. There are different types of diabetes, including Type 1, Type 2, and gestational diabetes. Understanding the basics of diabetes is essential for managing your condition effectively.</a:t>
            </a:r>
          </a:p>
          <a:p>
            <a:pPr marL="0" lvl="0" indent="0" algn="just">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US" sz="2400" dirty="0">
                <a:solidFill>
                  <a:srgbClr val="EC1212"/>
                </a:solidFill>
                <a:latin typeface="Times New Roman"/>
                <a:ea typeface="Times New Roman"/>
                <a:cs typeface="Times New Roman"/>
                <a:sym typeface="Times New Roman"/>
              </a:rPr>
              <a:t>2. </a:t>
            </a:r>
            <a:r>
              <a:rPr lang="en-US" sz="2400" dirty="0">
                <a:solidFill>
                  <a:srgbClr val="002060"/>
                </a:solidFill>
                <a:latin typeface="Times New Roman"/>
                <a:ea typeface="Times New Roman"/>
                <a:cs typeface="Times New Roman"/>
                <a:sym typeface="Times New Roman"/>
              </a:rPr>
              <a:t>Managing Blood Sugar Levels:</a:t>
            </a:r>
            <a:endParaRPr lang="en-US" dirty="0">
              <a:solidFill>
                <a:srgbClr val="002060"/>
              </a:solidFill>
              <a:latin typeface="Times New Roman"/>
              <a:ea typeface="Times New Roman"/>
              <a:cs typeface="Times New Roman"/>
              <a:sym typeface="Times New Roman"/>
            </a:endParaRPr>
          </a:p>
          <a:p>
            <a:pPr marL="0" lvl="0" indent="457200" algn="just">
              <a:spcBef>
                <a:spcPts val="0"/>
              </a:spcBef>
              <a:spcAft>
                <a:spcPts val="0"/>
              </a:spcAft>
              <a:buNone/>
            </a:pPr>
            <a:r>
              <a:rPr lang="en-US" dirty="0">
                <a:solidFill>
                  <a:schemeClr val="dk1"/>
                </a:solidFill>
                <a:latin typeface="Times New Roman"/>
                <a:ea typeface="Times New Roman"/>
                <a:cs typeface="Times New Roman"/>
                <a:sym typeface="Times New Roman"/>
              </a:rPr>
              <a:t>Maintaining stable blood sugar levels is crucial for managing diabetes. Learn about the importance of monitoring blood sugar, target ranges, and how to interpret the results. I can also provide reminders for medication or insulin injections.</a:t>
            </a:r>
          </a:p>
          <a:p>
            <a:pPr marL="0" lvl="0" indent="0" algn="just">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US" sz="2400" dirty="0">
                <a:solidFill>
                  <a:srgbClr val="EC1212"/>
                </a:solidFill>
                <a:latin typeface="Times New Roman"/>
                <a:ea typeface="Times New Roman"/>
                <a:cs typeface="Times New Roman"/>
                <a:sym typeface="Times New Roman"/>
              </a:rPr>
              <a:t>3. </a:t>
            </a:r>
            <a:r>
              <a:rPr lang="en-US" sz="2400" dirty="0">
                <a:solidFill>
                  <a:srgbClr val="002060"/>
                </a:solidFill>
                <a:latin typeface="Times New Roman"/>
                <a:ea typeface="Times New Roman"/>
                <a:cs typeface="Times New Roman"/>
                <a:sym typeface="Times New Roman"/>
              </a:rPr>
              <a:t>Healthy Eating:</a:t>
            </a:r>
          </a:p>
          <a:p>
            <a:pPr marL="0" lvl="0" indent="457200" algn="just">
              <a:spcBef>
                <a:spcPts val="0"/>
              </a:spcBef>
              <a:spcAft>
                <a:spcPts val="0"/>
              </a:spcAft>
              <a:buNone/>
            </a:pPr>
            <a:r>
              <a:rPr lang="en-US" dirty="0">
                <a:solidFill>
                  <a:schemeClr val="dk1"/>
                </a:solidFill>
                <a:latin typeface="Times New Roman"/>
                <a:ea typeface="Times New Roman"/>
                <a:cs typeface="Times New Roman"/>
                <a:sym typeface="Times New Roman"/>
              </a:rPr>
              <a:t>Proper nutrition plays a vital role in managing diabetes. Discover the principles of a balanced diet, portion control, managing carbohydrates, and making healthier food choices. We can even develop personalized meal plans based on your preferences and dietary restrictions.</a:t>
            </a:r>
          </a:p>
          <a:p>
            <a:endParaRPr lang="en-IN" dirty="0"/>
          </a:p>
        </p:txBody>
      </p:sp>
    </p:spTree>
    <p:extLst>
      <p:ext uri="{BB962C8B-B14F-4D97-AF65-F5344CB8AC3E}">
        <p14:creationId xmlns:p14="http://schemas.microsoft.com/office/powerpoint/2010/main" val="342151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563717" cy="5949669"/>
          </a:xfrm>
        </p:spPr>
        <p:txBody>
          <a:bodyPr>
            <a:normAutofit/>
          </a:bodyPr>
          <a:lstStyle/>
          <a:p>
            <a:pPr marL="0" lvl="0" indent="0" algn="just">
              <a:spcBef>
                <a:spcPts val="0"/>
              </a:spcBef>
              <a:spcAft>
                <a:spcPts val="0"/>
              </a:spcAft>
              <a:buNone/>
            </a:pPr>
            <a:r>
              <a:rPr lang="en-US" sz="2400" dirty="0">
                <a:solidFill>
                  <a:srgbClr val="EC1212"/>
                </a:solidFill>
                <a:latin typeface="Times New Roman"/>
                <a:ea typeface="Times New Roman"/>
                <a:cs typeface="Times New Roman"/>
                <a:sym typeface="Times New Roman"/>
              </a:rPr>
              <a:t>4. </a:t>
            </a:r>
            <a:r>
              <a:rPr lang="en-US" sz="2400" dirty="0">
                <a:solidFill>
                  <a:srgbClr val="002060"/>
                </a:solidFill>
                <a:latin typeface="Times New Roman"/>
                <a:ea typeface="Times New Roman"/>
                <a:cs typeface="Times New Roman"/>
                <a:sym typeface="Times New Roman"/>
              </a:rPr>
              <a:t>Physical Activity:</a:t>
            </a:r>
          </a:p>
          <a:p>
            <a:pPr marL="0" lvl="0" indent="457200" algn="just">
              <a:spcBef>
                <a:spcPts val="0"/>
              </a:spcBef>
              <a:spcAft>
                <a:spcPts val="0"/>
              </a:spcAft>
              <a:buNone/>
            </a:pPr>
            <a:r>
              <a:rPr lang="en-US" dirty="0">
                <a:solidFill>
                  <a:schemeClr val="dk1"/>
                </a:solidFill>
                <a:latin typeface="Times New Roman"/>
                <a:ea typeface="Times New Roman"/>
                <a:cs typeface="Times New Roman"/>
                <a:sym typeface="Times New Roman"/>
              </a:rPr>
              <a:t>Regular physical activity is beneficial for everyone, including those with diabetes. Discover the best exercises for managing diabetes, safety precautions, and tips for staying active. I can even provide reminders for exercise sessions.</a:t>
            </a:r>
          </a:p>
          <a:p>
            <a:pPr marL="0" lvl="0" indent="0" algn="just">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US" sz="2400" dirty="0">
                <a:solidFill>
                  <a:srgbClr val="EC1212"/>
                </a:solidFill>
                <a:latin typeface="Times New Roman"/>
                <a:ea typeface="Times New Roman"/>
                <a:cs typeface="Times New Roman"/>
                <a:sym typeface="Times New Roman"/>
              </a:rPr>
              <a:t>5. </a:t>
            </a:r>
            <a:r>
              <a:rPr lang="en-US" sz="2400" dirty="0">
                <a:solidFill>
                  <a:srgbClr val="002060"/>
                </a:solidFill>
                <a:latin typeface="Times New Roman"/>
                <a:ea typeface="Times New Roman"/>
                <a:cs typeface="Times New Roman"/>
                <a:sym typeface="Times New Roman"/>
              </a:rPr>
              <a:t>Medications and Insulin:</a:t>
            </a:r>
          </a:p>
          <a:p>
            <a:pPr marL="0" lvl="0" indent="457200" algn="just">
              <a:spcBef>
                <a:spcPts val="0"/>
              </a:spcBef>
              <a:spcAft>
                <a:spcPts val="0"/>
              </a:spcAft>
              <a:buNone/>
            </a:pPr>
            <a:r>
              <a:rPr lang="en-US" dirty="0">
                <a:solidFill>
                  <a:schemeClr val="dk1"/>
                </a:solidFill>
                <a:latin typeface="Times New Roman"/>
                <a:ea typeface="Times New Roman"/>
                <a:cs typeface="Times New Roman"/>
                <a:sym typeface="Times New Roman"/>
              </a:rPr>
              <a:t>Many individuals with diabetes require medications or insulin to manage their blood sugar levels. Understand the different types of diabetes medications, their uses, and potential side effects. Learn how to administer insulin and the importance of proper dosage.</a:t>
            </a:r>
          </a:p>
          <a:p>
            <a:pPr marL="0" lvl="0" indent="0" algn="just">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US" sz="2400" dirty="0">
                <a:solidFill>
                  <a:srgbClr val="EC1212"/>
                </a:solidFill>
                <a:latin typeface="Times New Roman"/>
                <a:ea typeface="Times New Roman"/>
                <a:cs typeface="Times New Roman"/>
                <a:sym typeface="Times New Roman"/>
              </a:rPr>
              <a:t>6. </a:t>
            </a:r>
            <a:r>
              <a:rPr lang="en-US" sz="2400" dirty="0">
                <a:solidFill>
                  <a:srgbClr val="002060"/>
                </a:solidFill>
                <a:latin typeface="Times New Roman"/>
                <a:ea typeface="Times New Roman"/>
                <a:cs typeface="Times New Roman"/>
                <a:sym typeface="Times New Roman"/>
              </a:rPr>
              <a:t>Monitoring and Self-Care:</a:t>
            </a:r>
          </a:p>
          <a:p>
            <a:pPr marL="0" lvl="0" indent="457200" algn="just">
              <a:spcBef>
                <a:spcPts val="0"/>
              </a:spcBef>
              <a:spcAft>
                <a:spcPts val="0"/>
              </a:spcAft>
              <a:buNone/>
            </a:pPr>
            <a:r>
              <a:rPr lang="en-US" dirty="0">
                <a:solidFill>
                  <a:schemeClr val="dk1"/>
                </a:solidFill>
                <a:latin typeface="Times New Roman"/>
                <a:ea typeface="Times New Roman"/>
                <a:cs typeface="Times New Roman"/>
                <a:sym typeface="Times New Roman"/>
              </a:rPr>
              <a:t>Diabetes requires regular monitoring and self-care to ensure good health. Get familiar with blood glucose monitoring, A1C tests, and the importance of regular check-ups with healthcare professionals. I can even help you set reminders for appointments.</a:t>
            </a:r>
          </a:p>
          <a:p>
            <a:endParaRPr lang="en-IN" dirty="0"/>
          </a:p>
        </p:txBody>
      </p:sp>
    </p:spTree>
    <p:extLst>
      <p:ext uri="{BB962C8B-B14F-4D97-AF65-F5344CB8AC3E}">
        <p14:creationId xmlns:p14="http://schemas.microsoft.com/office/powerpoint/2010/main" val="224549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9924446" cy="5520791"/>
          </a:xfrm>
        </p:spPr>
        <p:txBody>
          <a:bodyPr>
            <a:normAutofit/>
          </a:bodyPr>
          <a:lstStyle/>
          <a:p>
            <a:pPr marL="0" lvl="0" indent="0" algn="just">
              <a:spcBef>
                <a:spcPts val="0"/>
              </a:spcBef>
              <a:spcAft>
                <a:spcPts val="0"/>
              </a:spcAft>
              <a:buNone/>
            </a:pPr>
            <a:r>
              <a:rPr lang="en-US" sz="2400" dirty="0">
                <a:solidFill>
                  <a:srgbClr val="EC1212"/>
                </a:solidFill>
                <a:latin typeface="Times New Roman"/>
                <a:ea typeface="Times New Roman"/>
                <a:cs typeface="Times New Roman"/>
                <a:sym typeface="Times New Roman"/>
              </a:rPr>
              <a:t>7. </a:t>
            </a:r>
            <a:r>
              <a:rPr lang="en-US" sz="2400" dirty="0">
                <a:solidFill>
                  <a:srgbClr val="002060"/>
                </a:solidFill>
                <a:latin typeface="Times New Roman"/>
                <a:ea typeface="Times New Roman"/>
                <a:cs typeface="Times New Roman"/>
                <a:sym typeface="Times New Roman"/>
              </a:rPr>
              <a:t>Preventing Complications:</a:t>
            </a:r>
          </a:p>
          <a:p>
            <a:pPr marL="0" lvl="0" indent="457200" algn="just">
              <a:spcBef>
                <a:spcPts val="0"/>
              </a:spcBef>
              <a:spcAft>
                <a:spcPts val="0"/>
              </a:spcAft>
              <a:buNone/>
            </a:pPr>
            <a:r>
              <a:rPr lang="en-US" dirty="0">
                <a:solidFill>
                  <a:schemeClr val="dk1"/>
                </a:solidFill>
                <a:latin typeface="Times New Roman"/>
                <a:ea typeface="Times New Roman"/>
                <a:cs typeface="Times New Roman"/>
                <a:sym typeface="Times New Roman"/>
              </a:rPr>
              <a:t>Managing diabetes effectively can help prevent long-term complications. Learn about potential complications, such as diabetic neuropathy, retinopathy, and cardiovascular diseases. Explore strategies for reducing risk factors and tips for self-care.</a:t>
            </a:r>
          </a:p>
          <a:p>
            <a:pPr marL="0" lvl="0" indent="0" algn="just">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US" sz="2400" dirty="0">
                <a:solidFill>
                  <a:srgbClr val="EC1212"/>
                </a:solidFill>
                <a:latin typeface="Times New Roman"/>
                <a:ea typeface="Times New Roman"/>
                <a:cs typeface="Times New Roman"/>
                <a:sym typeface="Times New Roman"/>
              </a:rPr>
              <a:t>8. </a:t>
            </a:r>
            <a:r>
              <a:rPr lang="en-US" sz="2400" dirty="0">
                <a:solidFill>
                  <a:srgbClr val="002060"/>
                </a:solidFill>
                <a:latin typeface="Times New Roman"/>
                <a:ea typeface="Times New Roman"/>
                <a:cs typeface="Times New Roman"/>
                <a:sym typeface="Times New Roman"/>
              </a:rPr>
              <a:t>Tips for Everyday Living</a:t>
            </a:r>
            <a:r>
              <a:rPr lang="en-US" sz="2400" dirty="0">
                <a:solidFill>
                  <a:srgbClr val="EC1212"/>
                </a:solidFill>
                <a:latin typeface="Times New Roman"/>
                <a:ea typeface="Times New Roman"/>
                <a:cs typeface="Times New Roman"/>
                <a:sym typeface="Times New Roman"/>
              </a:rPr>
              <a:t>:</a:t>
            </a:r>
          </a:p>
          <a:p>
            <a:pPr marL="0" lvl="0" indent="457200" algn="just">
              <a:spcBef>
                <a:spcPts val="0"/>
              </a:spcBef>
              <a:spcAft>
                <a:spcPts val="0"/>
              </a:spcAft>
              <a:buNone/>
            </a:pPr>
            <a:r>
              <a:rPr lang="en-US" dirty="0">
                <a:solidFill>
                  <a:schemeClr val="dk1"/>
                </a:solidFill>
                <a:latin typeface="Times New Roman"/>
                <a:ea typeface="Times New Roman"/>
                <a:cs typeface="Times New Roman"/>
                <a:sym typeface="Times New Roman"/>
              </a:rPr>
              <a:t>Living with diabetes doesn't mean life has to be limited. Discover practical tips for managing diabetes during holidays, traveling, and social events. Learn how to navigate dining out, handle sick days, and manage stress effectively.</a:t>
            </a:r>
          </a:p>
          <a:p>
            <a:pPr marL="0" lvl="0" indent="0" algn="just">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US" sz="2400" dirty="0">
                <a:solidFill>
                  <a:srgbClr val="EC1212"/>
                </a:solidFill>
                <a:latin typeface="Times New Roman"/>
                <a:ea typeface="Times New Roman"/>
                <a:cs typeface="Times New Roman"/>
                <a:sym typeface="Times New Roman"/>
              </a:rPr>
              <a:t>9. </a:t>
            </a:r>
            <a:r>
              <a:rPr lang="en-US" sz="2400" dirty="0">
                <a:solidFill>
                  <a:srgbClr val="002060"/>
                </a:solidFill>
                <a:latin typeface="Times New Roman"/>
                <a:ea typeface="Times New Roman"/>
                <a:cs typeface="Times New Roman"/>
                <a:sym typeface="Times New Roman"/>
              </a:rPr>
              <a:t>Frequently Asked Questions (FAQs):</a:t>
            </a:r>
          </a:p>
          <a:p>
            <a:pPr marL="0" lvl="0" indent="457200" algn="just">
              <a:spcBef>
                <a:spcPts val="0"/>
              </a:spcBef>
              <a:spcAft>
                <a:spcPts val="0"/>
              </a:spcAft>
              <a:buNone/>
            </a:pPr>
            <a:r>
              <a:rPr lang="en-US" dirty="0">
                <a:solidFill>
                  <a:schemeClr val="dk1"/>
                </a:solidFill>
                <a:latin typeface="Times New Roman"/>
                <a:ea typeface="Times New Roman"/>
                <a:cs typeface="Times New Roman"/>
                <a:sym typeface="Times New Roman"/>
              </a:rPr>
              <a:t>Explore frequently asked questions about diabetes, including topics like diet soda, alcohol consumption, insulin resistance, and more. I can provide reliable answers and support your understanding of diabetes.</a:t>
            </a:r>
          </a:p>
          <a:p>
            <a:endParaRPr lang="en-IN" dirty="0"/>
          </a:p>
        </p:txBody>
      </p:sp>
    </p:spTree>
    <p:extLst>
      <p:ext uri="{BB962C8B-B14F-4D97-AF65-F5344CB8AC3E}">
        <p14:creationId xmlns:p14="http://schemas.microsoft.com/office/powerpoint/2010/main" val="294163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7610124" cy="1110632"/>
          </a:xfrm>
        </p:spPr>
        <p:txBody>
          <a:bodyPr/>
          <a:lstStyle/>
          <a:p>
            <a:r>
              <a:rPr lang="en-US" dirty="0"/>
              <a:t>CONCLUSION</a:t>
            </a:r>
            <a:endParaRPr lang="en-IN" dirty="0"/>
          </a:p>
        </p:txBody>
      </p:sp>
      <p:sp>
        <p:nvSpPr>
          <p:cNvPr id="5" name="Title 4"/>
          <p:cNvSpPr>
            <a:spLocks noGrp="1"/>
          </p:cNvSpPr>
          <p:nvPr>
            <p:ph type="title"/>
          </p:nvPr>
        </p:nvSpPr>
        <p:spPr>
          <a:xfrm>
            <a:off x="684211" y="485522"/>
            <a:ext cx="11057332" cy="6052843"/>
          </a:xfrm>
        </p:spPr>
        <p:txBody>
          <a:bodyPr>
            <a:noAutofit/>
          </a:bodyPr>
          <a:lstStyle/>
          <a:p>
            <a:r>
              <a:rPr lang="en-IN" sz="1600" dirty="0"/>
              <a:t>Building a </a:t>
            </a:r>
            <a:r>
              <a:rPr lang="en-IN" sz="1600" dirty="0" err="1"/>
              <a:t>chatbot</a:t>
            </a:r>
            <a:r>
              <a:rPr lang="en-IN" sz="1600" dirty="0"/>
              <a:t> using Python for diabetes management can offer significant benefits to both healthcare providers and patients. Such a </a:t>
            </a:r>
            <a:r>
              <a:rPr lang="en-IN" sz="1600" dirty="0" err="1"/>
              <a:t>chatbot</a:t>
            </a:r>
            <a:r>
              <a:rPr lang="en-IN" sz="1600" dirty="0"/>
              <a:t> can provide real-time information, answer questions, offer reminders for medication and appointments, and assist in tracking glucose levels and lifestyle choices. By leveraging machine learning and natural language processing, it can continuously improve its ability to provide personalized and helpful guidance, ultimately contributing to better diabetes care and patient outcomes. As technology and AI continue to advance, </a:t>
            </a:r>
            <a:r>
              <a:rPr lang="en-IN" sz="1600" dirty="0" err="1"/>
              <a:t>chatbots</a:t>
            </a:r>
            <a:r>
              <a:rPr lang="en-IN" sz="1600" dirty="0"/>
              <a:t> in healthcare, including diabetes management, have the potential to play an increasingly vital role in the future</a:t>
            </a:r>
            <a:br>
              <a:rPr lang="en-IN" sz="1600" dirty="0"/>
            </a:br>
            <a:endParaRPr lang="en-IN" sz="1600" dirty="0"/>
          </a:p>
        </p:txBody>
      </p:sp>
    </p:spTree>
    <p:extLst>
      <p:ext uri="{BB962C8B-B14F-4D97-AF65-F5344CB8AC3E}">
        <p14:creationId xmlns:p14="http://schemas.microsoft.com/office/powerpoint/2010/main" val="16312761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TotalTime>
  <Words>580</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Slice</vt:lpstr>
      <vt:lpstr>ANNA UNIVERSITY REGIONAL CAMPUS , COIMBATORE - 641 041 </vt:lpstr>
      <vt:lpstr>PowerPoint Presentation</vt:lpstr>
      <vt:lpstr>1. Introduction to Diabetes 2. Managing Blood Sugar Levels 3. Healthy Eating 4. Physical Activity 5. Medications and Insulin 6. Monitoring and Self-Care 7. Preventing Complications 8. Tips for Everyday Living 9. Frequently Asked Questions (FAQs) </vt:lpstr>
      <vt:lpstr>PowerPoint Presentation</vt:lpstr>
      <vt:lpstr>PowerPoint Presentation</vt:lpstr>
      <vt:lpstr>PowerPoint Presentation</vt:lpstr>
      <vt:lpstr>Building a chatbot using Python for diabetes management can offer significant benefits to both healthcare providers and patients. Such a chatbot can provide real-time information, answer questions, offer reminders for medication and appointments, and assist in tracking glucose levels and lifestyle choices. By leveraging machine learning and natural language processing, it can continuously improve its ability to provide personalized and helpful guidance, ultimately contributing to better diabetes care and patient outcomes. As technology and AI continue to advance, chatbots in healthcare, including diabetes management, have the potential to play an increasingly vital role in the future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 COIMBATORE - 641 041 </dc:title>
  <dc:creator>SHRIMAN K</dc:creator>
  <cp:lastModifiedBy>SHRIMAN K</cp:lastModifiedBy>
  <cp:revision>1</cp:revision>
  <dcterms:created xsi:type="dcterms:W3CDTF">2023-10-11T10:50:37Z</dcterms:created>
  <dcterms:modified xsi:type="dcterms:W3CDTF">2023-10-11T10:58:20Z</dcterms:modified>
</cp:coreProperties>
</file>