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99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07c4d73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07c4d73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  <a:defRPr sz="4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ontserrat"/>
              <a:buNone/>
              <a:defRPr sz="8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 sz="3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 sz="3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defRPr sz="3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system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an.r-project.org/web/packages/bikedata/vignettes/bikeda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Divvy Bike Share Usage</a:t>
            </a:r>
            <a:endParaRPr sz="4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1"/>
          </p:nvPr>
        </p:nvSpPr>
        <p:spPr>
          <a:xfrm>
            <a:off x="5102228" y="3847227"/>
            <a:ext cx="4250700" cy="14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Kunal Shukla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Time Series Analysis &amp; Forecasting</a:t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Master of Science in Analytics, University of Chicago             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August 23, 2018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606708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Modeling - Dynamic Harmonic Regression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453225" y="1361079"/>
            <a:ext cx="86367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Initially tried TBATS model, however function was unable to identify trigonometric components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Single sharp peak in periodogram suggests single sine-cosine pair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Period is close enough to 365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" y="2568315"/>
            <a:ext cx="4442450" cy="234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4" name="Google Shape;334;p34"/>
          <p:cNvSpPr txBox="1"/>
          <p:nvPr/>
        </p:nvSpPr>
        <p:spPr>
          <a:xfrm>
            <a:off x="1081888" y="3145136"/>
            <a:ext cx="1607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 = 0.002893519</a:t>
            </a: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 = 345.6</a:t>
            </a: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5" name="Google Shape;335;p34"/>
          <p:cNvCxnSpPr>
            <a:stCxn id="334" idx="1"/>
          </p:cNvCxnSpPr>
          <p:nvPr/>
        </p:nvCxnSpPr>
        <p:spPr>
          <a:xfrm rot="10800000">
            <a:off x="844588" y="3378686"/>
            <a:ext cx="237300" cy="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36" name="Google Shape;33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8200" y="3441594"/>
            <a:ext cx="4353150" cy="1471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7" name="Google Shape;337;p34"/>
          <p:cNvPicPr preferRelativeResize="0"/>
          <p:nvPr/>
        </p:nvPicPr>
        <p:blipFill rotWithShape="1">
          <a:blip r:embed="rId5">
            <a:alphaModFix/>
          </a:blip>
          <a:srcRect t="9172" r="2770" b="5813"/>
          <a:stretch/>
        </p:blipFill>
        <p:spPr>
          <a:xfrm>
            <a:off x="4618200" y="2548768"/>
            <a:ext cx="4353149" cy="8212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1136824" y="393750"/>
            <a:ext cx="7626731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Modeling - Dynamic Harmonic Regression - Continued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0" y="4362396"/>
            <a:ext cx="4261001" cy="3214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5" name="Google Shape;3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2835" y="1737525"/>
            <a:ext cx="4387125" cy="25699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" name="Google Shape;346;p35"/>
          <p:cNvPicPr preferRelativeResize="0"/>
          <p:nvPr/>
        </p:nvPicPr>
        <p:blipFill rotWithShape="1">
          <a:blip r:embed="rId5">
            <a:alphaModFix/>
          </a:blip>
          <a:srcRect l="4365" r="4309" b="10746"/>
          <a:stretch/>
        </p:blipFill>
        <p:spPr>
          <a:xfrm>
            <a:off x="212900" y="1741799"/>
            <a:ext cx="4261000" cy="25699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8240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- Original Series - XREG w/ ARIMA Errors</a:t>
            </a:r>
            <a:endParaRPr sz="2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 l="4703" r="4147" b="12532"/>
          <a:stretch/>
        </p:blipFill>
        <p:spPr>
          <a:xfrm>
            <a:off x="288426" y="2349703"/>
            <a:ext cx="4137975" cy="245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36"/>
          <p:cNvSpPr txBox="1">
            <a:spLocks noGrp="1"/>
          </p:cNvSpPr>
          <p:nvPr>
            <p:ph type="body" idx="1"/>
          </p:nvPr>
        </p:nvSpPr>
        <p:spPr>
          <a:xfrm>
            <a:off x="899600" y="1326735"/>
            <a:ext cx="81216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Period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June 27, 2013 - August 5, 2017 (1,500 observations)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Period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August 6, 2017 - December 31, 2017 (148 observations)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Forecast the original time series using number of stations as an external regressor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External Regressors Used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Number of Stations, Precipitation, Temperature, Snowfall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4">
            <a:alphaModFix/>
          </a:blip>
          <a:srcRect t="26209" b="9690"/>
          <a:stretch/>
        </p:blipFill>
        <p:spPr>
          <a:xfrm>
            <a:off x="288426" y="4843941"/>
            <a:ext cx="4137975" cy="237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3976" y="2349692"/>
            <a:ext cx="4426867" cy="273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body" idx="1"/>
          </p:nvPr>
        </p:nvSpPr>
        <p:spPr>
          <a:xfrm>
            <a:off x="830925" y="1303872"/>
            <a:ext cx="8190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Methodology </a:t>
            </a:r>
            <a:r>
              <a:rPr lang="en" sz="1400"/>
              <a:t>- Forecast annual usage using rolling and expanding window</a:t>
            </a:r>
            <a:endParaRPr sz="1400"/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 b="1"/>
              <a:t>Performance Measure </a:t>
            </a:r>
            <a:r>
              <a:rPr lang="en" sz="1400"/>
              <a:t>- MAPE</a:t>
            </a:r>
            <a:endParaRPr sz="1400"/>
          </a:p>
        </p:txBody>
      </p:sp>
      <p:sp>
        <p:nvSpPr>
          <p:cNvPr id="362" name="Google Shape;36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63" name="Google Shape;3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50" y="2078750"/>
            <a:ext cx="7340874" cy="28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Cross Validation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Cross Validation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8"/>
          <p:cNvSpPr txBox="1">
            <a:spLocks noGrp="1"/>
          </p:cNvSpPr>
          <p:nvPr>
            <p:ph type="body" idx="1"/>
          </p:nvPr>
        </p:nvSpPr>
        <p:spPr>
          <a:xfrm>
            <a:off x="5727875" y="1405875"/>
            <a:ext cx="29499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Dynamic Harmonic Regression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consistently yields forecasts with the lowest MAPE across rolling / expanding windows 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Dynamic Harmonic Regression has consistent MAPE across multiple split sizes 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on cross-validation performance, and the highly sinusoidal nature of the divvy time series,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 using the Dynamic Harmonic Regression model</a:t>
            </a:r>
            <a:endParaRPr sz="12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75" y="1405875"/>
            <a:ext cx="2681525" cy="16225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76" y="3173975"/>
            <a:ext cx="2629225" cy="1534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7848" y="1410350"/>
            <a:ext cx="2629228" cy="16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7850" y="3173975"/>
            <a:ext cx="2629225" cy="155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VAR</a:t>
            </a:r>
            <a:endParaRPr sz="2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body" idx="1"/>
          </p:nvPr>
        </p:nvSpPr>
        <p:spPr>
          <a:xfrm>
            <a:off x="453225" y="1307850"/>
            <a:ext cx="86367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used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– Trips, Precipitation, Temperature, Snowfall, Snow Depth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Leverage interdependencies of weather variables to obtain more robust forecasts of daily trips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VARselect</a:t>
            </a: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gave p=15 with AIC when lag.max=100 -&gt; VAR(15)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9" y="2373075"/>
            <a:ext cx="4348657" cy="26837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39"/>
          <p:cNvPicPr preferRelativeResize="0"/>
          <p:nvPr/>
        </p:nvPicPr>
        <p:blipFill rotWithShape="1">
          <a:blip r:embed="rId4">
            <a:alphaModFix/>
          </a:blip>
          <a:srcRect l="3973" t="1805" r="2375" b="7941"/>
          <a:stretch/>
        </p:blipFill>
        <p:spPr>
          <a:xfrm>
            <a:off x="4664075" y="2373075"/>
            <a:ext cx="4003675" cy="23811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5" name="Google Shape;385;p39"/>
          <p:cNvCxnSpPr/>
          <p:nvPr/>
        </p:nvCxnSpPr>
        <p:spPr>
          <a:xfrm>
            <a:off x="4254038" y="2770867"/>
            <a:ext cx="498000" cy="585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86" name="Google Shape;386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4075" y="4805363"/>
            <a:ext cx="4003675" cy="251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VAR Continued</a:t>
            </a:r>
            <a:endParaRPr sz="2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1580275" y="1255463"/>
            <a:ext cx="84383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Trips</a:t>
            </a:r>
            <a:endParaRPr sz="1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20" y="1586438"/>
            <a:ext cx="2963311" cy="182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5449" y="1586438"/>
            <a:ext cx="2963311" cy="182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7847" y="1586438"/>
            <a:ext cx="2963311" cy="182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19996" y="3314714"/>
            <a:ext cx="2963311" cy="182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8066" y="3314714"/>
            <a:ext cx="2963311" cy="182878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0"/>
          <p:cNvSpPr txBox="1"/>
          <p:nvPr/>
        </p:nvSpPr>
        <p:spPr>
          <a:xfrm>
            <a:off x="4176231" y="1255463"/>
            <a:ext cx="1375404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Precipitation</a:t>
            </a:r>
            <a:endParaRPr sz="1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7303753" y="1263150"/>
            <a:ext cx="66247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Snow</a:t>
            </a:r>
            <a:endParaRPr sz="1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1136825" y="3812262"/>
            <a:ext cx="84383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Snow Depth</a:t>
            </a:r>
            <a:endParaRPr sz="1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7303753" y="3909644"/>
            <a:ext cx="11968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Temperature</a:t>
            </a:r>
            <a:endParaRPr sz="1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 - Neural Networks 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2"/>
          <p:cNvPicPr preferRelativeResize="0"/>
          <p:nvPr/>
        </p:nvPicPr>
        <p:blipFill rotWithShape="1">
          <a:blip r:embed="rId3">
            <a:alphaModFix/>
          </a:blip>
          <a:srcRect l="4266" r="3388" b="10457"/>
          <a:stretch/>
        </p:blipFill>
        <p:spPr>
          <a:xfrm>
            <a:off x="110225" y="1548425"/>
            <a:ext cx="4275287" cy="255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0" name="Google Shape;4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225" y="1548425"/>
            <a:ext cx="4145596" cy="255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25" y="4196300"/>
            <a:ext cx="4275275" cy="329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 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Individual Station Forecasts - TBATS</a:t>
            </a:r>
            <a:endParaRPr sz="2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1"/>
          <p:cNvSpPr txBox="1">
            <a:spLocks noGrp="1"/>
          </p:cNvSpPr>
          <p:nvPr>
            <p:ph type="body" idx="1"/>
          </p:nvPr>
        </p:nvSpPr>
        <p:spPr>
          <a:xfrm>
            <a:off x="741081" y="1321856"/>
            <a:ext cx="7521891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Optimize bike placement and availability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 the station level</a:t>
            </a: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TBATS – Multiple seasonality (weekly, yearly)</a:t>
            </a:r>
            <a:endParaRPr sz="12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Forecast usage at the station level, then aggregate across all stations to obtain daily total</a:t>
            </a: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584 stations out of 586 stations – 2 stations were built during the forecast period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" sz="1400" b="1" dirty="0">
                <a:solidFill>
                  <a:srgbClr val="FF0000"/>
                </a:solidFill>
              </a:rPr>
              <a:t>Run on AWS using multiple cores (~3 hour run time)</a:t>
            </a:r>
            <a:endParaRPr b="1" dirty="0"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" name="Google Shape;410;p41">
            <a:extLst>
              <a:ext uri="{FF2B5EF4-FFF2-40B4-BE49-F238E27FC236}">
                <a16:creationId xmlns:a16="http://schemas.microsoft.com/office/drawing/2014/main" id="{5FEFBB19-103A-4DF6-A605-41C286828E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522"/>
          <a:stretch/>
        </p:blipFill>
        <p:spPr>
          <a:xfrm>
            <a:off x="52899" y="2936038"/>
            <a:ext cx="3104008" cy="17928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" name="Google Shape;411;p41">
            <a:extLst>
              <a:ext uri="{FF2B5EF4-FFF2-40B4-BE49-F238E27FC236}">
                <a16:creationId xmlns:a16="http://schemas.microsoft.com/office/drawing/2014/main" id="{1AC8534F-7A46-4B55-B32E-5DDAF7F3A2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99" y="4792712"/>
            <a:ext cx="3104008" cy="2678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" name="Google Shape;412;p41">
            <a:extLst>
              <a:ext uri="{FF2B5EF4-FFF2-40B4-BE49-F238E27FC236}">
                <a16:creationId xmlns:a16="http://schemas.microsoft.com/office/drawing/2014/main" id="{257E7C31-9302-47D4-8BA4-8C86786256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7078" y="2932668"/>
            <a:ext cx="2850934" cy="21278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" name="그림 1">
            <a:extLst>
              <a:ext uri="{FF2B5EF4-FFF2-40B4-BE49-F238E27FC236}">
                <a16:creationId xmlns:a16="http://schemas.microsoft.com/office/drawing/2014/main" id="{938BEEF8-B3B1-40BF-903F-5479BD47E7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04"/>
          <a:stretch/>
        </p:blipFill>
        <p:spPr>
          <a:xfrm>
            <a:off x="6185512" y="2911757"/>
            <a:ext cx="2913146" cy="2140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3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http://arun-aiml.blogspot.com/2017/07/k-means-clustering.html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6"/>
          <p:cNvSpPr txBox="1">
            <a:spLocks noGrp="1"/>
          </p:cNvSpPr>
          <p:nvPr>
            <p:ph type="body" idx="1"/>
          </p:nvPr>
        </p:nvSpPr>
        <p:spPr>
          <a:xfrm>
            <a:off x="1236199" y="1131621"/>
            <a:ext cx="74445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Overview	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			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 Overview 			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Pre-Processing					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Modeling	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 I - Normalized Series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■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sNaive			</a:t>
            </a:r>
            <a:endParaRPr dirty="0"/>
          </a:p>
          <a:p>
            <a: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■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Dynamic Harmonic Regression			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Part II - Original Series - XREG		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Cross-Validation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 	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                                                                                                          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Neural Networks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</a:t>
            </a:r>
            <a:endParaRPr dirty="0"/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 dirty="0"/>
              <a:t>TBATS (Individual Stations)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							</a:t>
            </a:r>
            <a:endParaRPr sz="11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1136825" y="1601425"/>
            <a:ext cx="76464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Enable Divvy to produce detailed annual usage forecasts to assist with business decisions such as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 key drivers of usage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Understand seasonality in usage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</a:pPr>
            <a:r>
              <a:rPr lang="en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 of stations to add during expansion phases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97700" y="4715350"/>
            <a:ext cx="44979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http://arun-aiml.blogspot.com/2017/07/k-means-clustering.html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 - Overview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830925" y="1470950"/>
            <a:ext cx="8190300" cy="3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https://www.divvybikes.com/system-data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https://cran.r-project.org/web/packages/bikedata/vignettes/bikedata.html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 package builds database of daily trips from and to each station (matrix)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analysis focuses on total number of outbound trips per day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Cleanup</a:t>
            </a:r>
            <a:endParaRPr sz="16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Imputed data for missing dates using average of total trips from adjacent days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Removed a single leap year data point to preserve annual seasonality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830850" y="1307850"/>
            <a:ext cx="76020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lang="en" sz="1600" b="1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confounding</a:t>
            </a:r>
            <a:r>
              <a:rPr lang="en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effect from the change in number of divvy stations on the time series of total trips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t="10364" r="2873" b="39735"/>
          <a:stretch/>
        </p:blipFill>
        <p:spPr>
          <a:xfrm>
            <a:off x="283475" y="2062025"/>
            <a:ext cx="8231526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30850" y="1307849"/>
            <a:ext cx="81903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R package has a function to generate a “normalized” series, but the detailed mechanics of the normalization process are not fully documented 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t="1931" r="8122"/>
          <a:stretch/>
        </p:blipFill>
        <p:spPr>
          <a:xfrm>
            <a:off x="4681360" y="2291620"/>
            <a:ext cx="4307750" cy="2651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">
            <a:alphaModFix/>
          </a:blip>
          <a:srcRect r="4598" b="3586"/>
          <a:stretch/>
        </p:blipFill>
        <p:spPr>
          <a:xfrm>
            <a:off x="279491" y="2288707"/>
            <a:ext cx="4297680" cy="26517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0850" y="1307839"/>
            <a:ext cx="81903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performed our own normalization by scaling each daily trip count by the ratio of the maximum number of active stations to the number of active stations on each specific day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Lato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r="4598" b="3586"/>
          <a:stretch/>
        </p:blipFill>
        <p:spPr>
          <a:xfrm>
            <a:off x="279491" y="2288707"/>
            <a:ext cx="4297680" cy="26517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8" name="Google Shape;30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5800" y="2288939"/>
            <a:ext cx="4297680" cy="265176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Models - Normalized Series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899597" y="1532753"/>
            <a:ext cx="81903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Period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June 27, 2013 - August 5, 2017 (1,500 observations)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Period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- August 6, 2017 - December 31, 2017 (148 observations)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Models </a:t>
            </a:r>
            <a:endParaRPr sz="16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sNaive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Dynamic Harmonic Regression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○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XREG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1136825" y="393750"/>
            <a:ext cx="7199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Modeling - sNaive</a:t>
            </a:r>
            <a:endParaRPr sz="2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899597" y="1299270"/>
            <a:ext cx="81903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Motivation </a:t>
            </a:r>
            <a:r>
              <a:rPr lang="en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Obtain a simple baseline to compare with more advanced models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t="22034" b="11492"/>
          <a:stretch/>
        </p:blipFill>
        <p:spPr>
          <a:xfrm>
            <a:off x="109880" y="4443631"/>
            <a:ext cx="4289150" cy="2561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4" name="Google Shape;32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3421" y="1867675"/>
            <a:ext cx="4588953" cy="28320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5">
            <a:alphaModFix/>
          </a:blip>
          <a:srcRect l="4299" r="3830" b="12032"/>
          <a:stretch/>
        </p:blipFill>
        <p:spPr>
          <a:xfrm>
            <a:off x="109875" y="1867275"/>
            <a:ext cx="4289150" cy="253454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723</Words>
  <Application>Microsoft Office PowerPoint</Application>
  <PresentationFormat>On-screen Show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Lato</vt:lpstr>
      <vt:lpstr>Courier New</vt:lpstr>
      <vt:lpstr>Arial</vt:lpstr>
      <vt:lpstr>Montserrat</vt:lpstr>
      <vt:lpstr>Focus</vt:lpstr>
      <vt:lpstr>Focus</vt:lpstr>
      <vt:lpstr>Divvy Bike Share Usage</vt:lpstr>
      <vt:lpstr>Agenda</vt:lpstr>
      <vt:lpstr>Problem Statement</vt:lpstr>
      <vt:lpstr>Dataset - Overview</vt:lpstr>
      <vt:lpstr>Data Pre-Processing</vt:lpstr>
      <vt:lpstr>Data Pre-Processing</vt:lpstr>
      <vt:lpstr>Data Pre-Processing</vt:lpstr>
      <vt:lpstr>Models - Normalized Series</vt:lpstr>
      <vt:lpstr>Modeling - sNaive</vt:lpstr>
      <vt:lpstr>Modeling - Dynamic Harmonic Regression</vt:lpstr>
      <vt:lpstr>Modeling - Dynamic Harmonic Regression - Continued</vt:lpstr>
      <vt:lpstr>Model - Original Series - XREG w/ ARIMA Errors</vt:lpstr>
      <vt:lpstr>Cross Validation</vt:lpstr>
      <vt:lpstr>Cross Validation</vt:lpstr>
      <vt:lpstr>Future Work - VAR</vt:lpstr>
      <vt:lpstr>Future Work - VAR Continued</vt:lpstr>
      <vt:lpstr>Future Work - Neural Networks </vt:lpstr>
      <vt:lpstr>Future Work - Individual Station Forecasts - TBATS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 Share Usage</dc:title>
  <cp:lastModifiedBy>Kunal Shukla</cp:lastModifiedBy>
  <cp:revision>14</cp:revision>
  <dcterms:modified xsi:type="dcterms:W3CDTF">2022-04-28T22:39:44Z</dcterms:modified>
</cp:coreProperties>
</file>