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e%20und%20Einstellungen\jannach\Eigene%20Dateien\6%20papers\ZZ_OUTDATED_RecommenderBook\Chapter%202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69795387143346"/>
          <c:y val="0.14331210191082824"/>
          <c:w val="0.77158341142034648"/>
          <c:h val="0.66560509554140646"/>
        </c:manualLayout>
      </c:layout>
      <c:lineChart>
        <c:grouping val="standard"/>
        <c:varyColors val="0"/>
        <c:ser>
          <c:idx val="0"/>
          <c:order val="0"/>
          <c:tx>
            <c:strRef>
              <c:f>correlation!$B$5</c:f>
              <c:strCache>
                <c:ptCount val="1"/>
                <c:pt idx="0">
                  <c:v>Alice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correlation!$C$5:$F$5</c:f>
              <c:numCache>
                <c:formatCode>0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correlation!$B$6</c:f>
              <c:strCache>
                <c:ptCount val="1"/>
                <c:pt idx="0">
                  <c:v>User1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3300"/>
              </a:solidFill>
              <a:ln>
                <a:solidFill>
                  <a:srgbClr val="00330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correlation!$C$6:$F$6</c:f>
              <c:numCache>
                <c:formatCode>0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correlation!$B$9</c:f>
              <c:strCache>
                <c:ptCount val="1"/>
                <c:pt idx="0">
                  <c:v>User4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correlation!$C$9:$F$9</c:f>
              <c:numCache>
                <c:formatCode>0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8633248"/>
        <c:axId val="368630896"/>
      </c:lineChart>
      <c:catAx>
        <c:axId val="368633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Ratings</a:t>
                </a:r>
              </a:p>
            </c:rich>
          </c:tx>
          <c:layout>
            <c:manualLayout>
              <c:xMode val="edge"/>
              <c:yMode val="edge"/>
              <c:x val="1.6187050359712369E-2"/>
              <c:y val="0.401273885350318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3686308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686308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368633248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98636681206156"/>
          <c:y val="8.9171974522293557E-2"/>
          <c:w val="0.1205037859476205"/>
          <c:h val="0.3057324840764331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+mn-lt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6103-34F1-4C90-B160-5055D632FD9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Tree &amp; EM Collaborative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387"/>
            <a:ext cx="10515600" cy="5362575"/>
          </a:xfrm>
        </p:spPr>
        <p:txBody>
          <a:bodyPr/>
          <a:lstStyle/>
          <a:p>
            <a:r>
              <a:rPr lang="en-US" dirty="0"/>
              <a:t>Some first </a:t>
            </a:r>
            <a:r>
              <a:rPr lang="en-US" dirty="0" smtClean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do we measure similarity?</a:t>
            </a:r>
          </a:p>
          <a:p>
            <a:pPr lvl="1"/>
            <a:r>
              <a:rPr lang="en-US" dirty="0"/>
              <a:t>How many neighbors should we consider?</a:t>
            </a:r>
          </a:p>
          <a:p>
            <a:pPr lvl="1"/>
            <a:r>
              <a:rPr lang="en-US" dirty="0"/>
              <a:t>How do we generate a prediction from the neighbors' ratings?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130868"/>
            <a:ext cx="609600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user </a:t>
            </a:r>
            <a:r>
              <a:rPr lang="en-US" dirty="0" smtClean="0"/>
              <a:t>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popular similarity measure in user-based CF: </a:t>
                </a:r>
                <a:r>
                  <a:rPr lang="en-US" b="1" dirty="0"/>
                  <a:t>Pearson correlation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𝑎</m:t>
                        </m:r>
                        <m:r>
                          <a:rPr lang="de-DE" i="1" dirty="0">
                            <a:latin typeface="Cambria Math"/>
                          </a:rPr>
                          <m:t>,</m:t>
                        </m:r>
                        <m:r>
                          <a:rPr lang="de-DE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06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popular similarity measure in user-based CF: </a:t>
                </a:r>
                <a:r>
                  <a:rPr lang="en-US" b="1" dirty="0"/>
                  <a:t>Pearson correlation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𝑎</m:t>
                        </m:r>
                        <m:r>
                          <a:rPr lang="de-DE" i="1" dirty="0">
                            <a:latin typeface="Cambria Math"/>
                          </a:rPr>
                          <m:t>,</m:t>
                        </m:r>
                        <m:r>
                          <a:rPr lang="de-DE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086860"/>
            <a:ext cx="6096000" cy="2225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4504054"/>
            <a:ext cx="1828800" cy="18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9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Takes differences in rating behavior into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well in usual domains, compared with alternative measures</a:t>
            </a:r>
          </a:p>
          <a:p>
            <a:pPr lvl="1"/>
            <a:r>
              <a:rPr lang="en-US" dirty="0"/>
              <a:t>such as cosine similarity</a:t>
            </a:r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566073"/>
              </p:ext>
            </p:extLst>
          </p:nvPr>
        </p:nvGraphicFramePr>
        <p:xfrm>
          <a:off x="2633663" y="2319338"/>
          <a:ext cx="529590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658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common prediction function: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𝒑𝒓𝒆𝒅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acc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 ∈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𝒔𝒊𝒎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b="1" i="1">
                                <a:latin typeface="Cambria Math"/>
                              </a:rPr>
                              <m:t>∗(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1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i="1">
                                <a:latin typeface="Cambria Math"/>
                              </a:rPr>
                              <m:t> ∈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𝒔𝒊𝒎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Calculate, whether the neighbors' ratings for the unseen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are higher or lower than their average</a:t>
                </a:r>
              </a:p>
              <a:p>
                <a:r>
                  <a:rPr lang="en-US" dirty="0"/>
                  <a:t>Combine the rating differences – use the similarity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as a weight</a:t>
                </a:r>
              </a:p>
              <a:p>
                <a:r>
                  <a:rPr lang="en-US" dirty="0"/>
                  <a:t>Add/subtract the  neighbors' bias from the active user's average and use this as a prediction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38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Decision Tree :Sample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question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“An airplane manufacturer has three factories A B and C which produce 50%, 25%, and 25%, respectively, of a particular airplane. Seventy percent of the airplanes produced in factory A are passenger airplanes, 25% of those produced in factory B are passenger airplanes, and 25% of the airplanes produced in factory C are passenger airplanes. If an airplane produced by the manufacturer is selected at random, calculate the probability the airplane will be a passenger plane.”</a:t>
            </a:r>
          </a:p>
        </p:txBody>
      </p:sp>
    </p:spTree>
    <p:extLst>
      <p:ext uri="{BB962C8B-B14F-4D97-AF65-F5344CB8AC3E}">
        <p14:creationId xmlns:p14="http://schemas.microsoft.com/office/powerpoint/2010/main" val="426131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357813"/>
          </a:xfrm>
        </p:spPr>
        <p:txBody>
          <a:bodyPr/>
          <a:lstStyle/>
          <a:p>
            <a:r>
              <a:rPr lang="en-US" b="1" dirty="0"/>
              <a:t>Step 1</a:t>
            </a:r>
            <a:r>
              <a:rPr lang="en-US" b="1" dirty="0" smtClean="0"/>
              <a:t>: </a:t>
            </a:r>
            <a:r>
              <a:rPr lang="en-US" i="1" dirty="0" smtClean="0"/>
              <a:t>Draw </a:t>
            </a:r>
            <a:r>
              <a:rPr lang="en-US" i="1" dirty="0"/>
              <a:t>lines to represent the first set of options in the question</a:t>
            </a:r>
            <a:r>
              <a:rPr lang="en-US" dirty="0"/>
              <a:t> (in our case, 3 factories). Label them (our question list A B and C so that is what we’ll use here</a:t>
            </a:r>
            <a:r>
              <a:rPr lang="en-US" dirty="0" smtClean="0"/>
              <a:t>).</a:t>
            </a:r>
          </a:p>
          <a:p>
            <a:r>
              <a:rPr lang="en-US" b="1" dirty="0"/>
              <a:t>Step 2:</a:t>
            </a:r>
            <a:r>
              <a:rPr lang="en-US" dirty="0"/>
              <a:t> </a:t>
            </a:r>
            <a:r>
              <a:rPr lang="en-US" i="1" dirty="0"/>
              <a:t>Convert the percentages to decimals</a:t>
            </a:r>
            <a:r>
              <a:rPr lang="en-US" dirty="0"/>
              <a:t>, and place those on the appropriate branch in the diagram. For our example, 50% = 0.5, and 25% = 0.25.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443288"/>
            <a:ext cx="3562350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5500686"/>
          </a:xfrm>
        </p:spPr>
        <p:txBody>
          <a:bodyPr/>
          <a:lstStyle/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i="1" dirty="0"/>
              <a:t>Draw the next set of branches.</a:t>
            </a:r>
            <a:r>
              <a:rPr lang="en-US" dirty="0"/>
              <a:t> In our case, we were told that 70% of factory A’s output was </a:t>
            </a:r>
            <a:r>
              <a:rPr lang="en-US" dirty="0" smtClean="0"/>
              <a:t>passenger. Converting to decimals, </a:t>
            </a:r>
            <a:r>
              <a:rPr lang="en-US" dirty="0"/>
              <a:t>we have 0.7 P (“P” is just my own shorthand here </a:t>
            </a:r>
            <a:r>
              <a:rPr lang="en-US" dirty="0" smtClean="0"/>
              <a:t>for </a:t>
            </a:r>
            <a:r>
              <a:rPr lang="en-US" dirty="0"/>
              <a:t>“Passenger”) and 0.3 NP (“NP” = “Not Passenger”).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243262"/>
            <a:ext cx="4224337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b="1" dirty="0"/>
              <a:t>Step 4:</a:t>
            </a:r>
            <a:r>
              <a:rPr lang="en-US" i="1" dirty="0"/>
              <a:t>Repeat step 3 for as many branches as you are given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027906"/>
            <a:ext cx="4414837" cy="49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9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72238"/>
          </a:xfrm>
        </p:spPr>
        <p:txBody>
          <a:bodyPr/>
          <a:lstStyle/>
          <a:p>
            <a:r>
              <a:rPr lang="en-US" b="1" dirty="0"/>
              <a:t>Step 5:</a:t>
            </a:r>
            <a:r>
              <a:rPr lang="en-US" dirty="0"/>
              <a:t> </a:t>
            </a:r>
            <a:r>
              <a:rPr lang="en-US" i="1" dirty="0"/>
              <a:t>Multiply the probabilities of the first branch that produces the desired result together</a:t>
            </a:r>
            <a:r>
              <a:rPr lang="en-US" dirty="0"/>
              <a:t>. In our case, we want to know about the production of passenger places, so we choose the first branch that leads to 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54" y="1396429"/>
            <a:ext cx="5337359" cy="52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005513"/>
          </a:xfrm>
        </p:spPr>
        <p:txBody>
          <a:bodyPr/>
          <a:lstStyle/>
          <a:p>
            <a:r>
              <a:rPr lang="en-US" b="1" dirty="0"/>
              <a:t>Step 6:</a:t>
            </a:r>
            <a:r>
              <a:rPr lang="en-US" dirty="0"/>
              <a:t> </a:t>
            </a:r>
            <a:r>
              <a:rPr lang="en-US" i="1" dirty="0"/>
              <a:t>Multiply the remaining branches that produce the desired result.</a:t>
            </a:r>
            <a:r>
              <a:rPr lang="en-US" dirty="0"/>
              <a:t> In our example there are two more branches that can lead to P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77922"/>
            <a:ext cx="6205537" cy="51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 6:</a:t>
            </a:r>
            <a:r>
              <a:rPr lang="en-US" dirty="0"/>
              <a:t> </a:t>
            </a:r>
            <a:r>
              <a:rPr lang="en-US" i="1" dirty="0"/>
              <a:t>Add up all of the probabilities you calculated in steps 5 and 6. </a:t>
            </a:r>
            <a:r>
              <a:rPr lang="en-US" dirty="0"/>
              <a:t>In our example, we had:</a:t>
            </a:r>
          </a:p>
          <a:p>
            <a:pPr marL="0" indent="0" fontAlgn="base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.</a:t>
            </a:r>
            <a:r>
              <a:rPr lang="en-US" dirty="0"/>
              <a:t>35 + .0625 + .0625 = </a:t>
            </a:r>
            <a:r>
              <a:rPr lang="en-US" b="1" dirty="0"/>
              <a:t>.475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6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User-based </a:t>
            </a:r>
            <a:r>
              <a:rPr lang="en-US" dirty="0" smtClean="0"/>
              <a:t>nearest-neighbor </a:t>
            </a:r>
            <a:r>
              <a:rPr lang="en-US" dirty="0"/>
              <a:t>collaborative </a:t>
            </a:r>
            <a:r>
              <a:rPr lang="en-US" dirty="0" smtClean="0"/>
              <a:t>filtering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 database of ratings of the current user, Alice, and some other users is </a:t>
            </a:r>
            <a:r>
              <a:rPr lang="en-US" dirty="0" smtClean="0"/>
              <a:t>given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whether Alice will like or dislike </a:t>
            </a:r>
            <a:r>
              <a:rPr lang="en-US" i="1" dirty="0"/>
              <a:t>Item5</a:t>
            </a:r>
            <a:r>
              <a:rPr lang="en-US" dirty="0"/>
              <a:t>, which Alice has not yet rated or seen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88005"/>
            <a:ext cx="609600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190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Decision Tree &amp; EM Collaborative Filtering</vt:lpstr>
      <vt:lpstr>Decision Tree :Sample question</vt:lpstr>
      <vt:lpstr>Steps:</vt:lpstr>
      <vt:lpstr>Steps (Contd..)</vt:lpstr>
      <vt:lpstr> </vt:lpstr>
      <vt:lpstr>  </vt:lpstr>
      <vt:lpstr>  </vt:lpstr>
      <vt:lpstr>  </vt:lpstr>
      <vt:lpstr>EM Collaborative filtering</vt:lpstr>
      <vt:lpstr>  </vt:lpstr>
      <vt:lpstr>Measuring user similarity</vt:lpstr>
      <vt:lpstr>  </vt:lpstr>
      <vt:lpstr>Pearson correlation</vt:lpstr>
      <vt:lpstr>Making predictions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Tarun Chander</dc:creator>
  <cp:lastModifiedBy>Tarun Chander</cp:lastModifiedBy>
  <cp:revision>5</cp:revision>
  <dcterms:created xsi:type="dcterms:W3CDTF">2016-03-09T00:54:29Z</dcterms:created>
  <dcterms:modified xsi:type="dcterms:W3CDTF">2016-03-15T18:11:52Z</dcterms:modified>
</cp:coreProperties>
</file>