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71" r:id="rId5"/>
    <p:sldId id="265" r:id="rId6"/>
    <p:sldId id="266" r:id="rId7"/>
    <p:sldId id="256" r:id="rId8"/>
    <p:sldId id="273" r:id="rId9"/>
    <p:sldId id="257" r:id="rId10"/>
    <p:sldId id="272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6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0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5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9F92-3112-40E4-A1E5-1E2F490F9F0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B3E2-4E3C-4787-96CC-D3165160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k-Medians/k-Medoids &amp; Hierarchical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: Team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5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Dendogram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Dendogram</a:t>
            </a:r>
            <a:r>
              <a:rPr lang="en-US" dirty="0"/>
              <a:t>: convenient graphic to display a hierarchical sequence of clustering assignments. This is simply a tree where: </a:t>
            </a:r>
          </a:p>
          <a:p>
            <a:pPr marL="0" lvl="0" indent="0">
              <a:buNone/>
            </a:pPr>
            <a:r>
              <a:rPr lang="en-US" dirty="0" smtClean="0"/>
              <a:t>1. Each </a:t>
            </a:r>
            <a:r>
              <a:rPr lang="en-US" dirty="0"/>
              <a:t>node represents a group </a:t>
            </a:r>
          </a:p>
          <a:p>
            <a:pPr marL="0" lvl="0" indent="0">
              <a:buNone/>
            </a:pPr>
            <a:r>
              <a:rPr lang="en-US" dirty="0" smtClean="0"/>
              <a:t>2. Each </a:t>
            </a:r>
            <a:r>
              <a:rPr lang="en-US" dirty="0"/>
              <a:t>leaf node is a singleton (i.e., a group containing a single data point) </a:t>
            </a:r>
          </a:p>
          <a:p>
            <a:pPr marL="0" lvl="0" indent="0">
              <a:buNone/>
            </a:pPr>
            <a:r>
              <a:rPr lang="en-US" dirty="0" smtClean="0"/>
              <a:t>3. Root </a:t>
            </a:r>
            <a:r>
              <a:rPr lang="en-US" dirty="0"/>
              <a:t>node is the group containing the whole data set </a:t>
            </a:r>
          </a:p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en-US" dirty="0"/>
              <a:t>Each internal node has two daughter nodes (children), representing the </a:t>
            </a:r>
            <a:r>
              <a:rPr lang="en-US" dirty="0" err="1"/>
              <a:t>the</a:t>
            </a:r>
            <a:r>
              <a:rPr lang="en-US" dirty="0"/>
              <a:t> groups that were merged to form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78" y="1420231"/>
            <a:ext cx="10980311" cy="47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1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Dendogram: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5" y="1277470"/>
            <a:ext cx="9708777" cy="5580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223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/>
              <a:t>          K-medoids Clustering technique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Both k-means and k-</a:t>
            </a:r>
            <a:r>
              <a:rPr lang="en-US" dirty="0" err="1"/>
              <a:t>medoids</a:t>
            </a:r>
            <a:r>
              <a:rPr lang="en-US" dirty="0"/>
              <a:t> attempt to minimize the distance between points labelled to be in a cluster and a point designated as the center  of the cluster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k-medoids </a:t>
            </a:r>
            <a:r>
              <a:rPr lang="en-US" dirty="0"/>
              <a:t>choses data points as </a:t>
            </a:r>
            <a:r>
              <a:rPr lang="en-US" dirty="0" smtClean="0"/>
              <a:t>center(called as medoids </a:t>
            </a:r>
            <a:r>
              <a:rPr lang="en-US" dirty="0"/>
              <a:t>or </a:t>
            </a:r>
            <a:r>
              <a:rPr lang="en-US" dirty="0" smtClean="0"/>
              <a:t>exemplars) </a:t>
            </a:r>
            <a:r>
              <a:rPr lang="en-US" dirty="0"/>
              <a:t>and works with an arbitrary matrix of </a:t>
            </a:r>
            <a:r>
              <a:rPr lang="en-US" dirty="0" smtClean="0"/>
              <a:t>distances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clustering technique using K-medoids is called as </a:t>
            </a:r>
            <a:r>
              <a:rPr lang="en-US" b="1" dirty="0" smtClean="0"/>
              <a:t>PAM</a:t>
            </a:r>
            <a:r>
              <a:rPr lang="en-US" dirty="0" smtClean="0"/>
              <a:t>(Partitioning around medoid)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6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1. Initialize</a:t>
            </a:r>
            <a:r>
              <a:rPr lang="en-US" dirty="0"/>
              <a:t>: randomly select k of the n data points as the </a:t>
            </a:r>
            <a:r>
              <a:rPr lang="en-US" dirty="0" smtClean="0"/>
              <a:t>medoids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2. Associate </a:t>
            </a:r>
            <a:r>
              <a:rPr lang="en-US" dirty="0"/>
              <a:t>each data point to the closest medoid(closest distance can be found by an </a:t>
            </a:r>
            <a:r>
              <a:rPr lang="en-US" dirty="0"/>
              <a:t>v</a:t>
            </a:r>
            <a:r>
              <a:rPr lang="en-US" dirty="0" smtClean="0"/>
              <a:t>alid </a:t>
            </a:r>
            <a:r>
              <a:rPr lang="en-US" dirty="0"/>
              <a:t>distance metric , example </a:t>
            </a:r>
            <a:r>
              <a:rPr lang="en-US" dirty="0"/>
              <a:t>M</a:t>
            </a:r>
            <a:r>
              <a:rPr lang="en-US" dirty="0" smtClean="0"/>
              <a:t>anhattan </a:t>
            </a:r>
            <a:r>
              <a:rPr lang="en-US" dirty="0"/>
              <a:t>distance, Euclidean distance or </a:t>
            </a:r>
            <a:r>
              <a:rPr lang="en-US" dirty="0"/>
              <a:t>M</a:t>
            </a:r>
            <a:r>
              <a:rPr lang="en-US" dirty="0" smtClean="0"/>
              <a:t>inkowsky </a:t>
            </a:r>
            <a:r>
              <a:rPr lang="en-US" dirty="0"/>
              <a:t>distance)</a:t>
            </a:r>
          </a:p>
          <a:p>
            <a:pPr marL="0" lvl="0" indent="0">
              <a:buNone/>
            </a:pPr>
            <a:r>
              <a:rPr lang="en-US" dirty="0" smtClean="0"/>
              <a:t>3. For </a:t>
            </a:r>
            <a:r>
              <a:rPr lang="en-US" dirty="0"/>
              <a:t>each medoid m,</a:t>
            </a:r>
            <a:br>
              <a:rPr lang="en-US" dirty="0"/>
            </a:br>
            <a:r>
              <a:rPr lang="en-US" dirty="0"/>
              <a:t>    for each non medoid point o</a:t>
            </a:r>
            <a:br>
              <a:rPr lang="en-US" dirty="0"/>
            </a:br>
            <a:r>
              <a:rPr lang="en-US" dirty="0"/>
              <a:t>        swap m and o and compute the total </a:t>
            </a:r>
            <a:r>
              <a:rPr lang="en-US" dirty="0" smtClean="0"/>
              <a:t>cost </a:t>
            </a:r>
            <a:r>
              <a:rPr lang="en-US" dirty="0"/>
              <a:t>of the configuration</a:t>
            </a:r>
          </a:p>
          <a:p>
            <a:pPr marL="0" lvl="0" indent="0">
              <a:buNone/>
            </a:pPr>
            <a:r>
              <a:rPr lang="en-US" dirty="0" smtClean="0"/>
              <a:t>4. Select </a:t>
            </a:r>
            <a:r>
              <a:rPr lang="en-US" dirty="0"/>
              <a:t>the configuration with the lowest cost</a:t>
            </a:r>
          </a:p>
          <a:p>
            <a:pPr marL="0" lvl="0" indent="0">
              <a:buNone/>
            </a:pPr>
            <a:r>
              <a:rPr lang="en-US" dirty="0" smtClean="0"/>
              <a:t>5. Repeat </a:t>
            </a:r>
            <a:r>
              <a:rPr lang="en-US" dirty="0"/>
              <a:t>step 2-4 until there is no change in medoid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125"/>
            <a:ext cx="10112187" cy="6170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06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36" y="238404"/>
            <a:ext cx="9386046" cy="6081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33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48" y="365125"/>
            <a:ext cx="10121152" cy="6161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21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9111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Hierarchical Clustering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method of </a:t>
            </a:r>
            <a:r>
              <a:rPr lang="en-US" dirty="0" smtClean="0"/>
              <a:t>cluster analysis which </a:t>
            </a:r>
            <a:r>
              <a:rPr lang="en-US" dirty="0"/>
              <a:t>seeks to build a </a:t>
            </a:r>
            <a:r>
              <a:rPr lang="en-US" dirty="0" smtClean="0"/>
              <a:t>hierarchy</a:t>
            </a:r>
            <a:r>
              <a:rPr lang="en-US" dirty="0"/>
              <a:t> of </a:t>
            </a:r>
            <a:r>
              <a:rPr lang="en-US" dirty="0" smtClean="0"/>
              <a:t>clusters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results of hierarchical clustering are usually presented in a </a:t>
            </a:r>
            <a:r>
              <a:rPr lang="en-US" b="1" dirty="0" smtClean="0"/>
              <a:t>dendogram.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9400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</a:t>
            </a:r>
            <a:r>
              <a:rPr lang="en-US" dirty="0"/>
              <a:t>pairwise dissimilarities </a:t>
            </a:r>
            <a:r>
              <a:rPr lang="en-US" dirty="0" err="1"/>
              <a:t>dij</a:t>
            </a:r>
            <a:r>
              <a:rPr lang="en-US" dirty="0"/>
              <a:t> between data points, hierarchical clustering produces a consistent result, without the need to choose initial starting positions (number of clusters)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catch: we need to choose a way to measure the dissimilarity between groups, called the linkage</a:t>
            </a:r>
          </a:p>
          <a:p>
            <a:endParaRPr lang="en-US" dirty="0" smtClean="0"/>
          </a:p>
          <a:p>
            <a:r>
              <a:rPr lang="en-US" dirty="0"/>
              <a:t>Given the linkage, hierarchical clustering produces a sequence of clustering assignments. At one end, all points are in their own cluster, at the other end, all points are in one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3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9" y="528034"/>
            <a:ext cx="10515600" cy="5829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Agglomerative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This is a "bottom up" approach: each observation starts in its own cluster, and pairs of clusters are merged as one moves up the </a:t>
            </a:r>
            <a:r>
              <a:rPr lang="en-US" dirty="0" smtClean="0"/>
              <a:t>hierarchy until there is only one cluster.</a:t>
            </a:r>
            <a:endParaRPr lang="en-US" dirty="0" smtClean="0"/>
          </a:p>
          <a:p>
            <a:r>
              <a:rPr lang="en-US" altLang="en-US" dirty="0"/>
              <a:t>The complexity of agglomerative clustering is </a:t>
            </a:r>
            <a:r>
              <a:rPr lang="en-US" altLang="en-US" dirty="0" smtClean="0"/>
              <a:t>           , which </a:t>
            </a:r>
            <a:r>
              <a:rPr lang="en-US" altLang="en-US" dirty="0"/>
              <a:t>makes them too slow for large data sets </a:t>
            </a:r>
            <a:endParaRPr lang="en-US" altLang="en-US" dirty="0" smtClean="0"/>
          </a:p>
          <a:p>
            <a:pPr marL="0" lv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b="1" dirty="0" smtClean="0"/>
              <a:t>Divisive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This is a "top down" approach: all observations start in one cluster, and splits are performed recursively as one moves down the </a:t>
            </a:r>
            <a:r>
              <a:rPr lang="en-US" dirty="0" smtClean="0"/>
              <a:t>hierarchy until all points belong to their cluster.</a:t>
            </a:r>
            <a:endParaRPr lang="en-US" dirty="0" smtClean="0"/>
          </a:p>
          <a:p>
            <a:r>
              <a:rPr lang="en-US" altLang="en-US" dirty="0"/>
              <a:t> Divisive clustering with an exhaustive search is   </a:t>
            </a:r>
            <a:r>
              <a:rPr lang="en-US" altLang="en-US" dirty="0" smtClean="0"/>
              <a:t>        , </a:t>
            </a:r>
            <a:r>
              <a:rPr lang="en-US" altLang="en-US" dirty="0"/>
              <a:t>which is even worse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2" descr="O(n^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70" y="2148233"/>
            <a:ext cx="781005" cy="36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(2^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75" y="5116889"/>
            <a:ext cx="750803" cy="32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k-Medians/k-Medoids &amp; Hierarchical Clustering</vt:lpstr>
      <vt:lpstr>          K-medoids Clustering technique</vt:lpstr>
      <vt:lpstr>PAM</vt:lpstr>
      <vt:lpstr>  </vt:lpstr>
      <vt:lpstr>  </vt:lpstr>
      <vt:lpstr>   </vt:lpstr>
      <vt:lpstr>Hierarchical Clustering</vt:lpstr>
      <vt:lpstr>Contd..</vt:lpstr>
      <vt:lpstr>PowerPoint Presentation</vt:lpstr>
      <vt:lpstr>Dendogram </vt:lpstr>
      <vt:lpstr>Example:</vt:lpstr>
      <vt:lpstr>Dendogram: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Anuja Sawant</dc:creator>
  <cp:lastModifiedBy>Tarun Chander</cp:lastModifiedBy>
  <cp:revision>10</cp:revision>
  <dcterms:created xsi:type="dcterms:W3CDTF">2016-02-16T02:39:30Z</dcterms:created>
  <dcterms:modified xsi:type="dcterms:W3CDTF">2016-02-16T05:28:07Z</dcterms:modified>
</cp:coreProperties>
</file>