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0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7BCE-5553-4456-A9B3-376DA6318C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9CFF-C171-4587-853E-920C8E5E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5/04/13/deep-dive-into-spark-sqls-catalyst-optimizer.html" TargetMode="External"/><Relationship Id="rId2" Type="http://schemas.openxmlformats.org/officeDocument/2006/relationships/hyperlink" Target="http://www-cs-students.stanford.edu/~adityagp/courses/cs598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040" y="614836"/>
            <a:ext cx="10169643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Spark SQL:</a:t>
            </a:r>
            <a:br>
              <a:rPr lang="en-US" dirty="0" smtClean="0"/>
            </a:br>
            <a:r>
              <a:rPr lang="en-US" dirty="0" smtClean="0"/>
              <a:t>Relational Data Processing in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862" y="3163391"/>
            <a:ext cx="9144000" cy="1655762"/>
          </a:xfrm>
        </p:spPr>
        <p:txBody>
          <a:bodyPr/>
          <a:lstStyle/>
          <a:p>
            <a:r>
              <a:rPr lang="en-US" dirty="0" smtClean="0">
                <a:cs typeface="Source Sans Pro"/>
              </a:rPr>
              <a:t>Michael </a:t>
            </a:r>
            <a:r>
              <a:rPr lang="en-US" dirty="0" err="1" smtClean="0">
                <a:cs typeface="Source Sans Pro"/>
              </a:rPr>
              <a:t>Armbrust</a:t>
            </a:r>
            <a:r>
              <a:rPr lang="en-US" dirty="0" smtClean="0"/>
              <a:t>, Reynold Xin, Cheng </a:t>
            </a:r>
            <a:r>
              <a:rPr lang="en-US" dirty="0" err="1" smtClean="0"/>
              <a:t>Lian</a:t>
            </a:r>
            <a:r>
              <a:rPr lang="en-US" dirty="0" smtClean="0"/>
              <a:t>, Yin </a:t>
            </a:r>
            <a:r>
              <a:rPr lang="en-US" dirty="0" err="1" smtClean="0"/>
              <a:t>Huai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Davies Liu, Joseph K. Bradley, </a:t>
            </a:r>
            <a:r>
              <a:rPr lang="en-US" dirty="0" err="1" smtClean="0"/>
              <a:t>Xiangrui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, </a:t>
            </a:r>
            <a:r>
              <a:rPr lang="en-US" dirty="0" err="1" smtClean="0"/>
              <a:t>Tomer</a:t>
            </a:r>
            <a:r>
              <a:rPr lang="en-US" dirty="0" smtClean="0"/>
              <a:t> Kaftan, Michael J. Franklin, Ali </a:t>
            </a:r>
            <a:r>
              <a:rPr lang="en-US" dirty="0" err="1" smtClean="0"/>
              <a:t>Ghodsi</a:t>
            </a:r>
            <a:r>
              <a:rPr lang="en-US" dirty="0" smtClean="0"/>
              <a:t>,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6385" y="5208093"/>
            <a:ext cx="334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Presented </a:t>
            </a:r>
            <a:r>
              <a:rPr lang="en-US" sz="2400" dirty="0" smtClean="0"/>
              <a:t>By</a:t>
            </a:r>
            <a:endParaRPr lang="en-US" sz="2400" dirty="0" smtClean="0"/>
          </a:p>
          <a:p>
            <a:pPr algn="ctr"/>
            <a:r>
              <a:rPr lang="en-US" sz="2400" dirty="0" smtClean="0"/>
              <a:t>Shuchita Khandelwal (10)</a:t>
            </a:r>
          </a:p>
          <a:p>
            <a:pPr algn="ctr"/>
            <a:r>
              <a:rPr lang="en-US" sz="2400" dirty="0" smtClean="0"/>
              <a:t>Anuja Sawant (25)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656" y="2025650"/>
            <a:ext cx="8548688" cy="34036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both primitive SQL types (</a:t>
            </a:r>
            <a:r>
              <a:rPr lang="en-US" dirty="0" err="1" smtClean="0"/>
              <a:t>boolean</a:t>
            </a:r>
            <a:r>
              <a:rPr lang="en-US" dirty="0" smtClean="0"/>
              <a:t>, integer, double, decimal, string, data, timestamp) and complex types (</a:t>
            </a:r>
            <a:r>
              <a:rPr lang="en-US" dirty="0" err="1" smtClean="0"/>
              <a:t>structs</a:t>
            </a:r>
            <a:r>
              <a:rPr lang="en-US" dirty="0" smtClean="0"/>
              <a:t>, arrays, maps, and unions); also user defined types.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First class support for complex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Relational operations (select, where, join, </a:t>
            </a:r>
            <a:r>
              <a:rPr lang="en-US" dirty="0" err="1" smtClean="0"/>
              <a:t>groupBy</a:t>
            </a:r>
            <a:r>
              <a:rPr lang="en-US" dirty="0" smtClean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take </a:t>
            </a:r>
            <a:r>
              <a:rPr lang="en-US" i="1" dirty="0" smtClean="0"/>
              <a:t>expression</a:t>
            </a:r>
            <a:r>
              <a:rPr lang="en-US" dirty="0" smtClean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build up an abstract syntax tree (AST), which is then optimized by </a:t>
            </a:r>
            <a:r>
              <a:rPr lang="en-US" i="1" dirty="0" smtClean="0"/>
              <a:t>Catalyst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Alternatively, register as temp SQL table and perform traditional SQL query strings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13" y="3806649"/>
            <a:ext cx="4998475" cy="1010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92" y="5982616"/>
            <a:ext cx="4790722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Holistic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Control structures (e.g.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Logical plan analyzed </a:t>
            </a:r>
            <a:r>
              <a:rPr lang="en-US" i="1" dirty="0" smtClean="0"/>
              <a:t>eagerly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identify code errors associated with data </a:t>
            </a:r>
            <a:r>
              <a:rPr lang="en-US" i="1" dirty="0" smtClean="0">
                <a:sym typeface="Wingdings"/>
              </a:rPr>
              <a:t>schema</a:t>
            </a:r>
            <a:r>
              <a:rPr lang="en-US" dirty="0" smtClean="0">
                <a:sym typeface="Wingdings"/>
              </a:rPr>
              <a:t> issues on the fly.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8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Querying Native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20175" cy="435133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Infer column names and types directly from data objects (via reflection in Java and Scala and data sampling in Python, which is dynamically typed)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Native objects accessed in-place to avoid </a:t>
            </a:r>
            <a:br>
              <a:rPr lang="en-US" dirty="0" smtClean="0"/>
            </a:br>
            <a:r>
              <a:rPr lang="en-US" dirty="0" smtClean="0"/>
              <a:t>expensive data format transformation.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Benefits:</a:t>
            </a:r>
          </a:p>
          <a:p>
            <a:pPr marL="971550" lvl="1" indent="-342900"/>
            <a:r>
              <a:rPr lang="en-US" dirty="0" smtClean="0"/>
              <a:t>Run relational operations on existing Spark programs.</a:t>
            </a:r>
          </a:p>
          <a:p>
            <a:pPr marL="971550" lvl="1" indent="-342900"/>
            <a:r>
              <a:rPr lang="en-US" dirty="0" smtClean="0"/>
              <a:t>Combine RDDs with external structured data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06" y="3113771"/>
            <a:ext cx="5025388" cy="239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575" y="3352797"/>
            <a:ext cx="201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 with </a:t>
            </a:r>
            <a:r>
              <a:rPr lang="en-US" i="1" dirty="0" smtClean="0"/>
              <a:t>hot</a:t>
            </a:r>
            <a:r>
              <a:rPr lang="en-US" dirty="0" smtClean="0"/>
              <a:t> columns cached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Allows inline registration of UDFs</a:t>
            </a:r>
          </a:p>
          <a:p>
            <a:pPr marL="971550" lvl="1" indent="-342900"/>
            <a:r>
              <a:rPr lang="en-US" dirty="0" smtClean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UDFs available to other interfaces after registration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30" y="4715736"/>
            <a:ext cx="6153316" cy="13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1819275"/>
            <a:ext cx="74390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838200" y="2628900"/>
            <a:ext cx="3753556" cy="23097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741584" y="3256442"/>
            <a:ext cx="3199996" cy="1054714"/>
            <a:chOff x="5260623" y="1980587"/>
            <a:chExt cx="3199996" cy="1054714"/>
          </a:xfrm>
        </p:grpSpPr>
        <p:sp>
          <p:nvSpPr>
            <p:cNvPr id="7" name="Rounded Rectangle 6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Attribute(x)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Literal(3)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0"/>
              <a:endCxn id="7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9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4760737" y="3465908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7850" y="5101993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(1 + 2)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4462" y="4749798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Optimizer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Volcano / Cascades: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Create a custom language for expressing rules that rewrite trees of relational operators.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Build a compiler that generates executable code for these rules.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rbel"/>
              <a:ea typeface="ＭＳ Ｐゴシック" pitchFamily="-65" charset="-128"/>
              <a:cs typeface="ＭＳ Ｐゴシック" pitchFamily="-65" charset="-128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rbel"/>
              <a:ea typeface="ＭＳ Ｐゴシック" pitchFamily="-65" charset="-128"/>
              <a:cs typeface="ＭＳ Ｐゴシック" pitchFamily="-65" charset="-12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  <a:cs typeface="ＭＳ Ｐゴシック" pitchFamily="-65" charset="-128"/>
              </a:rPr>
              <a:t>Cons</a:t>
            </a:r>
            <a:r>
              <a:rPr lang="en-US" dirty="0">
                <a:solidFill>
                  <a:prstClr val="black"/>
                </a:solidFill>
                <a:latin typeface="Corbel"/>
                <a:ea typeface="ＭＳ Ｐゴシック" pitchFamily="-65" charset="-128"/>
                <a:cs typeface="ＭＳ Ｐゴシック" pitchFamily="-65" charset="-128"/>
              </a:rPr>
              <a:t>: Developers need to learn this custom language. Language might not be powerful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8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 smtClean="0"/>
              <a:t>Pattern matching </a:t>
            </a:r>
            <a:r>
              <a:rPr lang="en-US" dirty="0" smtClean="0"/>
              <a:t>functions that transform subtrees into specific structures.</a:t>
            </a:r>
          </a:p>
          <a:p>
            <a:pPr marL="971550" lvl="1" indent="-342900"/>
            <a:r>
              <a:rPr lang="en-US" i="1" dirty="0" smtClean="0"/>
              <a:t>Partial function</a:t>
            </a:r>
            <a:r>
              <a:rPr lang="en-US" dirty="0" smtClean="0"/>
              <a:t>—skip over subtrees that do not match </a:t>
            </a:r>
            <a:r>
              <a:rPr lang="en-US" dirty="0" smtClean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Multiple patterns in the same </a:t>
            </a: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May take multiple </a:t>
            </a:r>
            <a:r>
              <a:rPr lang="en-US" i="1" dirty="0" smtClean="0">
                <a:sym typeface="Wingdings"/>
              </a:rPr>
              <a:t>batches</a:t>
            </a:r>
            <a:r>
              <a:rPr lang="en-US" dirty="0" smtClean="0">
                <a:sym typeface="Wingdings"/>
              </a:rPr>
              <a:t> to reach a </a:t>
            </a:r>
            <a:r>
              <a:rPr lang="en-US" i="1" dirty="0" smtClean="0">
                <a:sym typeface="Wingdings"/>
              </a:rPr>
              <a:t>fixed point</a:t>
            </a:r>
            <a:r>
              <a:rPr lang="en-US" dirty="0" smtClean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can contain arbitrary Scala code.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1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Catalyst in Spark SQL: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 smtClean="0"/>
              <a:t>Four phases of Catalyst’s general tree transformation framework: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Logical Optimization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Physical Planning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6475812" y="2635528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32264" y="2684005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067904" y="277470"/>
            <a:ext cx="7448222" cy="849954"/>
          </a:xfrm>
        </p:spPr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52184" y="2338946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52184" y="3062559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47610" y="2677653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016144" y="2677653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84679" y="267765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16121" y="2713731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327881" y="2683307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44" name="Straight Arrow Connector 43"/>
          <p:cNvCxnSpPr>
            <a:stCxn id="37" idx="3"/>
            <a:endCxn id="39" idx="1"/>
          </p:cNvCxnSpPr>
          <p:nvPr/>
        </p:nvCxnSpPr>
        <p:spPr>
          <a:xfrm>
            <a:off x="2412279" y="2614525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39" idx="1"/>
          </p:cNvCxnSpPr>
          <p:nvPr/>
        </p:nvCxnSpPr>
        <p:spPr>
          <a:xfrm flipV="1">
            <a:off x="2412279" y="2983656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>
          <a:xfrm>
            <a:off x="3762286" y="2983656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>
          <a:xfrm>
            <a:off x="5030820" y="2983656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43" idx="1"/>
          </p:cNvCxnSpPr>
          <p:nvPr/>
        </p:nvCxnSpPr>
        <p:spPr>
          <a:xfrm flipV="1">
            <a:off x="7546939" y="2989310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42" idx="1"/>
          </p:cNvCxnSpPr>
          <p:nvPr/>
        </p:nvCxnSpPr>
        <p:spPr>
          <a:xfrm>
            <a:off x="9342556" y="2989310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43252" y="2103259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34888" y="1980148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695" y="1980148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53" name="Straight Arrow Connector 52"/>
          <p:cNvCxnSpPr>
            <a:stCxn id="34" idx="3"/>
          </p:cNvCxnSpPr>
          <p:nvPr/>
        </p:nvCxnSpPr>
        <p:spPr>
          <a:xfrm>
            <a:off x="7546939" y="2990008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</p:cNvCxnSpPr>
          <p:nvPr/>
        </p:nvCxnSpPr>
        <p:spPr>
          <a:xfrm flipV="1">
            <a:off x="7546939" y="2357279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7377693" y="2834518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88717" y="2732483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80348" y="2010926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95374" y="3485825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3875422" y="3001827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51724" y="5180614"/>
            <a:ext cx="728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298922" y="2992442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Challenges and 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47827"/>
            <a:ext cx="8534400" cy="42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8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751120" y="1302410"/>
            <a:ext cx="5802755" cy="456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 smtClean="0"/>
              <a:t>An attribute is </a:t>
            </a:r>
            <a:r>
              <a:rPr lang="en-US" i="1" dirty="0" smtClean="0"/>
              <a:t>unresolved</a:t>
            </a:r>
            <a:r>
              <a:rPr lang="en-US" dirty="0" smtClean="0"/>
              <a:t> if its type is not known or it’s not matched to an input table.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resolve attributes:</a:t>
            </a:r>
          </a:p>
          <a:p>
            <a:pPr marL="971550" lvl="1" indent="-342900"/>
            <a:r>
              <a:rPr lang="en-US" dirty="0" smtClean="0"/>
              <a:t>Look up relations by name from the catalog.</a:t>
            </a:r>
          </a:p>
          <a:p>
            <a:pPr marL="971550" lvl="1" indent="-342900"/>
            <a:r>
              <a:rPr lang="en-US" dirty="0" smtClean="0"/>
              <a:t>Map named attributes to the input provided given operator’s children.</a:t>
            </a:r>
          </a:p>
          <a:p>
            <a:pPr marL="971550" lvl="1" indent="-342900"/>
            <a:r>
              <a:rPr lang="en-US" dirty="0" smtClean="0"/>
              <a:t>UID for references to the same value</a:t>
            </a:r>
          </a:p>
          <a:p>
            <a:pPr marL="971550" lvl="1" indent="-342900"/>
            <a:r>
              <a:rPr lang="en-US" dirty="0" smtClean="0"/>
              <a:t>Propagate and coerce types through expressions (e.g. 1 + </a:t>
            </a:r>
            <a:r>
              <a:rPr lang="en-US" i="1" dirty="0" smtClean="0"/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60060" y="1875615"/>
            <a:ext cx="3398292" cy="2917133"/>
            <a:chOff x="1437425" y="1912190"/>
            <a:chExt cx="2283209" cy="1745375"/>
          </a:xfrm>
        </p:grpSpPr>
        <p:sp>
          <p:nvSpPr>
            <p:cNvPr id="7" name="Rounded Rectangle 6"/>
            <p:cNvSpPr/>
            <p:nvPr/>
          </p:nvSpPr>
          <p:spPr>
            <a:xfrm>
              <a:off x="1437425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Unresolved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2452101" y="2792587"/>
              <a:ext cx="25385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33067" y="1912190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Analysis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5189" y="3294756"/>
              <a:ext cx="960095" cy="362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Catalog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V="1">
              <a:off x="2565237" y="2810758"/>
              <a:ext cx="0" cy="48399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32785" y="5243017"/>
            <a:ext cx="309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i="1" dirty="0" smtClean="0"/>
              <a:t>col</a:t>
            </a:r>
            <a:r>
              <a:rPr lang="en-US" dirty="0" smtClean="0"/>
              <a:t> FROM </a:t>
            </a:r>
            <a:r>
              <a:rPr lang="en-US" i="1" dirty="0" smtClean="0"/>
              <a:t>sales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8186" y="262119"/>
            <a:ext cx="844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Analysis Phase</a:t>
            </a:r>
            <a:r>
              <a:rPr lang="en-US" sz="4000" dirty="0" smtClean="0"/>
              <a:t>: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92111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2168"/>
            <a:ext cx="10515600" cy="1325563"/>
          </a:xfrm>
        </p:spPr>
        <p:txBody>
          <a:bodyPr/>
          <a:lstStyle/>
          <a:p>
            <a:r>
              <a:rPr lang="en-US" dirty="0" smtClean="0"/>
              <a:t>Logical Optimization: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80772" y="1255594"/>
            <a:ext cx="5564481" cy="23973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Applies standard rule-based optimization (constant folding, predicate-pushdown, projection pruning, null propagation, </a:t>
            </a:r>
            <a:r>
              <a:rPr lang="en-US" dirty="0" err="1" smtClean="0"/>
              <a:t>boolean</a:t>
            </a:r>
            <a:r>
              <a:rPr lang="en-US" dirty="0" smtClean="0"/>
              <a:t> expression simplification,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800LOC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9512" y="1841660"/>
            <a:ext cx="2283210" cy="1309511"/>
            <a:chOff x="2705959" y="1789079"/>
            <a:chExt cx="2283210" cy="1309511"/>
          </a:xfrm>
        </p:grpSpPr>
        <p:sp>
          <p:nvSpPr>
            <p:cNvPr id="6" name="Rounded Rectangle 5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3720635" y="2792587"/>
              <a:ext cx="253859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4271" y="1789079"/>
              <a:ext cx="13250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Optimization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3958927"/>
            <a:ext cx="9840036" cy="27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one or more Physical Plans</a:t>
            </a:r>
          </a:p>
          <a:p>
            <a:endParaRPr lang="en-US" dirty="0"/>
          </a:p>
          <a:p>
            <a:r>
              <a:rPr lang="en-US" dirty="0" smtClean="0"/>
              <a:t>Cost-model for plan selection</a:t>
            </a:r>
          </a:p>
          <a:p>
            <a:endParaRPr lang="en-US" dirty="0"/>
          </a:p>
          <a:p>
            <a:r>
              <a:rPr lang="en-US" dirty="0" smtClean="0"/>
              <a:t>Rule based optimization </a:t>
            </a:r>
          </a:p>
          <a:p>
            <a:endParaRPr lang="en-US" dirty="0"/>
          </a:p>
          <a:p>
            <a:r>
              <a:rPr lang="en-US" dirty="0" smtClean="0"/>
              <a:t>500 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36" y="176272"/>
            <a:ext cx="10515600" cy="1325563"/>
          </a:xfrm>
        </p:spPr>
        <p:txBody>
          <a:bodyPr/>
          <a:lstStyle/>
          <a:p>
            <a:r>
              <a:rPr lang="en-US" dirty="0" smtClean="0"/>
              <a:t>Code Generation: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9954" y="3302759"/>
            <a:ext cx="8913267" cy="33302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Generation of Java Bytecode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Relies </a:t>
            </a:r>
            <a:r>
              <a:rPr lang="en-US" dirty="0" smtClean="0"/>
              <a:t>on Scala’s </a:t>
            </a:r>
            <a:r>
              <a:rPr lang="en-US" b="1" i="1" dirty="0" smtClean="0"/>
              <a:t>quasiquotes</a:t>
            </a:r>
            <a:r>
              <a:rPr lang="en-US" dirty="0" smtClean="0"/>
              <a:t> to simplify code gen.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Catalyst transforms a SQL tree into an abstract syntax tree (AST) for Scala code to </a:t>
            </a:r>
            <a:r>
              <a:rPr lang="en-US" dirty="0" smtClean="0"/>
              <a:t>evaluate expression </a:t>
            </a:r>
            <a:r>
              <a:rPr lang="en-US" dirty="0" smtClean="0"/>
              <a:t>and generate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700LOC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60" y="935275"/>
            <a:ext cx="4038493" cy="207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54" y="1672265"/>
            <a:ext cx="4831282" cy="1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9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19"/>
            <a:ext cx="10515600" cy="1325563"/>
          </a:xfrm>
        </p:spPr>
        <p:txBody>
          <a:bodyPr/>
          <a:lstStyle/>
          <a:p>
            <a:r>
              <a:rPr lang="en-US" dirty="0" smtClean="0"/>
              <a:t>Extension Points: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8740" y="1334282"/>
            <a:ext cx="10673569" cy="25231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Sources</a:t>
            </a:r>
          </a:p>
          <a:p>
            <a:pPr marL="0" indent="0">
              <a:buNone/>
            </a:pPr>
            <a:r>
              <a:rPr lang="en-US" dirty="0" smtClean="0"/>
              <a:t>-M</a:t>
            </a:r>
            <a:r>
              <a:rPr lang="en-US" dirty="0" smtClean="0"/>
              <a:t>ust </a:t>
            </a:r>
            <a:r>
              <a:rPr lang="en-US" dirty="0" smtClean="0"/>
              <a:t>implement a </a:t>
            </a:r>
            <a:r>
              <a:rPr lang="en-US" i="1" dirty="0" err="1" smtClean="0"/>
              <a:t>createRelation</a:t>
            </a:r>
            <a:r>
              <a:rPr lang="en-US" dirty="0" smtClean="0"/>
              <a:t> function that takes a set of key-value </a:t>
            </a:r>
            <a:r>
              <a:rPr lang="en-US" dirty="0" smtClean="0"/>
              <a:t>parameters </a:t>
            </a:r>
            <a:r>
              <a:rPr lang="en-US" dirty="0" smtClean="0"/>
              <a:t>and returns a </a:t>
            </a:r>
            <a:r>
              <a:rPr lang="en-US" i="1" dirty="0" err="1" smtClean="0"/>
              <a:t>BaseRelation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en-US" dirty="0" smtClean="0"/>
              <a:t>-E.g</a:t>
            </a:r>
            <a:r>
              <a:rPr lang="en-US" dirty="0" smtClean="0"/>
              <a:t>. CSV, Avro, Parquet, JDBC</a:t>
            </a:r>
          </a:p>
          <a:p>
            <a:r>
              <a:rPr lang="en-US" b="1" dirty="0" smtClean="0"/>
              <a:t>User-Defined Types (UDTs)</a:t>
            </a:r>
          </a:p>
          <a:p>
            <a:pPr marL="0" indent="0">
              <a:buNone/>
            </a:pPr>
            <a:r>
              <a:rPr lang="en-US" dirty="0" smtClean="0"/>
              <a:t>-Map </a:t>
            </a:r>
            <a:r>
              <a:rPr lang="en-US" dirty="0" smtClean="0"/>
              <a:t>user-defined types to structures composed of Catalyst’s built-in types.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9" y="4213809"/>
            <a:ext cx="8962649" cy="20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9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0"/>
            <a:ext cx="10930719" cy="1325563"/>
          </a:xfrm>
        </p:spPr>
        <p:txBody>
          <a:bodyPr/>
          <a:lstStyle/>
          <a:p>
            <a:r>
              <a:rPr lang="en-US" dirty="0" smtClean="0"/>
              <a:t>Advanced Analytics Features: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3081" y="1037231"/>
            <a:ext cx="6114197" cy="51703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Schema Inference for Semistructured Data:</a:t>
            </a:r>
          </a:p>
          <a:p>
            <a:r>
              <a:rPr lang="en-US" sz="2600" dirty="0" smtClean="0"/>
              <a:t>JSON</a:t>
            </a:r>
            <a:endParaRPr lang="en-US" sz="2600" dirty="0" smtClean="0"/>
          </a:p>
          <a:p>
            <a:pPr marL="342900" indent="-342900">
              <a:buFont typeface="Arial"/>
              <a:buChar char="•"/>
            </a:pPr>
            <a:r>
              <a:rPr lang="en-US" sz="2600" dirty="0" smtClean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sz="2600" dirty="0" smtClean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sz="2600" dirty="0" smtClean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sz="2600" dirty="0" smtClean="0"/>
              <a:t>Merge schemata of single records in one </a:t>
            </a:r>
            <a:r>
              <a:rPr lang="en-US" sz="2600" i="1" dirty="0" smtClean="0"/>
              <a:t>reduce</a:t>
            </a:r>
            <a:r>
              <a:rPr lang="en-US" sz="2600" dirty="0" smtClean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sz="2600" dirty="0" smtClean="0"/>
              <a:t>Same trick for Python typing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6755139" y="1325563"/>
            <a:ext cx="4040770" cy="3655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6755139" y="4981433"/>
            <a:ext cx="4803934" cy="12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275" y="205979"/>
            <a:ext cx="10372298" cy="857250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Pipelines: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4275" y="1063229"/>
            <a:ext cx="101569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Pipeline: Graph of transformations on data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tokenizer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Tokenizer(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dirty="0"/>
              <a:t>, </a:t>
            </a:r>
            <a:r>
              <a:rPr lang="en-US" dirty="0" err="1"/>
              <a:t>outputCol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dirty="0"/>
              <a:t>, </a:t>
            </a:r>
            <a:r>
              <a:rPr lang="en-US" dirty="0" err="1"/>
              <a:t>outputCol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dirty="0"/>
              <a:t>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Can 6"/>
          <p:cNvSpPr/>
          <p:nvPr/>
        </p:nvSpPr>
        <p:spPr>
          <a:xfrm>
            <a:off x="958399" y="5015614"/>
            <a:ext cx="813495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8" name="Can 7"/>
          <p:cNvSpPr/>
          <p:nvPr/>
        </p:nvSpPr>
        <p:spPr>
          <a:xfrm>
            <a:off x="3728757" y="5015613"/>
            <a:ext cx="813495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9" name="Can 8"/>
          <p:cNvSpPr/>
          <p:nvPr/>
        </p:nvSpPr>
        <p:spPr>
          <a:xfrm>
            <a:off x="6612161" y="5015613"/>
            <a:ext cx="813495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10392941" y="5015614"/>
            <a:ext cx="813495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4926" y="5178535"/>
            <a:ext cx="1426564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5025" y="5178535"/>
            <a:ext cx="1426564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62262" y="5147715"/>
            <a:ext cx="1426564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195" y="4023302"/>
            <a:ext cx="1426564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275" y="4847956"/>
            <a:ext cx="10713492" cy="1253798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6" name="Straight Arrow Connector 15"/>
          <p:cNvCxnSpPr>
            <a:stCxn id="7" idx="4"/>
            <a:endCxn id="11" idx="1"/>
          </p:cNvCxnSpPr>
          <p:nvPr/>
        </p:nvCxnSpPr>
        <p:spPr>
          <a:xfrm>
            <a:off x="1771894" y="5416651"/>
            <a:ext cx="303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8" idx="2"/>
          </p:cNvCxnSpPr>
          <p:nvPr/>
        </p:nvCxnSpPr>
        <p:spPr>
          <a:xfrm flipV="1">
            <a:off x="3501490" y="5416650"/>
            <a:ext cx="22726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4550061" y="5416650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9" idx="2"/>
          </p:cNvCxnSpPr>
          <p:nvPr/>
        </p:nvCxnSpPr>
        <p:spPr>
          <a:xfrm flipV="1">
            <a:off x="6221589" y="5416650"/>
            <a:ext cx="3905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3" idx="1"/>
          </p:cNvCxnSpPr>
          <p:nvPr/>
        </p:nvCxnSpPr>
        <p:spPr>
          <a:xfrm flipV="1">
            <a:off x="7425656" y="5385831"/>
            <a:ext cx="736606" cy="30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9579446" y="5355012"/>
            <a:ext cx="813495" cy="616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3" idx="0"/>
          </p:cNvCxnSpPr>
          <p:nvPr/>
        </p:nvCxnSpPr>
        <p:spPr>
          <a:xfrm>
            <a:off x="7750759" y="4261418"/>
            <a:ext cx="1124785" cy="8862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07535" y="4518959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2734" y="6270208"/>
            <a:ext cx="2202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082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Federation to External Databases: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Leverages Catalyst to push predicate down into data sources whenever possible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14" y="3243262"/>
            <a:ext cx="6738024" cy="823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4" y="4067033"/>
            <a:ext cx="6635797" cy="16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7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3" y="-112546"/>
            <a:ext cx="10515600" cy="1325563"/>
          </a:xfrm>
        </p:spPr>
        <p:txBody>
          <a:bodyPr/>
          <a:lstStyle/>
          <a:p>
            <a:r>
              <a:rPr lang="en-US" dirty="0" smtClean="0"/>
              <a:t>Evaluation: </a:t>
            </a:r>
            <a:r>
              <a:rPr lang="en-US" b="1" dirty="0" smtClean="0"/>
              <a:t>SQL Performance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37" y="726693"/>
            <a:ext cx="7689388" cy="276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36" y="3724626"/>
            <a:ext cx="7689389" cy="2703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553" y="2735989"/>
            <a:ext cx="195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110GB of data</a:t>
            </a:r>
          </a:p>
          <a:p>
            <a:r>
              <a:rPr lang="en-US" dirty="0" smtClean="0"/>
              <a:t>after columnar </a:t>
            </a:r>
          </a:p>
          <a:p>
            <a:r>
              <a:rPr lang="en-US" dirty="0" smtClean="0"/>
              <a:t>compression </a:t>
            </a:r>
          </a:p>
          <a:p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86439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415" y="146761"/>
            <a:ext cx="10515600" cy="1325563"/>
          </a:xfrm>
        </p:spPr>
        <p:txBody>
          <a:bodyPr/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2415" y="1472324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Data Frames vs. Native Spark </a:t>
            </a:r>
            <a:r>
              <a:rPr lang="en-US" sz="4000" dirty="0" smtClean="0"/>
              <a:t>Code</a:t>
            </a:r>
          </a:p>
          <a:p>
            <a:r>
              <a:rPr lang="en-US" sz="4000" dirty="0" smtClean="0"/>
              <a:t>Pipeline </a:t>
            </a:r>
            <a:r>
              <a:rPr lang="en-US" sz="4000" dirty="0"/>
              <a:t>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862653" y="3178327"/>
            <a:ext cx="4684152" cy="2761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6690374" y="3178327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Fast and general cluster computing system, interoperable with Hadoop, included in all major distros</a:t>
            </a:r>
          </a:p>
          <a:p>
            <a:pPr marL="0" indent="0">
              <a:buNone/>
            </a:pPr>
            <a:r>
              <a:rPr lang="en-US" dirty="0" smtClean="0"/>
              <a:t>Improves efficiency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pPr marL="0" indent="0">
              <a:buNone/>
            </a:pPr>
            <a:r>
              <a:rPr lang="en-US" dirty="0" smtClean="0"/>
              <a:t>Improves usability through:</a:t>
            </a:r>
          </a:p>
          <a:p>
            <a:pPr lvl="1"/>
            <a:r>
              <a:rPr lang="en-US" dirty="0" smtClean="0"/>
              <a:t>Rich APIs in Scala, Java, Python</a:t>
            </a:r>
          </a:p>
          <a:p>
            <a:pPr lvl="1"/>
            <a:r>
              <a:rPr lang="en-US" dirty="0" smtClean="0"/>
              <a:t>Interactive shell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2" y="2743200"/>
            <a:ext cx="4343097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4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Project Tungsten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 JVM limitations: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Memory Management and Binary Processing</a:t>
            </a:r>
            <a:r>
              <a:rPr lang="en-US" dirty="0">
                <a:latin typeface="Source Sans Pro"/>
                <a:cs typeface="Source Sans Pro"/>
              </a:rPr>
              <a:t>: leveraging application semantics to manage memory explicitly and eliminate the overhead of JVM object model and garbage collection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Cache-aware computation</a:t>
            </a:r>
            <a:r>
              <a:rPr lang="en-US" dirty="0">
                <a:latin typeface="Source Sans Pro"/>
                <a:cs typeface="Source Sans Pro"/>
              </a:rPr>
              <a:t>: algorithms and data structures to exploit memory hierarchy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Code generation</a:t>
            </a:r>
            <a:r>
              <a:rPr lang="en-US" dirty="0">
                <a:latin typeface="Source Sans Pro"/>
                <a:cs typeface="Source Sans Pro"/>
              </a:rPr>
              <a:t>: using code generation to exploit modern compilers and CPUs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3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http://www-cs-students.stanford.edu/~adityagp/courses/cs598/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hlinkClick r:id="rId3"/>
              </a:rPr>
              <a:t>https://databricks.com/blog/2015/04/13/deep-dive-into-spark-sqls-catalyst-optimizer.html </a:t>
            </a:r>
            <a:endParaRPr lang="en-US" altLang="en-US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8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25214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1925637"/>
            <a:ext cx="9277350" cy="3575050"/>
          </a:xfrm>
        </p:spPr>
        <p:txBody>
          <a:bodyPr>
            <a:normAutofit/>
          </a:bodyPr>
          <a:lstStyle/>
          <a:p>
            <a:r>
              <a:rPr lang="en-US" i="1" dirty="0" smtClean="0"/>
              <a:t>Write programs in terms of transformations on distributed datasets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Resilient Distributed Datasets (RDDs)</a:t>
            </a:r>
          </a:p>
          <a:p>
            <a:pPr lvl="1"/>
            <a:r>
              <a:rPr lang="en-US" dirty="0" smtClean="0"/>
              <a:t>Collections of objects that can be stored in memory or disk across a cluster</a:t>
            </a:r>
          </a:p>
          <a:p>
            <a:pPr lvl="1"/>
            <a:r>
              <a:rPr lang="en-US" dirty="0" smtClean="0"/>
              <a:t>Parallel functional transformations (map, filter, …)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On-Disk Sort Record: </a:t>
            </a:r>
            <a:r>
              <a:rPr lang="en-US" sz="3600" dirty="0" smtClean="0"/>
              <a:t>Time to sort 100TB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6" y="1872874"/>
            <a:ext cx="7910512" cy="34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18530" cy="1325563"/>
          </a:xfrm>
        </p:spPr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8" y="1889098"/>
            <a:ext cx="8843961" cy="4115789"/>
          </a:xfrm>
          <a:prstGeom prst="rect">
            <a:avLst/>
          </a:prstGeom>
        </p:spPr>
      </p:pic>
      <p:pic>
        <p:nvPicPr>
          <p:cNvPr id="4" name="Picture 3" descr="sparklogo_500p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47" y="603449"/>
            <a:ext cx="1366483" cy="750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6730" y="836368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Gill Sans MT"/>
                <a:cs typeface="Gill Sans MT"/>
              </a:rPr>
              <a:t>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36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upon Existing 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1833827"/>
            <a:ext cx="8691562" cy="42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072" y="1825625"/>
            <a:ext cx="7099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7511"/>
            <a:ext cx="10515600" cy="435133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distributed collection of rows with the same schema (RDDs suffer from type erasure)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constructed from external data sources or RDDs into essentially an RDD of Row objects (</a:t>
            </a:r>
            <a:r>
              <a:rPr lang="en-US" dirty="0" err="1" smtClean="0"/>
              <a:t>SchemaRDDs</a:t>
            </a:r>
            <a:r>
              <a:rPr lang="en-US" dirty="0" smtClean="0"/>
              <a:t> as of Spark &lt; 1.3)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relational operators (e.g. </a:t>
            </a:r>
            <a:r>
              <a:rPr lang="en-US" i="1" dirty="0" smtClean="0"/>
              <a:t>where</a:t>
            </a:r>
            <a:r>
              <a:rPr lang="en-US" dirty="0" smtClean="0"/>
              <a:t>, </a:t>
            </a:r>
            <a:r>
              <a:rPr lang="en-US" i="1" dirty="0" err="1" smtClean="0"/>
              <a:t>groupby</a:t>
            </a:r>
            <a:r>
              <a:rPr lang="en-US" dirty="0" smtClean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Evaluated lazily </a:t>
            </a:r>
            <a:r>
              <a:rPr lang="en-US" dirty="0" smtClean="0">
                <a:sym typeface="Wingdings"/>
              </a:rPr>
              <a:t> unmaterialized </a:t>
            </a:r>
            <a:r>
              <a:rPr lang="en-US" i="1" dirty="0" smtClean="0">
                <a:sym typeface="Wingdings"/>
              </a:rPr>
              <a:t>logical</a:t>
            </a:r>
            <a:r>
              <a:rPr lang="en-US" dirty="0" smtClean="0">
                <a:sym typeface="Wingdings"/>
              </a:rPr>
              <a:t> plan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68" y="751948"/>
            <a:ext cx="4353278" cy="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1107</Words>
  <Application>Microsoft Office PowerPoint</Application>
  <PresentationFormat>Widescreen</PresentationFormat>
  <Paragraphs>191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PGothic</vt:lpstr>
      <vt:lpstr>Arial</vt:lpstr>
      <vt:lpstr>Calibri</vt:lpstr>
      <vt:lpstr>Calibri Light</vt:lpstr>
      <vt:lpstr>Consolas</vt:lpstr>
      <vt:lpstr>Corbel</vt:lpstr>
      <vt:lpstr>Gill Sans MT</vt:lpstr>
      <vt:lpstr>Monaco</vt:lpstr>
      <vt:lpstr>Source Sans Pro</vt:lpstr>
      <vt:lpstr>Source Sans Pro Light</vt:lpstr>
      <vt:lpstr>Wingdings</vt:lpstr>
      <vt:lpstr>Office Theme</vt:lpstr>
      <vt:lpstr>Spark SQL: Relational Data Processing in Spark</vt:lpstr>
      <vt:lpstr> Challenges and Solutions</vt:lpstr>
      <vt:lpstr>What is Apache Spark?</vt:lpstr>
      <vt:lpstr>Spark Model</vt:lpstr>
      <vt:lpstr>On-Disk Sort Record: Time to sort 100TB </vt:lpstr>
      <vt:lpstr>About </vt:lpstr>
      <vt:lpstr>Improvement upon Existing Art</vt:lpstr>
      <vt:lpstr>Programming Interface</vt:lpstr>
      <vt:lpstr> </vt:lpstr>
      <vt:lpstr>Data Model</vt:lpstr>
      <vt:lpstr>DataFrame Operations</vt:lpstr>
      <vt:lpstr>Advantages over Relational Query Languages</vt:lpstr>
      <vt:lpstr> Querying Native Datasets</vt:lpstr>
      <vt:lpstr>User-Defined Functions (UDFs)</vt:lpstr>
      <vt:lpstr>Catalyst</vt:lpstr>
      <vt:lpstr>Prior Work: Optimizer Generators</vt:lpstr>
      <vt:lpstr>Catalyst Rules</vt:lpstr>
      <vt:lpstr>Using Catalyst in Spark SQL:</vt:lpstr>
      <vt:lpstr>Plan Optimization &amp; Execution</vt:lpstr>
      <vt:lpstr>PowerPoint Presentation</vt:lpstr>
      <vt:lpstr>Logical Optimization:</vt:lpstr>
      <vt:lpstr>Physical Planning:</vt:lpstr>
      <vt:lpstr>Code Generation:</vt:lpstr>
      <vt:lpstr>Extension Points:</vt:lpstr>
      <vt:lpstr>Advanced Analytics Features:</vt:lpstr>
      <vt:lpstr>Spark MLlib Pipelines:</vt:lpstr>
      <vt:lpstr>Query Federation to External Databases:</vt:lpstr>
      <vt:lpstr>Evaluation: SQL Performance</vt:lpstr>
      <vt:lpstr>Evaluation:</vt:lpstr>
      <vt:lpstr>Future Work: Project Tungsten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SQL: Relational Data Processing in Spark</dc:title>
  <dc:creator>Tarun Chander</dc:creator>
  <cp:lastModifiedBy>Anuja Sawant</cp:lastModifiedBy>
  <cp:revision>14</cp:revision>
  <dcterms:created xsi:type="dcterms:W3CDTF">2016-04-28T04:46:53Z</dcterms:created>
  <dcterms:modified xsi:type="dcterms:W3CDTF">2016-04-28T21:07:08Z</dcterms:modified>
</cp:coreProperties>
</file>