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1"/>
  </p:notesMasterIdLst>
  <p:sldIdLst>
    <p:sldId id="257" r:id="rId3"/>
    <p:sldId id="313" r:id="rId4"/>
    <p:sldId id="264" r:id="rId5"/>
    <p:sldId id="259" r:id="rId6"/>
    <p:sldId id="260" r:id="rId7"/>
    <p:sldId id="261" r:id="rId8"/>
    <p:sldId id="262" r:id="rId9"/>
    <p:sldId id="263" r:id="rId10"/>
    <p:sldId id="314" r:id="rId11"/>
    <p:sldId id="265" r:id="rId12"/>
    <p:sldId id="266" r:id="rId13"/>
    <p:sldId id="267" r:id="rId14"/>
    <p:sldId id="268" r:id="rId15"/>
    <p:sldId id="269" r:id="rId16"/>
    <p:sldId id="270" r:id="rId17"/>
    <p:sldId id="31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7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5" r:id="rId59"/>
    <p:sldId id="31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BE2A3CB-09D2-4E5B-A1DF-AD605DF0AA13}">
          <p14:sldIdLst>
            <p14:sldId id="257"/>
            <p14:sldId id="313"/>
            <p14:sldId id="264"/>
            <p14:sldId id="259"/>
            <p14:sldId id="260"/>
            <p14:sldId id="261"/>
            <p14:sldId id="262"/>
            <p14:sldId id="263"/>
            <p14:sldId id="314"/>
            <p14:sldId id="265"/>
            <p14:sldId id="266"/>
            <p14:sldId id="267"/>
            <p14:sldId id="268"/>
            <p14:sldId id="269"/>
            <p14:sldId id="270"/>
            <p14:sldId id="316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17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95DC4-9900-43BD-A4CD-0B96FB93883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70ED3-48BB-433C-A630-D774EFDC1AFB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Future cluster topology metadata &amp; listing of partitions to be moved</a:t>
          </a:r>
        </a:p>
      </dgm:t>
    </dgm:pt>
    <dgm:pt modelId="{F223C0FD-5394-4C44-A7EB-DD4D4747DF02}" type="parTrans" cxnId="{5F85C8AD-7CDE-4060-8329-4C6F20AF09D0}">
      <dgm:prSet/>
      <dgm:spPr/>
      <dgm:t>
        <a:bodyPr/>
        <a:lstStyle/>
        <a:p>
          <a:endParaRPr lang="en-US"/>
        </a:p>
      </dgm:t>
    </dgm:pt>
    <dgm:pt modelId="{1E4D2C67-4C0B-421D-B375-E020B96C55F3}" type="sibTrans" cxnId="{5F85C8AD-7CDE-4060-8329-4C6F20AF09D0}">
      <dgm:prSet/>
      <dgm:spPr/>
      <dgm:t>
        <a:bodyPr/>
        <a:lstStyle/>
        <a:p>
          <a:endParaRPr lang="en-US"/>
        </a:p>
      </dgm:t>
    </dgm:pt>
    <dgm:pt modelId="{0D4045DB-7040-4FAA-B257-8785CCB47EB6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Listing of stealing &amp; donor nodes by rebalancing plan</a:t>
          </a:r>
        </a:p>
      </dgm:t>
    </dgm:pt>
    <dgm:pt modelId="{0C710839-A67C-4806-A47C-E619F4731C36}" type="parTrans" cxnId="{57F74ACE-2F68-47DA-A249-C955A70CBC48}">
      <dgm:prSet/>
      <dgm:spPr/>
      <dgm:t>
        <a:bodyPr/>
        <a:lstStyle/>
        <a:p>
          <a:endParaRPr lang="en-US"/>
        </a:p>
      </dgm:t>
    </dgm:pt>
    <dgm:pt modelId="{7C31097C-DB40-40ED-AE68-F04FB789A5E1}" type="sibTrans" cxnId="{57F74ACE-2F68-47DA-A249-C955A70CBC48}">
      <dgm:prSet/>
      <dgm:spPr/>
      <dgm:t>
        <a:bodyPr/>
        <a:lstStyle/>
        <a:p>
          <a:endParaRPr lang="en-US"/>
        </a:p>
      </dgm:t>
    </dgm:pt>
    <dgm:pt modelId="{39AB6C21-5E62-4362-97FD-03088F0EA67B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Asynchronous copy processes &amp; ownership changes of individual partitions</a:t>
          </a:r>
        </a:p>
      </dgm:t>
    </dgm:pt>
    <dgm:pt modelId="{8B8180FC-3599-4923-A917-3EF9075E134A}" type="parTrans" cxnId="{F4C287E6-0518-4A0A-8981-B563A7F966C4}">
      <dgm:prSet/>
      <dgm:spPr/>
      <dgm:t>
        <a:bodyPr/>
        <a:lstStyle/>
        <a:p>
          <a:endParaRPr lang="en-US"/>
        </a:p>
      </dgm:t>
    </dgm:pt>
    <dgm:pt modelId="{0672FECD-EE5B-48AE-AC68-34426F7F0134}" type="sibTrans" cxnId="{F4C287E6-0518-4A0A-8981-B563A7F966C4}">
      <dgm:prSet/>
      <dgm:spPr/>
      <dgm:t>
        <a:bodyPr/>
        <a:lstStyle/>
        <a:p>
          <a:endParaRPr lang="en-US"/>
        </a:p>
      </dgm:t>
    </dgm:pt>
    <dgm:pt modelId="{81A62890-10A9-4115-9EB3-34DD150719D4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Nodes enter to “Rebalancing state” to stop swapping new data</a:t>
          </a:r>
        </a:p>
      </dgm:t>
    </dgm:pt>
    <dgm:pt modelId="{F367E0E8-5BA1-4346-A17A-0629D6462160}" type="parTrans" cxnId="{B243A7FF-357A-4688-8DDF-BF3C0E8C7E91}">
      <dgm:prSet/>
      <dgm:spPr/>
      <dgm:t>
        <a:bodyPr/>
        <a:lstStyle/>
        <a:p>
          <a:endParaRPr lang="en-US"/>
        </a:p>
      </dgm:t>
    </dgm:pt>
    <dgm:pt modelId="{B5D9750F-CDB4-422B-81BC-2A547AA73D43}" type="sibTrans" cxnId="{B243A7FF-357A-4688-8DDF-BF3C0E8C7E91}">
      <dgm:prSet/>
      <dgm:spPr/>
      <dgm:t>
        <a:bodyPr/>
        <a:lstStyle/>
        <a:p>
          <a:endParaRPr lang="en-US"/>
        </a:p>
      </dgm:t>
    </dgm:pt>
    <dgm:pt modelId="{ED65232F-1E54-4B28-930D-C5F2FFB56B17}">
      <dgm:prSet phldrT="[Text]"/>
      <dgm:spPr/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After fetching rebalancing tool updates intermediate cluster topology to nodes &amp; clients.</a:t>
          </a:r>
        </a:p>
      </dgm:t>
    </dgm:pt>
    <dgm:pt modelId="{E78F6270-417B-4629-9F55-2DB14E271015}" type="parTrans" cxnId="{B7D7299F-CDB7-4CBD-9D93-D754F5A5002E}">
      <dgm:prSet/>
      <dgm:spPr/>
      <dgm:t>
        <a:bodyPr/>
        <a:lstStyle/>
        <a:p>
          <a:endParaRPr lang="en-US"/>
        </a:p>
      </dgm:t>
    </dgm:pt>
    <dgm:pt modelId="{FCC3F454-9762-4D08-AA4B-83D1F0BB3721}" type="sibTrans" cxnId="{B7D7299F-CDB7-4CBD-9D93-D754F5A5002E}">
      <dgm:prSet/>
      <dgm:spPr/>
      <dgm:t>
        <a:bodyPr/>
        <a:lstStyle/>
        <a:p>
          <a:endParaRPr lang="en-US" dirty="0"/>
        </a:p>
      </dgm:t>
    </dgm:pt>
    <dgm:pt modelId="{72232A1C-03FF-4F7E-9D98-DBF2E43796C1}" type="pres">
      <dgm:prSet presAssocID="{7D595DC4-9900-43BD-A4CD-0B96FB938830}" presName="cycle" presStyleCnt="0">
        <dgm:presLayoutVars>
          <dgm:dir/>
          <dgm:resizeHandles val="exact"/>
        </dgm:presLayoutVars>
      </dgm:prSet>
      <dgm:spPr/>
    </dgm:pt>
    <dgm:pt modelId="{04FFC1ED-7644-4658-8036-FCC25B44F68E}" type="pres">
      <dgm:prSet presAssocID="{B3370ED3-48BB-433C-A630-D774EFDC1AFB}" presName="node" presStyleLbl="node1" presStyleIdx="0" presStyleCnt="5" custScaleX="131465">
        <dgm:presLayoutVars>
          <dgm:bulletEnabled val="1"/>
        </dgm:presLayoutVars>
      </dgm:prSet>
      <dgm:spPr/>
    </dgm:pt>
    <dgm:pt modelId="{8EF4E9E9-B190-4369-B447-9F23F90277A3}" type="pres">
      <dgm:prSet presAssocID="{1E4D2C67-4C0B-421D-B375-E020B96C55F3}" presName="sibTrans" presStyleLbl="sibTrans2D1" presStyleIdx="0" presStyleCnt="5" custScaleX="118353"/>
      <dgm:spPr/>
    </dgm:pt>
    <dgm:pt modelId="{48CEEE6E-FC1A-49B1-8D16-C5606891854C}" type="pres">
      <dgm:prSet presAssocID="{1E4D2C67-4C0B-421D-B375-E020B96C55F3}" presName="connectorText" presStyleLbl="sibTrans2D1" presStyleIdx="0" presStyleCnt="5"/>
      <dgm:spPr/>
    </dgm:pt>
    <dgm:pt modelId="{D013D81C-DE8C-4DF7-A406-FCF74667E64F}" type="pres">
      <dgm:prSet presAssocID="{0D4045DB-7040-4FAA-B257-8785CCB47EB6}" presName="node" presStyleLbl="node1" presStyleIdx="1" presStyleCnt="5" custScaleX="138835" custRadScaleRad="164675" custRadScaleInc="15353">
        <dgm:presLayoutVars>
          <dgm:bulletEnabled val="1"/>
        </dgm:presLayoutVars>
      </dgm:prSet>
      <dgm:spPr/>
    </dgm:pt>
    <dgm:pt modelId="{2C189FE0-F1DC-4CEE-ADA1-A3B9B68412C5}" type="pres">
      <dgm:prSet presAssocID="{7C31097C-DB40-40ED-AE68-F04FB789A5E1}" presName="sibTrans" presStyleLbl="sibTrans2D1" presStyleIdx="1" presStyleCnt="5" custScaleX="139167"/>
      <dgm:spPr/>
    </dgm:pt>
    <dgm:pt modelId="{E8943E0C-1403-4E47-AC74-034521B1264A}" type="pres">
      <dgm:prSet presAssocID="{7C31097C-DB40-40ED-AE68-F04FB789A5E1}" presName="connectorText" presStyleLbl="sibTrans2D1" presStyleIdx="1" presStyleCnt="5"/>
      <dgm:spPr/>
    </dgm:pt>
    <dgm:pt modelId="{C2D25A7B-FC59-4809-B39E-D8AAFC328C94}" type="pres">
      <dgm:prSet presAssocID="{39AB6C21-5E62-4362-97FD-03088F0EA67B}" presName="node" presStyleLbl="node1" presStyleIdx="2" presStyleCnt="5" custScaleX="157291" custRadScaleRad="133823" custRadScaleInc="-46614">
        <dgm:presLayoutVars>
          <dgm:bulletEnabled val="1"/>
        </dgm:presLayoutVars>
      </dgm:prSet>
      <dgm:spPr/>
    </dgm:pt>
    <dgm:pt modelId="{0CFC3B0A-B88C-4CEA-9F19-302C3F4DCDAF}" type="pres">
      <dgm:prSet presAssocID="{0672FECD-EE5B-48AE-AC68-34426F7F0134}" presName="sibTrans" presStyleLbl="sibTrans2D1" presStyleIdx="2" presStyleCnt="5" custScaleX="144189" custLinFactNeighborY="20913"/>
      <dgm:spPr/>
    </dgm:pt>
    <dgm:pt modelId="{F62BC578-C2C7-4C0A-ACEA-A8375FFECAC4}" type="pres">
      <dgm:prSet presAssocID="{0672FECD-EE5B-48AE-AC68-34426F7F0134}" presName="connectorText" presStyleLbl="sibTrans2D1" presStyleIdx="2" presStyleCnt="5"/>
      <dgm:spPr/>
    </dgm:pt>
    <dgm:pt modelId="{DB818F19-CF55-4865-AAD9-EB89E3B6BBB9}" type="pres">
      <dgm:prSet presAssocID="{81A62890-10A9-4115-9EB3-34DD150719D4}" presName="node" presStyleLbl="node1" presStyleIdx="3" presStyleCnt="5" custScaleX="145291" custRadScaleRad="104708" custRadScaleInc="25961">
        <dgm:presLayoutVars>
          <dgm:bulletEnabled val="1"/>
        </dgm:presLayoutVars>
      </dgm:prSet>
      <dgm:spPr/>
    </dgm:pt>
    <dgm:pt modelId="{7DA7443B-1149-4E25-BAA6-8FB12FEBC21C}" type="pres">
      <dgm:prSet presAssocID="{B5D9750F-CDB4-422B-81BC-2A547AA73D43}" presName="sibTrans" presStyleLbl="sibTrans2D1" presStyleIdx="3" presStyleCnt="5" custScaleX="149087"/>
      <dgm:spPr/>
    </dgm:pt>
    <dgm:pt modelId="{5CBCB186-BD0D-4283-8379-124E444F5319}" type="pres">
      <dgm:prSet presAssocID="{B5D9750F-CDB4-422B-81BC-2A547AA73D43}" presName="connectorText" presStyleLbl="sibTrans2D1" presStyleIdx="3" presStyleCnt="5"/>
      <dgm:spPr/>
    </dgm:pt>
    <dgm:pt modelId="{00054554-B003-4C22-B983-0827B9BD145F}" type="pres">
      <dgm:prSet presAssocID="{ED65232F-1E54-4B28-930D-C5F2FFB56B17}" presName="node" presStyleLbl="node1" presStyleIdx="4" presStyleCnt="5" custScaleX="147536" custRadScaleRad="152332" custRadScaleInc="-6411">
        <dgm:presLayoutVars>
          <dgm:bulletEnabled val="1"/>
        </dgm:presLayoutVars>
      </dgm:prSet>
      <dgm:spPr/>
    </dgm:pt>
    <dgm:pt modelId="{B8007112-0BBB-43D3-B414-D92600961A26}" type="pres">
      <dgm:prSet presAssocID="{FCC3F454-9762-4D08-AA4B-83D1F0BB3721}" presName="sibTrans" presStyleLbl="sibTrans2D1" presStyleIdx="4" presStyleCnt="5" custScaleX="134893"/>
      <dgm:spPr/>
    </dgm:pt>
    <dgm:pt modelId="{9AD63C2C-CDA1-4916-B750-80822115F1B5}" type="pres">
      <dgm:prSet presAssocID="{FCC3F454-9762-4D08-AA4B-83D1F0BB3721}" presName="connectorText" presStyleLbl="sibTrans2D1" presStyleIdx="4" presStyleCnt="5"/>
      <dgm:spPr/>
    </dgm:pt>
  </dgm:ptLst>
  <dgm:cxnLst>
    <dgm:cxn modelId="{3F35AB20-863D-453C-A977-67074C2C7DC8}" type="presOf" srcId="{B5D9750F-CDB4-422B-81BC-2A547AA73D43}" destId="{7DA7443B-1149-4E25-BAA6-8FB12FEBC21C}" srcOrd="0" destOrd="0" presId="urn:microsoft.com/office/officeart/2005/8/layout/cycle2"/>
    <dgm:cxn modelId="{9AFD1C13-CA32-403D-A168-22166F5B28DB}" type="presOf" srcId="{39AB6C21-5E62-4362-97FD-03088F0EA67B}" destId="{C2D25A7B-FC59-4809-B39E-D8AAFC328C94}" srcOrd="0" destOrd="0" presId="urn:microsoft.com/office/officeart/2005/8/layout/cycle2"/>
    <dgm:cxn modelId="{80E5AC99-F0BF-4852-8777-6A13DAE2569B}" type="presOf" srcId="{7C31097C-DB40-40ED-AE68-F04FB789A5E1}" destId="{2C189FE0-F1DC-4CEE-ADA1-A3B9B68412C5}" srcOrd="0" destOrd="0" presId="urn:microsoft.com/office/officeart/2005/8/layout/cycle2"/>
    <dgm:cxn modelId="{21CAA4AD-CB65-4587-B4CD-7915EE4ED82C}" type="presOf" srcId="{ED65232F-1E54-4B28-930D-C5F2FFB56B17}" destId="{00054554-B003-4C22-B983-0827B9BD145F}" srcOrd="0" destOrd="0" presId="urn:microsoft.com/office/officeart/2005/8/layout/cycle2"/>
    <dgm:cxn modelId="{1F8B71E0-8679-4E34-B08F-2F03A2ADB8FE}" type="presOf" srcId="{B5D9750F-CDB4-422B-81BC-2A547AA73D43}" destId="{5CBCB186-BD0D-4283-8379-124E444F5319}" srcOrd="1" destOrd="0" presId="urn:microsoft.com/office/officeart/2005/8/layout/cycle2"/>
    <dgm:cxn modelId="{57F74ACE-2F68-47DA-A249-C955A70CBC48}" srcId="{7D595DC4-9900-43BD-A4CD-0B96FB938830}" destId="{0D4045DB-7040-4FAA-B257-8785CCB47EB6}" srcOrd="1" destOrd="0" parTransId="{0C710839-A67C-4806-A47C-E619F4731C36}" sibTransId="{7C31097C-DB40-40ED-AE68-F04FB789A5E1}"/>
    <dgm:cxn modelId="{B243A7FF-357A-4688-8DDF-BF3C0E8C7E91}" srcId="{7D595DC4-9900-43BD-A4CD-0B96FB938830}" destId="{81A62890-10A9-4115-9EB3-34DD150719D4}" srcOrd="3" destOrd="0" parTransId="{F367E0E8-5BA1-4346-A17A-0629D6462160}" sibTransId="{B5D9750F-CDB4-422B-81BC-2A547AA73D43}"/>
    <dgm:cxn modelId="{CB22636E-EFE1-4396-800A-3C1AF07C62A1}" type="presOf" srcId="{0D4045DB-7040-4FAA-B257-8785CCB47EB6}" destId="{D013D81C-DE8C-4DF7-A406-FCF74667E64F}" srcOrd="0" destOrd="0" presId="urn:microsoft.com/office/officeart/2005/8/layout/cycle2"/>
    <dgm:cxn modelId="{D841064E-7D66-4442-AAB4-6795A9B9BCE7}" type="presOf" srcId="{1E4D2C67-4C0B-421D-B375-E020B96C55F3}" destId="{8EF4E9E9-B190-4369-B447-9F23F90277A3}" srcOrd="0" destOrd="0" presId="urn:microsoft.com/office/officeart/2005/8/layout/cycle2"/>
    <dgm:cxn modelId="{5F85C8AD-7CDE-4060-8329-4C6F20AF09D0}" srcId="{7D595DC4-9900-43BD-A4CD-0B96FB938830}" destId="{B3370ED3-48BB-433C-A630-D774EFDC1AFB}" srcOrd="0" destOrd="0" parTransId="{F223C0FD-5394-4C44-A7EB-DD4D4747DF02}" sibTransId="{1E4D2C67-4C0B-421D-B375-E020B96C55F3}"/>
    <dgm:cxn modelId="{B775707C-3D3A-44FF-9040-A0FC4B4B71F1}" type="presOf" srcId="{FCC3F454-9762-4D08-AA4B-83D1F0BB3721}" destId="{9AD63C2C-CDA1-4916-B750-80822115F1B5}" srcOrd="1" destOrd="0" presId="urn:microsoft.com/office/officeart/2005/8/layout/cycle2"/>
    <dgm:cxn modelId="{D4C1C0FF-B45A-4482-B8CA-4E3AEEEF461E}" type="presOf" srcId="{0672FECD-EE5B-48AE-AC68-34426F7F0134}" destId="{0CFC3B0A-B88C-4CEA-9F19-302C3F4DCDAF}" srcOrd="0" destOrd="0" presId="urn:microsoft.com/office/officeart/2005/8/layout/cycle2"/>
    <dgm:cxn modelId="{FD549827-61D6-4F7C-A086-4CAF48C776E4}" type="presOf" srcId="{FCC3F454-9762-4D08-AA4B-83D1F0BB3721}" destId="{B8007112-0BBB-43D3-B414-D92600961A26}" srcOrd="0" destOrd="0" presId="urn:microsoft.com/office/officeart/2005/8/layout/cycle2"/>
    <dgm:cxn modelId="{0A674ABA-B8FF-447E-A90F-26B7CDFCB1FF}" type="presOf" srcId="{B3370ED3-48BB-433C-A630-D774EFDC1AFB}" destId="{04FFC1ED-7644-4658-8036-FCC25B44F68E}" srcOrd="0" destOrd="0" presId="urn:microsoft.com/office/officeart/2005/8/layout/cycle2"/>
    <dgm:cxn modelId="{D39340E0-F2C1-477C-8279-A4B7D3CCBCFD}" type="presOf" srcId="{7C31097C-DB40-40ED-AE68-F04FB789A5E1}" destId="{E8943E0C-1403-4E47-AC74-034521B1264A}" srcOrd="1" destOrd="0" presId="urn:microsoft.com/office/officeart/2005/8/layout/cycle2"/>
    <dgm:cxn modelId="{C615508D-6972-42EF-87AA-FC81E3F09E6C}" type="presOf" srcId="{7D595DC4-9900-43BD-A4CD-0B96FB938830}" destId="{72232A1C-03FF-4F7E-9D98-DBF2E43796C1}" srcOrd="0" destOrd="0" presId="urn:microsoft.com/office/officeart/2005/8/layout/cycle2"/>
    <dgm:cxn modelId="{F4C287E6-0518-4A0A-8981-B563A7F966C4}" srcId="{7D595DC4-9900-43BD-A4CD-0B96FB938830}" destId="{39AB6C21-5E62-4362-97FD-03088F0EA67B}" srcOrd="2" destOrd="0" parTransId="{8B8180FC-3599-4923-A917-3EF9075E134A}" sibTransId="{0672FECD-EE5B-48AE-AC68-34426F7F0134}"/>
    <dgm:cxn modelId="{B7D7299F-CDB7-4CBD-9D93-D754F5A5002E}" srcId="{7D595DC4-9900-43BD-A4CD-0B96FB938830}" destId="{ED65232F-1E54-4B28-930D-C5F2FFB56B17}" srcOrd="4" destOrd="0" parTransId="{E78F6270-417B-4629-9F55-2DB14E271015}" sibTransId="{FCC3F454-9762-4D08-AA4B-83D1F0BB3721}"/>
    <dgm:cxn modelId="{8DB01A7B-1E8E-4A70-B087-009C5BA90BC4}" type="presOf" srcId="{0672FECD-EE5B-48AE-AC68-34426F7F0134}" destId="{F62BC578-C2C7-4C0A-ACEA-A8375FFECAC4}" srcOrd="1" destOrd="0" presId="urn:microsoft.com/office/officeart/2005/8/layout/cycle2"/>
    <dgm:cxn modelId="{48B3B7B6-B899-4390-A606-CCAE1089ADFA}" type="presOf" srcId="{81A62890-10A9-4115-9EB3-34DD150719D4}" destId="{DB818F19-CF55-4865-AAD9-EB89E3B6BBB9}" srcOrd="0" destOrd="0" presId="urn:microsoft.com/office/officeart/2005/8/layout/cycle2"/>
    <dgm:cxn modelId="{D7A6314E-8833-4DE7-B725-5B2FE2569F02}" type="presOf" srcId="{1E4D2C67-4C0B-421D-B375-E020B96C55F3}" destId="{48CEEE6E-FC1A-49B1-8D16-C5606891854C}" srcOrd="1" destOrd="0" presId="urn:microsoft.com/office/officeart/2005/8/layout/cycle2"/>
    <dgm:cxn modelId="{568ACBF0-24DD-4B3E-8ABF-F932A8C26CEC}" type="presParOf" srcId="{72232A1C-03FF-4F7E-9D98-DBF2E43796C1}" destId="{04FFC1ED-7644-4658-8036-FCC25B44F68E}" srcOrd="0" destOrd="0" presId="urn:microsoft.com/office/officeart/2005/8/layout/cycle2"/>
    <dgm:cxn modelId="{519F18C5-8539-446C-B67F-342F932F2EE6}" type="presParOf" srcId="{72232A1C-03FF-4F7E-9D98-DBF2E43796C1}" destId="{8EF4E9E9-B190-4369-B447-9F23F90277A3}" srcOrd="1" destOrd="0" presId="urn:microsoft.com/office/officeart/2005/8/layout/cycle2"/>
    <dgm:cxn modelId="{94FC5DB6-101C-4433-96C5-EED9C0737C6C}" type="presParOf" srcId="{8EF4E9E9-B190-4369-B447-9F23F90277A3}" destId="{48CEEE6E-FC1A-49B1-8D16-C5606891854C}" srcOrd="0" destOrd="0" presId="urn:microsoft.com/office/officeart/2005/8/layout/cycle2"/>
    <dgm:cxn modelId="{13EEE1FC-0143-4EEA-87B6-C51A6B8BC281}" type="presParOf" srcId="{72232A1C-03FF-4F7E-9D98-DBF2E43796C1}" destId="{D013D81C-DE8C-4DF7-A406-FCF74667E64F}" srcOrd="2" destOrd="0" presId="urn:microsoft.com/office/officeart/2005/8/layout/cycle2"/>
    <dgm:cxn modelId="{11963FE9-0084-4B19-8530-FF7199AEF183}" type="presParOf" srcId="{72232A1C-03FF-4F7E-9D98-DBF2E43796C1}" destId="{2C189FE0-F1DC-4CEE-ADA1-A3B9B68412C5}" srcOrd="3" destOrd="0" presId="urn:microsoft.com/office/officeart/2005/8/layout/cycle2"/>
    <dgm:cxn modelId="{05A56434-2443-42BD-8027-A80560443987}" type="presParOf" srcId="{2C189FE0-F1DC-4CEE-ADA1-A3B9B68412C5}" destId="{E8943E0C-1403-4E47-AC74-034521B1264A}" srcOrd="0" destOrd="0" presId="urn:microsoft.com/office/officeart/2005/8/layout/cycle2"/>
    <dgm:cxn modelId="{D947412E-2DCF-40CE-BF41-489A125EB924}" type="presParOf" srcId="{72232A1C-03FF-4F7E-9D98-DBF2E43796C1}" destId="{C2D25A7B-FC59-4809-B39E-D8AAFC328C94}" srcOrd="4" destOrd="0" presId="urn:microsoft.com/office/officeart/2005/8/layout/cycle2"/>
    <dgm:cxn modelId="{D903132C-90F1-4D10-9FE7-28B7C6DB9FBB}" type="presParOf" srcId="{72232A1C-03FF-4F7E-9D98-DBF2E43796C1}" destId="{0CFC3B0A-B88C-4CEA-9F19-302C3F4DCDAF}" srcOrd="5" destOrd="0" presId="urn:microsoft.com/office/officeart/2005/8/layout/cycle2"/>
    <dgm:cxn modelId="{967E2E87-9DD6-482A-9E28-45469DDD3D45}" type="presParOf" srcId="{0CFC3B0A-B88C-4CEA-9F19-302C3F4DCDAF}" destId="{F62BC578-C2C7-4C0A-ACEA-A8375FFECAC4}" srcOrd="0" destOrd="0" presId="urn:microsoft.com/office/officeart/2005/8/layout/cycle2"/>
    <dgm:cxn modelId="{F6C2D9CC-7507-4525-BFC5-E02FBC681C08}" type="presParOf" srcId="{72232A1C-03FF-4F7E-9D98-DBF2E43796C1}" destId="{DB818F19-CF55-4865-AAD9-EB89E3B6BBB9}" srcOrd="6" destOrd="0" presId="urn:microsoft.com/office/officeart/2005/8/layout/cycle2"/>
    <dgm:cxn modelId="{8ACB7568-522B-4631-A9C3-F786E1C3B594}" type="presParOf" srcId="{72232A1C-03FF-4F7E-9D98-DBF2E43796C1}" destId="{7DA7443B-1149-4E25-BAA6-8FB12FEBC21C}" srcOrd="7" destOrd="0" presId="urn:microsoft.com/office/officeart/2005/8/layout/cycle2"/>
    <dgm:cxn modelId="{52FBE714-4F4B-49E9-B959-059CA855D443}" type="presParOf" srcId="{7DA7443B-1149-4E25-BAA6-8FB12FEBC21C}" destId="{5CBCB186-BD0D-4283-8379-124E444F5319}" srcOrd="0" destOrd="0" presId="urn:microsoft.com/office/officeart/2005/8/layout/cycle2"/>
    <dgm:cxn modelId="{0FEEC1AD-95C9-4CB4-B8E3-029F315750F5}" type="presParOf" srcId="{72232A1C-03FF-4F7E-9D98-DBF2E43796C1}" destId="{00054554-B003-4C22-B983-0827B9BD145F}" srcOrd="8" destOrd="0" presId="urn:microsoft.com/office/officeart/2005/8/layout/cycle2"/>
    <dgm:cxn modelId="{ACCD7C92-4649-4F6C-86BA-B6659FD91FEA}" type="presParOf" srcId="{72232A1C-03FF-4F7E-9D98-DBF2E43796C1}" destId="{B8007112-0BBB-43D3-B414-D92600961A26}" srcOrd="9" destOrd="0" presId="urn:microsoft.com/office/officeart/2005/8/layout/cycle2"/>
    <dgm:cxn modelId="{ACF36523-C553-4D87-9BFE-4F7781ACDB3D}" type="presParOf" srcId="{B8007112-0BBB-43D3-B414-D92600961A26}" destId="{9AD63C2C-CDA1-4916-B750-80822115F1B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23C9B-FBBE-468A-B786-C7ECD40CA823}" type="doc">
      <dgm:prSet loTypeId="urn:microsoft.com/office/officeart/2005/8/layout/chart3" loCatId="cycle" qsTypeId="urn:microsoft.com/office/officeart/2005/8/quickstyle/3d5" qsCatId="3D" csTypeId="urn:microsoft.com/office/officeart/2005/8/colors/accent1_2" csCatId="accent1" phldr="1"/>
      <dgm:spPr/>
    </dgm:pt>
    <dgm:pt modelId="{D836841E-DBA9-4EEF-9098-371542A5E19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Book Antiqua" panose="02040602050305030304" pitchFamily="18" charset="0"/>
            </a:rPr>
            <a:t>Shuffle</a:t>
          </a:r>
        </a:p>
      </dgm:t>
    </dgm:pt>
    <dgm:pt modelId="{43E4A1C7-3CF0-4916-9CDE-E0034A6C6B69}" type="parTrans" cxnId="{3C27EE87-28EC-4DA4-954F-9F471971D4D0}">
      <dgm:prSet/>
      <dgm:spPr/>
      <dgm:t>
        <a:bodyPr/>
        <a:lstStyle/>
        <a:p>
          <a:endParaRPr lang="en-US"/>
        </a:p>
      </dgm:t>
    </dgm:pt>
    <dgm:pt modelId="{D42FB5E2-AAD1-48F3-9FA7-90B16B54B2AE}" type="sibTrans" cxnId="{3C27EE87-28EC-4DA4-954F-9F471971D4D0}">
      <dgm:prSet/>
      <dgm:spPr/>
      <dgm:t>
        <a:bodyPr/>
        <a:lstStyle/>
        <a:p>
          <a:endParaRPr lang="en-US"/>
        </a:p>
      </dgm:t>
    </dgm:pt>
    <dgm:pt modelId="{BFB5A15C-1787-4E76-A37F-C444CF510830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Book Antiqua" panose="02040602050305030304" pitchFamily="18" charset="0"/>
            </a:rPr>
            <a:t>zone expansion</a:t>
          </a:r>
        </a:p>
      </dgm:t>
    </dgm:pt>
    <dgm:pt modelId="{6B1951CF-420D-48CF-8A1D-D3BE22A90B92}" type="parTrans" cxnId="{165DADDC-263F-4AC8-A791-2BB643E52785}">
      <dgm:prSet/>
      <dgm:spPr/>
      <dgm:t>
        <a:bodyPr/>
        <a:lstStyle/>
        <a:p>
          <a:endParaRPr lang="en-US"/>
        </a:p>
      </dgm:t>
    </dgm:pt>
    <dgm:pt modelId="{52BAA3DF-9C08-4C31-8EA8-28E8DE28D95C}" type="sibTrans" cxnId="{165DADDC-263F-4AC8-A791-2BB643E52785}">
      <dgm:prSet/>
      <dgm:spPr/>
      <dgm:t>
        <a:bodyPr/>
        <a:lstStyle/>
        <a:p>
          <a:endParaRPr lang="en-US"/>
        </a:p>
      </dgm:t>
    </dgm:pt>
    <dgm:pt modelId="{A9869726-4D86-492F-9E8E-480E6A3E340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Book Antiqua" panose="02040602050305030304" pitchFamily="18" charset="0"/>
            </a:rPr>
            <a:t>Cluster expansion</a:t>
          </a:r>
        </a:p>
      </dgm:t>
    </dgm:pt>
    <dgm:pt modelId="{E2D0431B-A544-48B7-B0EA-B69DBEA49484}" type="parTrans" cxnId="{D04113E3-049F-4E24-8645-4E2C2C959BCC}">
      <dgm:prSet/>
      <dgm:spPr/>
      <dgm:t>
        <a:bodyPr/>
        <a:lstStyle/>
        <a:p>
          <a:endParaRPr lang="en-US"/>
        </a:p>
      </dgm:t>
    </dgm:pt>
    <dgm:pt modelId="{1441F978-90B6-4135-935D-DCF89A372187}" type="sibTrans" cxnId="{D04113E3-049F-4E24-8645-4E2C2C959BCC}">
      <dgm:prSet/>
      <dgm:spPr/>
      <dgm:t>
        <a:bodyPr/>
        <a:lstStyle/>
        <a:p>
          <a:endParaRPr lang="en-US"/>
        </a:p>
      </dgm:t>
    </dgm:pt>
    <dgm:pt modelId="{423437DA-37CE-4F3A-86CB-EB45E8DB3AA4}" type="pres">
      <dgm:prSet presAssocID="{3F523C9B-FBBE-468A-B786-C7ECD40CA823}" presName="compositeShape" presStyleCnt="0">
        <dgm:presLayoutVars>
          <dgm:chMax val="7"/>
          <dgm:dir/>
          <dgm:resizeHandles val="exact"/>
        </dgm:presLayoutVars>
      </dgm:prSet>
      <dgm:spPr/>
    </dgm:pt>
    <dgm:pt modelId="{DD752D20-C7A5-4F99-AB81-B9B081EDC019}" type="pres">
      <dgm:prSet presAssocID="{3F523C9B-FBBE-468A-B786-C7ECD40CA823}" presName="wedge1" presStyleLbl="node1" presStyleIdx="0" presStyleCnt="3" custLinFactNeighborX="-2577" custLinFactNeighborY="-1865"/>
      <dgm:spPr/>
    </dgm:pt>
    <dgm:pt modelId="{25828CA0-1814-4E93-BD1D-2A2B4D398011}" type="pres">
      <dgm:prSet presAssocID="{3F523C9B-FBBE-468A-B786-C7ECD40CA82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55ECA8E-068E-46AF-A4F9-9CF7F644BE13}" type="pres">
      <dgm:prSet presAssocID="{3F523C9B-FBBE-468A-B786-C7ECD40CA823}" presName="wedge2" presStyleLbl="node1" presStyleIdx="1" presStyleCnt="3"/>
      <dgm:spPr/>
    </dgm:pt>
    <dgm:pt modelId="{848C7E6E-653A-4619-BAD6-911ABFA69453}" type="pres">
      <dgm:prSet presAssocID="{3F523C9B-FBBE-468A-B786-C7ECD40CA82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778523-A82E-4C06-B772-ADADD5B58BBD}" type="pres">
      <dgm:prSet presAssocID="{3F523C9B-FBBE-468A-B786-C7ECD40CA823}" presName="wedge3" presStyleLbl="node1" presStyleIdx="2" presStyleCnt="3" custLinFactNeighborX="553" custLinFactNeighborY="-4840"/>
      <dgm:spPr/>
    </dgm:pt>
    <dgm:pt modelId="{219FE851-97F3-406B-BD57-421AD5E5D9E7}" type="pres">
      <dgm:prSet presAssocID="{3F523C9B-FBBE-468A-B786-C7ECD40CA82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54E685-DB9C-45C8-87E2-3EAD53621861}" type="presOf" srcId="{D836841E-DBA9-4EEF-9098-371542A5E197}" destId="{25828CA0-1814-4E93-BD1D-2A2B4D398011}" srcOrd="1" destOrd="0" presId="urn:microsoft.com/office/officeart/2005/8/layout/chart3"/>
    <dgm:cxn modelId="{D04113E3-049F-4E24-8645-4E2C2C959BCC}" srcId="{3F523C9B-FBBE-468A-B786-C7ECD40CA823}" destId="{A9869726-4D86-492F-9E8E-480E6A3E340B}" srcOrd="2" destOrd="0" parTransId="{E2D0431B-A544-48B7-B0EA-B69DBEA49484}" sibTransId="{1441F978-90B6-4135-935D-DCF89A372187}"/>
    <dgm:cxn modelId="{25DC949D-D2D2-4212-B3C6-C5D8041C24B8}" type="presOf" srcId="{3F523C9B-FBBE-468A-B786-C7ECD40CA823}" destId="{423437DA-37CE-4F3A-86CB-EB45E8DB3AA4}" srcOrd="0" destOrd="0" presId="urn:microsoft.com/office/officeart/2005/8/layout/chart3"/>
    <dgm:cxn modelId="{57805B63-684F-4368-B927-52B69BCAC0D3}" type="presOf" srcId="{BFB5A15C-1787-4E76-A37F-C444CF510830}" destId="{848C7E6E-653A-4619-BAD6-911ABFA69453}" srcOrd="1" destOrd="0" presId="urn:microsoft.com/office/officeart/2005/8/layout/chart3"/>
    <dgm:cxn modelId="{165DADDC-263F-4AC8-A791-2BB643E52785}" srcId="{3F523C9B-FBBE-468A-B786-C7ECD40CA823}" destId="{BFB5A15C-1787-4E76-A37F-C444CF510830}" srcOrd="1" destOrd="0" parTransId="{6B1951CF-420D-48CF-8A1D-D3BE22A90B92}" sibTransId="{52BAA3DF-9C08-4C31-8EA8-28E8DE28D95C}"/>
    <dgm:cxn modelId="{A3BD1839-A9F4-4724-A939-F8F71CC096F2}" type="presOf" srcId="{A9869726-4D86-492F-9E8E-480E6A3E340B}" destId="{219FE851-97F3-406B-BD57-421AD5E5D9E7}" srcOrd="1" destOrd="0" presId="urn:microsoft.com/office/officeart/2005/8/layout/chart3"/>
    <dgm:cxn modelId="{75EBBC0A-DE9E-47E1-9C96-8DAB07E2CF04}" type="presOf" srcId="{D836841E-DBA9-4EEF-9098-371542A5E197}" destId="{DD752D20-C7A5-4F99-AB81-B9B081EDC019}" srcOrd="0" destOrd="0" presId="urn:microsoft.com/office/officeart/2005/8/layout/chart3"/>
    <dgm:cxn modelId="{D8672D0F-F1D1-4D85-9BBF-1ED7CE06D122}" type="presOf" srcId="{BFB5A15C-1787-4E76-A37F-C444CF510830}" destId="{A55ECA8E-068E-46AF-A4F9-9CF7F644BE13}" srcOrd="0" destOrd="0" presId="urn:microsoft.com/office/officeart/2005/8/layout/chart3"/>
    <dgm:cxn modelId="{3C27EE87-28EC-4DA4-954F-9F471971D4D0}" srcId="{3F523C9B-FBBE-468A-B786-C7ECD40CA823}" destId="{D836841E-DBA9-4EEF-9098-371542A5E197}" srcOrd="0" destOrd="0" parTransId="{43E4A1C7-3CF0-4916-9CDE-E0034A6C6B69}" sibTransId="{D42FB5E2-AAD1-48F3-9FA7-90B16B54B2AE}"/>
    <dgm:cxn modelId="{6FC6F620-22D7-493F-8D5F-05D352D9C910}" type="presOf" srcId="{A9869726-4D86-492F-9E8E-480E6A3E340B}" destId="{1D778523-A82E-4C06-B772-ADADD5B58BBD}" srcOrd="0" destOrd="0" presId="urn:microsoft.com/office/officeart/2005/8/layout/chart3"/>
    <dgm:cxn modelId="{51058AE6-BDB9-4051-8707-6D3D545CAB1D}" type="presParOf" srcId="{423437DA-37CE-4F3A-86CB-EB45E8DB3AA4}" destId="{DD752D20-C7A5-4F99-AB81-B9B081EDC019}" srcOrd="0" destOrd="0" presId="urn:microsoft.com/office/officeart/2005/8/layout/chart3"/>
    <dgm:cxn modelId="{DF642D96-FB2F-4C79-B93D-AFCD4B94B6B2}" type="presParOf" srcId="{423437DA-37CE-4F3A-86CB-EB45E8DB3AA4}" destId="{25828CA0-1814-4E93-BD1D-2A2B4D398011}" srcOrd="1" destOrd="0" presId="urn:microsoft.com/office/officeart/2005/8/layout/chart3"/>
    <dgm:cxn modelId="{CFC2546C-9029-4B2F-83CA-47A6A93CEB5F}" type="presParOf" srcId="{423437DA-37CE-4F3A-86CB-EB45E8DB3AA4}" destId="{A55ECA8E-068E-46AF-A4F9-9CF7F644BE13}" srcOrd="2" destOrd="0" presId="urn:microsoft.com/office/officeart/2005/8/layout/chart3"/>
    <dgm:cxn modelId="{03267478-A20D-48BD-9EB2-6612F12CE5F7}" type="presParOf" srcId="{423437DA-37CE-4F3A-86CB-EB45E8DB3AA4}" destId="{848C7E6E-653A-4619-BAD6-911ABFA69453}" srcOrd="3" destOrd="0" presId="urn:microsoft.com/office/officeart/2005/8/layout/chart3"/>
    <dgm:cxn modelId="{292D8328-80F1-41D0-8C5A-287A891881E6}" type="presParOf" srcId="{423437DA-37CE-4F3A-86CB-EB45E8DB3AA4}" destId="{1D778523-A82E-4C06-B772-ADADD5B58BBD}" srcOrd="4" destOrd="0" presId="urn:microsoft.com/office/officeart/2005/8/layout/chart3"/>
    <dgm:cxn modelId="{C42C6A1B-0A94-432F-B1A7-9199427C6C87}" type="presParOf" srcId="{423437DA-37CE-4F3A-86CB-EB45E8DB3AA4}" destId="{219FE851-97F3-406B-BD57-421AD5E5D9E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9BE1B6-3887-4F42-B13C-42C2B40FC3A4}" type="doc">
      <dgm:prSet loTypeId="urn:microsoft.com/office/officeart/2005/8/layout/chart3" loCatId="cycle" qsTypeId="urn:microsoft.com/office/officeart/2005/8/quickstyle/3d5" qsCatId="3D" csTypeId="urn:microsoft.com/office/officeart/2005/8/colors/accent1_2" csCatId="accent1" phldr="1"/>
      <dgm:spPr/>
    </dgm:pt>
    <dgm:pt modelId="{A8BB7F97-812C-4405-8F59-730C934DE10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Book Antiqua" panose="02040602050305030304" pitchFamily="18" charset="0"/>
            </a:rPr>
            <a:t>Zone contraction</a:t>
          </a:r>
          <a:endParaRPr lang="en-US" b="1" dirty="0">
            <a:solidFill>
              <a:schemeClr val="tx1"/>
            </a:solidFill>
          </a:endParaRPr>
        </a:p>
      </dgm:t>
    </dgm:pt>
    <dgm:pt modelId="{57EC7835-DC92-4FDF-B16C-8529837C8719}" type="parTrans" cxnId="{DF146A88-F34F-4D94-8A81-41F7EAF342AF}">
      <dgm:prSet/>
      <dgm:spPr/>
      <dgm:t>
        <a:bodyPr/>
        <a:lstStyle/>
        <a:p>
          <a:endParaRPr lang="en-US"/>
        </a:p>
      </dgm:t>
    </dgm:pt>
    <dgm:pt modelId="{60A9E048-5704-455F-84FA-85E4E58105AA}" type="sibTrans" cxnId="{DF146A88-F34F-4D94-8A81-41F7EAF342AF}">
      <dgm:prSet/>
      <dgm:spPr/>
      <dgm:t>
        <a:bodyPr/>
        <a:lstStyle/>
        <a:p>
          <a:endParaRPr lang="en-US"/>
        </a:p>
      </dgm:t>
    </dgm:pt>
    <dgm:pt modelId="{F137AC10-4B52-4177-B405-F8C712F3198C}">
      <dgm:prSet phldrT="[Text]" custT="1"/>
      <dgm:spPr/>
      <dgm:t>
        <a:bodyPr/>
        <a:lstStyle/>
        <a:p>
          <a:r>
            <a:rPr lang="en-US" sz="1300" b="1" dirty="0">
              <a:solidFill>
                <a:schemeClr val="tx1"/>
              </a:solidFill>
              <a:latin typeface="Book Antiqua" panose="02040602050305030304" pitchFamily="18" charset="0"/>
            </a:rPr>
            <a:t>Cluster contraction</a:t>
          </a:r>
          <a:endParaRPr lang="en-US" sz="1300" b="1" dirty="0">
            <a:solidFill>
              <a:schemeClr val="tx1"/>
            </a:solidFill>
          </a:endParaRPr>
        </a:p>
      </dgm:t>
    </dgm:pt>
    <dgm:pt modelId="{E3E75FE6-5129-4D9C-B386-2978D716F395}" type="parTrans" cxnId="{6B27E2C3-D176-4B69-8DE2-22FA8D5BB2C3}">
      <dgm:prSet/>
      <dgm:spPr/>
      <dgm:t>
        <a:bodyPr/>
        <a:lstStyle/>
        <a:p>
          <a:endParaRPr lang="en-US"/>
        </a:p>
      </dgm:t>
    </dgm:pt>
    <dgm:pt modelId="{BF79D470-C41E-4F82-A1A3-768F6CE11198}" type="sibTrans" cxnId="{6B27E2C3-D176-4B69-8DE2-22FA8D5BB2C3}">
      <dgm:prSet/>
      <dgm:spPr/>
      <dgm:t>
        <a:bodyPr/>
        <a:lstStyle/>
        <a:p>
          <a:endParaRPr lang="en-US"/>
        </a:p>
      </dgm:t>
    </dgm:pt>
    <dgm:pt modelId="{DA04EB74-C99D-4D5E-8210-0DBFC04FE533}" type="pres">
      <dgm:prSet presAssocID="{949BE1B6-3887-4F42-B13C-42C2B40FC3A4}" presName="compositeShape" presStyleCnt="0">
        <dgm:presLayoutVars>
          <dgm:chMax val="7"/>
          <dgm:dir/>
          <dgm:resizeHandles val="exact"/>
        </dgm:presLayoutVars>
      </dgm:prSet>
      <dgm:spPr/>
    </dgm:pt>
    <dgm:pt modelId="{E00BBEBB-470A-4690-91A1-89AC230714BF}" type="pres">
      <dgm:prSet presAssocID="{949BE1B6-3887-4F42-B13C-42C2B40FC3A4}" presName="wedge1" presStyleLbl="node1" presStyleIdx="0" presStyleCnt="2" custLinFactNeighborX="1152" custLinFactNeighborY="-9524"/>
      <dgm:spPr/>
    </dgm:pt>
    <dgm:pt modelId="{E3A2F5DA-E486-47F9-9130-376D3E29C2EA}" type="pres">
      <dgm:prSet presAssocID="{949BE1B6-3887-4F42-B13C-42C2B40FC3A4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B2DBA1F-25EC-477A-81E3-A377557AC156}" type="pres">
      <dgm:prSet presAssocID="{949BE1B6-3887-4F42-B13C-42C2B40FC3A4}" presName="wedge2" presStyleLbl="node1" presStyleIdx="1" presStyleCnt="2" custLinFactNeighborX="2308" custLinFactNeighborY="-9524"/>
      <dgm:spPr/>
    </dgm:pt>
    <dgm:pt modelId="{28D68150-4F14-43C1-8291-5C04EBCC7030}" type="pres">
      <dgm:prSet presAssocID="{949BE1B6-3887-4F42-B13C-42C2B40FC3A4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FCF03735-6E41-4B36-9B2F-86FB8E39229D}" type="presOf" srcId="{A8BB7F97-812C-4405-8F59-730C934DE105}" destId="{E3A2F5DA-E486-47F9-9130-376D3E29C2EA}" srcOrd="1" destOrd="0" presId="urn:microsoft.com/office/officeart/2005/8/layout/chart3"/>
    <dgm:cxn modelId="{AC6346ED-4A8E-42BD-A7C2-5448F4E11C22}" type="presOf" srcId="{F137AC10-4B52-4177-B405-F8C712F3198C}" destId="{28D68150-4F14-43C1-8291-5C04EBCC7030}" srcOrd="1" destOrd="0" presId="urn:microsoft.com/office/officeart/2005/8/layout/chart3"/>
    <dgm:cxn modelId="{6B27E2C3-D176-4B69-8DE2-22FA8D5BB2C3}" srcId="{949BE1B6-3887-4F42-B13C-42C2B40FC3A4}" destId="{F137AC10-4B52-4177-B405-F8C712F3198C}" srcOrd="1" destOrd="0" parTransId="{E3E75FE6-5129-4D9C-B386-2978D716F395}" sibTransId="{BF79D470-C41E-4F82-A1A3-768F6CE11198}"/>
    <dgm:cxn modelId="{D6D711F3-2234-440B-9062-8B7F904710FD}" type="presOf" srcId="{F137AC10-4B52-4177-B405-F8C712F3198C}" destId="{0B2DBA1F-25EC-477A-81E3-A377557AC156}" srcOrd="0" destOrd="0" presId="urn:microsoft.com/office/officeart/2005/8/layout/chart3"/>
    <dgm:cxn modelId="{388AA029-C3B5-48E1-BC5B-D205FCDF9178}" type="presOf" srcId="{949BE1B6-3887-4F42-B13C-42C2B40FC3A4}" destId="{DA04EB74-C99D-4D5E-8210-0DBFC04FE533}" srcOrd="0" destOrd="0" presId="urn:microsoft.com/office/officeart/2005/8/layout/chart3"/>
    <dgm:cxn modelId="{DF146A88-F34F-4D94-8A81-41F7EAF342AF}" srcId="{949BE1B6-3887-4F42-B13C-42C2B40FC3A4}" destId="{A8BB7F97-812C-4405-8F59-730C934DE105}" srcOrd="0" destOrd="0" parTransId="{57EC7835-DC92-4FDF-B16C-8529837C8719}" sibTransId="{60A9E048-5704-455F-84FA-85E4E58105AA}"/>
    <dgm:cxn modelId="{E99360E9-356D-4EB8-8970-B53003F9295D}" type="presOf" srcId="{A8BB7F97-812C-4405-8F59-730C934DE105}" destId="{E00BBEBB-470A-4690-91A1-89AC230714BF}" srcOrd="0" destOrd="0" presId="urn:microsoft.com/office/officeart/2005/8/layout/chart3"/>
    <dgm:cxn modelId="{27120E57-C77D-49A0-9032-0E0715DB62B5}" type="presParOf" srcId="{DA04EB74-C99D-4D5E-8210-0DBFC04FE533}" destId="{E00BBEBB-470A-4690-91A1-89AC230714BF}" srcOrd="0" destOrd="0" presId="urn:microsoft.com/office/officeart/2005/8/layout/chart3"/>
    <dgm:cxn modelId="{7CA9EC4E-213F-4B0D-9955-E1C685D1D9D6}" type="presParOf" srcId="{DA04EB74-C99D-4D5E-8210-0DBFC04FE533}" destId="{E3A2F5DA-E486-47F9-9130-376D3E29C2EA}" srcOrd="1" destOrd="0" presId="urn:microsoft.com/office/officeart/2005/8/layout/chart3"/>
    <dgm:cxn modelId="{77F3719D-D1BA-4147-82FA-1C40090B23C6}" type="presParOf" srcId="{DA04EB74-C99D-4D5E-8210-0DBFC04FE533}" destId="{0B2DBA1F-25EC-477A-81E3-A377557AC156}" srcOrd="2" destOrd="0" presId="urn:microsoft.com/office/officeart/2005/8/layout/chart3"/>
    <dgm:cxn modelId="{BF495653-AB4D-465E-9C13-768895285A91}" type="presParOf" srcId="{DA04EB74-C99D-4D5E-8210-0DBFC04FE533}" destId="{28D68150-4F14-43C1-8291-5C04EBCC7030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FC1ED-7644-4658-8036-FCC25B44F68E}">
      <dsp:nvSpPr>
        <dsp:cNvPr id="0" name=""/>
        <dsp:cNvSpPr/>
      </dsp:nvSpPr>
      <dsp:spPr>
        <a:xfrm>
          <a:off x="3185159" y="810"/>
          <a:ext cx="1922915" cy="146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Book Antiqua" panose="02040602050305030304" pitchFamily="18" charset="0"/>
            </a:rPr>
            <a:t>Future cluster topology metadata &amp; listing of partitions to be moved</a:t>
          </a:r>
        </a:p>
      </dsp:txBody>
      <dsp:txXfrm>
        <a:off x="3466763" y="215015"/>
        <a:ext cx="1359707" cy="1034272"/>
      </dsp:txXfrm>
    </dsp:sp>
    <dsp:sp modelId="{8EF4E9E9-B190-4369-B447-9F23F90277A3}">
      <dsp:nvSpPr>
        <dsp:cNvPr id="0" name=""/>
        <dsp:cNvSpPr/>
      </dsp:nvSpPr>
      <dsp:spPr>
        <a:xfrm rot="1310267">
          <a:off x="5183765" y="1072609"/>
          <a:ext cx="856732" cy="493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89079" y="1143796"/>
        <a:ext cx="708636" cy="296193"/>
      </dsp:txXfrm>
    </dsp:sp>
    <dsp:sp modelId="{D013D81C-DE8C-4DF7-A406-FCF74667E64F}">
      <dsp:nvSpPr>
        <dsp:cNvPr id="0" name=""/>
        <dsp:cNvSpPr/>
      </dsp:nvSpPr>
      <dsp:spPr>
        <a:xfrm>
          <a:off x="6136968" y="1205308"/>
          <a:ext cx="2030715" cy="146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Book Antiqua" panose="02040602050305030304" pitchFamily="18" charset="0"/>
            </a:rPr>
            <a:t>Listing of stealing &amp; donor nodes by rebalancing plan</a:t>
          </a:r>
        </a:p>
      </dsp:txBody>
      <dsp:txXfrm>
        <a:off x="6434359" y="1419513"/>
        <a:ext cx="1435933" cy="1034272"/>
      </dsp:txXfrm>
    </dsp:sp>
    <dsp:sp modelId="{2C189FE0-F1DC-4CEE-ADA1-A3B9B68412C5}">
      <dsp:nvSpPr>
        <dsp:cNvPr id="0" name=""/>
        <dsp:cNvSpPr/>
      </dsp:nvSpPr>
      <dsp:spPr>
        <a:xfrm rot="6897364">
          <a:off x="6334211" y="2763139"/>
          <a:ext cx="637240" cy="493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439502" y="2794736"/>
        <a:ext cx="489144" cy="296193"/>
      </dsp:txXfrm>
    </dsp:sp>
    <dsp:sp modelId="{C2D25A7B-FC59-4809-B39E-D8AAFC328C94}">
      <dsp:nvSpPr>
        <dsp:cNvPr id="0" name=""/>
        <dsp:cNvSpPr/>
      </dsp:nvSpPr>
      <dsp:spPr>
        <a:xfrm>
          <a:off x="4988405" y="3383310"/>
          <a:ext cx="2300668" cy="146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Book Antiqua" panose="02040602050305030304" pitchFamily="18" charset="0"/>
            </a:rPr>
            <a:t>Asynchronous copy processes &amp; ownership changes of individual partitions</a:t>
          </a:r>
        </a:p>
      </dsp:txBody>
      <dsp:txXfrm>
        <a:off x="5325330" y="3597515"/>
        <a:ext cx="1626818" cy="1034272"/>
      </dsp:txXfrm>
    </dsp:sp>
    <dsp:sp modelId="{0CFC3B0A-B88C-4CEA-9F19-302C3F4DCDAF}">
      <dsp:nvSpPr>
        <dsp:cNvPr id="0" name=""/>
        <dsp:cNvSpPr/>
      </dsp:nvSpPr>
      <dsp:spPr>
        <a:xfrm rot="10939543">
          <a:off x="3970838" y="3901277"/>
          <a:ext cx="899288" cy="493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8873" y="4003013"/>
        <a:ext cx="751192" cy="296193"/>
      </dsp:txXfrm>
    </dsp:sp>
    <dsp:sp modelId="{DB818F19-CF55-4865-AAD9-EB89E3B6BBB9}">
      <dsp:nvSpPr>
        <dsp:cNvPr id="0" name=""/>
        <dsp:cNvSpPr/>
      </dsp:nvSpPr>
      <dsp:spPr>
        <a:xfrm>
          <a:off x="1691644" y="3245852"/>
          <a:ext cx="2125146" cy="146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Book Antiqua" panose="02040602050305030304" pitchFamily="18" charset="0"/>
            </a:rPr>
            <a:t>Nodes enter to “Rebalancing state” to stop swapping new data</a:t>
          </a:r>
        </a:p>
      </dsp:txBody>
      <dsp:txXfrm>
        <a:off x="2002864" y="3460057"/>
        <a:ext cx="1502706" cy="1034272"/>
      </dsp:txXfrm>
    </dsp:sp>
    <dsp:sp modelId="{7DA7443B-1149-4E25-BAA6-8FB12FEBC21C}">
      <dsp:nvSpPr>
        <dsp:cNvPr id="0" name=""/>
        <dsp:cNvSpPr/>
      </dsp:nvSpPr>
      <dsp:spPr>
        <a:xfrm rot="14270561">
          <a:off x="1713522" y="2670259"/>
          <a:ext cx="748425" cy="493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826982" y="2831678"/>
        <a:ext cx="600329" cy="296193"/>
      </dsp:txXfrm>
    </dsp:sp>
    <dsp:sp modelId="{00054554-B003-4C22-B983-0827B9BD145F}">
      <dsp:nvSpPr>
        <dsp:cNvPr id="0" name=""/>
        <dsp:cNvSpPr/>
      </dsp:nvSpPr>
      <dsp:spPr>
        <a:xfrm>
          <a:off x="326128" y="1099978"/>
          <a:ext cx="2157983" cy="1462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Book Antiqua" panose="02040602050305030304" pitchFamily="18" charset="0"/>
            </a:rPr>
            <a:t>After fetching rebalancing tool updates intermediate cluster topology to nodes &amp; clients.</a:t>
          </a:r>
        </a:p>
      </dsp:txBody>
      <dsp:txXfrm>
        <a:off x="642157" y="1314183"/>
        <a:ext cx="1525925" cy="1034272"/>
      </dsp:txXfrm>
    </dsp:sp>
    <dsp:sp modelId="{B8007112-0BBB-43D3-B414-D92600961A26}">
      <dsp:nvSpPr>
        <dsp:cNvPr id="0" name=""/>
        <dsp:cNvSpPr/>
      </dsp:nvSpPr>
      <dsp:spPr>
        <a:xfrm rot="20289138">
          <a:off x="2429906" y="1025030"/>
          <a:ext cx="741198" cy="493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435224" y="1151317"/>
        <a:ext cx="593102" cy="296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52D20-C7A5-4F99-AB81-B9B081EDC019}">
      <dsp:nvSpPr>
        <dsp:cNvPr id="0" name=""/>
        <dsp:cNvSpPr/>
      </dsp:nvSpPr>
      <dsp:spPr>
        <a:xfrm>
          <a:off x="381924" y="170102"/>
          <a:ext cx="2756611" cy="275661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ook Antiqua" panose="02040602050305030304" pitchFamily="18" charset="0"/>
            </a:rPr>
            <a:t>Shuffle</a:t>
          </a:r>
        </a:p>
      </dsp:txBody>
      <dsp:txXfrm>
        <a:off x="1880668" y="678763"/>
        <a:ext cx="935278" cy="918870"/>
      </dsp:txXfrm>
    </dsp:sp>
    <dsp:sp modelId="{A55ECA8E-068E-46AF-A4F9-9CF7F644BE13}">
      <dsp:nvSpPr>
        <dsp:cNvPr id="0" name=""/>
        <dsp:cNvSpPr/>
      </dsp:nvSpPr>
      <dsp:spPr>
        <a:xfrm>
          <a:off x="310866" y="303555"/>
          <a:ext cx="2756611" cy="275661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ook Antiqua" panose="02040602050305030304" pitchFamily="18" charset="0"/>
            </a:rPr>
            <a:t>zone expansion</a:t>
          </a:r>
        </a:p>
      </dsp:txBody>
      <dsp:txXfrm>
        <a:off x="1065652" y="2042845"/>
        <a:ext cx="1247038" cy="853236"/>
      </dsp:txXfrm>
    </dsp:sp>
    <dsp:sp modelId="{1D778523-A82E-4C06-B772-ADADD5B58BBD}">
      <dsp:nvSpPr>
        <dsp:cNvPr id="0" name=""/>
        <dsp:cNvSpPr/>
      </dsp:nvSpPr>
      <dsp:spPr>
        <a:xfrm>
          <a:off x="326110" y="170135"/>
          <a:ext cx="2756611" cy="275661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ook Antiqua" panose="02040602050305030304" pitchFamily="18" charset="0"/>
            </a:rPr>
            <a:t>Cluster expansion</a:t>
          </a:r>
        </a:p>
      </dsp:txBody>
      <dsp:txXfrm>
        <a:off x="621461" y="711612"/>
        <a:ext cx="935278" cy="918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BBEBB-470A-4690-91A1-89AC230714BF}">
      <dsp:nvSpPr>
        <dsp:cNvPr id="0" name=""/>
        <dsp:cNvSpPr/>
      </dsp:nvSpPr>
      <dsp:spPr>
        <a:xfrm>
          <a:off x="1056643" y="-4"/>
          <a:ext cx="2543251" cy="2543251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Book Antiqua" panose="02040602050305030304" pitchFamily="18" charset="0"/>
            </a:rPr>
            <a:t>Zone contraction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328269" y="378455"/>
        <a:ext cx="893165" cy="1786331"/>
      </dsp:txXfrm>
    </dsp:sp>
    <dsp:sp modelId="{0B2DBA1F-25EC-477A-81E3-A377557AC156}">
      <dsp:nvSpPr>
        <dsp:cNvPr id="0" name=""/>
        <dsp:cNvSpPr/>
      </dsp:nvSpPr>
      <dsp:spPr>
        <a:xfrm>
          <a:off x="1025489" y="-4"/>
          <a:ext cx="2543251" cy="25432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Book Antiqua" panose="02040602050305030304" pitchFamily="18" charset="0"/>
            </a:rPr>
            <a:t>Cluster contraction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388811" y="378455"/>
        <a:ext cx="893165" cy="178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</a:t>
            </a:r>
            <a:r>
              <a:rPr lang="en-US" baseline="0" dirty="0"/>
              <a:t> 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Will talk about project Voldemort’s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versioning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load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retrieval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the data retrieval process is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</a:t>
            </a:r>
            <a:r>
              <a:rPr lang="en-US" baseline="0" dirty="0"/>
              <a:t> h</a:t>
            </a:r>
            <a:r>
              <a:rPr lang="en-US" dirty="0"/>
              <a:t>ave requirement to perform an</a:t>
            </a:r>
            <a:r>
              <a:rPr lang="en-US" baseline="0" dirty="0"/>
              <a:t> instantaneous rollback of data (can’t afford large downtime to do this)</a:t>
            </a:r>
          </a:p>
          <a:p>
            <a:pPr marL="171450" indent="-171450">
              <a:buFontTx/>
              <a:buChar char="-"/>
            </a:pPr>
            <a:r>
              <a:rPr lang="en-US" dirty="0"/>
              <a:t>So, every</a:t>
            </a:r>
            <a:r>
              <a:rPr lang="en-US" baseline="0" dirty="0"/>
              <a:t> time a whole new data set is created, system must be able to remember old data in an organized way.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Doing this requires keeping track of each version to easily roll back to if necessary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To do so: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Each store of data is its own directory, in which there are directories for different “versions”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 symbolic link per store is used to point to current version directory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Each has a configurable number associated with it; being able to easily refer to each copy makes it possible to perform quick rollbacks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Because all version directories except the serving one is inactive, cache usage and latency is unaffected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: emphasize</a:t>
            </a:r>
            <a:r>
              <a:rPr lang="en-US" baseline="0" dirty="0"/>
              <a:t> abstract representation of swapping process</a:t>
            </a:r>
            <a:br>
              <a:rPr lang="en-US" dirty="0"/>
            </a:br>
            <a:r>
              <a:rPr lang="en-US" dirty="0"/>
              <a:t>Colors (red</a:t>
            </a:r>
            <a:r>
              <a:rPr lang="en-US" baseline="0" dirty="0"/>
              <a:t> v green = directories)</a:t>
            </a:r>
          </a:p>
          <a:p>
            <a:r>
              <a:rPr lang="en-US" baseline="0" dirty="0"/>
              <a:t>Cloud = data (black = closed, white – open)</a:t>
            </a:r>
            <a:br>
              <a:rPr lang="en-US" dirty="0"/>
            </a:br>
            <a:r>
              <a:rPr lang="en-US" baseline="0" dirty="0"/>
              <a:t>Explain how to do so:</a:t>
            </a:r>
            <a:br>
              <a:rPr lang="en-US" baseline="0" dirty="0"/>
            </a:br>
            <a:r>
              <a:rPr lang="en-US" baseline="0" dirty="0"/>
              <a:t>1. copy data into a new version directory</a:t>
            </a:r>
          </a:p>
          <a:p>
            <a:r>
              <a:rPr lang="en-US" baseline="0" dirty="0"/>
              <a:t>2. Close current set of active chunk set files</a:t>
            </a:r>
            <a:br>
              <a:rPr lang="en-US" baseline="0" dirty="0"/>
            </a:br>
            <a:r>
              <a:rPr lang="en-US" baseline="0" dirty="0"/>
              <a:t>3. Open chunk set files from new version</a:t>
            </a:r>
            <a:br>
              <a:rPr lang="en-US" baseline="0" dirty="0"/>
            </a:br>
            <a:r>
              <a:rPr lang="en-US" baseline="0" dirty="0"/>
              <a:t>4. memory map all of the index files</a:t>
            </a:r>
          </a:p>
          <a:p>
            <a:r>
              <a:rPr lang="en-US" baseline="0" dirty="0"/>
              <a:t>5. Change symbolic link to the new version</a:t>
            </a:r>
          </a:p>
          <a:p>
            <a:r>
              <a:rPr lang="en-US" baseline="0" dirty="0"/>
              <a:t>**Highlight important features:</a:t>
            </a:r>
          </a:p>
          <a:p>
            <a:r>
              <a:rPr lang="en-US" baseline="0" dirty="0"/>
              <a:t>-Operation is coordinated using read-write block</a:t>
            </a:r>
          </a:p>
          <a:p>
            <a:r>
              <a:rPr lang="en-US" baseline="0" dirty="0"/>
              <a:t>-Rollback is very similar, but instead of new </a:t>
            </a:r>
            <a:r>
              <a:rPr lang="en-US" baseline="0" dirty="0" err="1"/>
              <a:t>verison</a:t>
            </a:r>
            <a:r>
              <a:rPr lang="en-US" baseline="0" dirty="0"/>
              <a:t>, points to older version</a:t>
            </a:r>
            <a:br>
              <a:rPr lang="en-US" baseline="0" dirty="0"/>
            </a:br>
            <a:r>
              <a:rPr lang="en-US" baseline="0" dirty="0"/>
              <a:t>-Swap operation : </a:t>
            </a:r>
            <a:r>
              <a:rPr lang="en-US" baseline="0" dirty="0" err="1"/>
              <a:t>avg</a:t>
            </a:r>
            <a:r>
              <a:rPr lang="en-US" baseline="0" dirty="0"/>
              <a:t> speed = 0.012 (about 1 hundredth of a </a:t>
            </a:r>
            <a:r>
              <a:rPr lang="en-US" baseline="0" dirty="0" err="1"/>
              <a:t>ms</a:t>
            </a:r>
            <a:r>
              <a:rPr lang="en-US" baseline="0" dirty="0"/>
              <a:t>,) worst = 0.050 (5 hundredths) </a:t>
            </a:r>
            <a:r>
              <a:rPr lang="en-US" baseline="0" dirty="0" err="1"/>
              <a:t>ms.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STOP and check for general understanding before moving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Initiator – standalone driver program: constructs, fetches and swaps the data</a:t>
            </a:r>
            <a:br>
              <a:rPr lang="en-US" baseline="0" dirty="0"/>
            </a:br>
            <a:r>
              <a:rPr lang="en-US" baseline="0" dirty="0"/>
              <a:t>1. Program triggers Hadoop job </a:t>
            </a:r>
          </a:p>
          <a:p>
            <a:r>
              <a:rPr lang="en-US" baseline="0" dirty="0"/>
              <a:t>2. this job generates data on a per-node basis and stores it in HDFS. While streaming data to HDFS, Hadoop job also calculates a checksum on a per-node basis by storing a running MD5 on the individuals MD5s of all the chunk set files.</a:t>
            </a:r>
            <a:br>
              <a:rPr lang="en-US" baseline="0" dirty="0"/>
            </a:br>
            <a:r>
              <a:rPr lang="en-US" baseline="0" dirty="0"/>
              <a:t>3. After Hadoop job, driver triggers fetch on Voldemort nodes, which is received by each node’s “administrative service”</a:t>
            </a:r>
          </a:p>
          <a:p>
            <a:r>
              <a:rPr lang="en-US" baseline="0" dirty="0"/>
              <a:t>4. This service initiates a parallel fetch from HDFS into its new version directory. While data is being streamed from HDFS, checksum is validated with checksum from build step. </a:t>
            </a:r>
            <a:br>
              <a:rPr lang="en-US" baseline="0" dirty="0"/>
            </a:br>
            <a:r>
              <a:rPr lang="en-US" baseline="0" dirty="0"/>
              <a:t>NOTE: Voldemort Pull vs Push because it can control better how it acquires data with a pull method vs receiving it at different time latencies with a push </a:t>
            </a:r>
          </a:p>
          <a:p>
            <a:r>
              <a:rPr lang="en-US" baseline="0" dirty="0"/>
              <a:t>5. After data is available on each node in the new version directory, driver program triggers a swap operation.  </a:t>
            </a:r>
          </a:p>
          <a:p>
            <a:r>
              <a:rPr lang="en-US" baseline="0" dirty="0"/>
              <a:t>6.Swap operation occurs. Driver program ensures that all nodes have successfully swapped their data. If some swaps fail, all swaps are rolled back, including successful ones </a:t>
            </a:r>
            <a:br>
              <a:rPr lang="en-US" baseline="0" dirty="0"/>
            </a:br>
            <a:r>
              <a:rPr lang="en-US" baseline="0" dirty="0"/>
              <a:t>NOTE: multiple stores can run this process concurrently</a:t>
            </a:r>
            <a:br>
              <a:rPr lang="en-US" baseline="0" dirty="0"/>
            </a:br>
            <a:r>
              <a:rPr lang="en-US" baseline="0" dirty="0"/>
              <a:t>STOP and check for general understanding/questions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Requests are directed to individual nodes:</a:t>
            </a:r>
          </a:p>
          <a:p>
            <a:pPr marL="228600" indent="-228600">
              <a:buAutoNum type="arabicPeriod"/>
            </a:pPr>
            <a:r>
              <a:rPr lang="en-US" baseline="0" dirty="0"/>
              <a:t>Calculate MD5 of the key</a:t>
            </a:r>
          </a:p>
          <a:p>
            <a:pPr marL="228600" indent="-228600">
              <a:buAutoNum type="arabicPeriod"/>
            </a:pPr>
            <a:r>
              <a:rPr lang="en-US" baseline="0" dirty="0"/>
              <a:t>Generate 3 variables – primary partition ID, replica ID, chunk set ID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-** chunk set ID = (1</a:t>
            </a:r>
            <a:r>
              <a:rPr lang="en-US" baseline="30000" dirty="0"/>
              <a:t>st</a:t>
            </a:r>
            <a:r>
              <a:rPr lang="en-US" baseline="0" dirty="0"/>
              <a:t> 4 bytes of MD5 key) modulo (number of chunk sets per bucket)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baseline="0" dirty="0"/>
              <a:t>Find corresponding active chunk set files using these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4"/>
            </a:pPr>
            <a:r>
              <a:rPr lang="en-US" dirty="0"/>
              <a:t>Explain how there are 12 bytes per key, 8 = key, last</a:t>
            </a:r>
            <a:r>
              <a:rPr lang="en-US" baseline="0" dirty="0"/>
              <a:t> 4 = offset, so you search for a key using top 8 bytes of MD5</a:t>
            </a:r>
          </a:p>
          <a:p>
            <a:pPr marL="228600" indent="-228600">
              <a:buAutoNum type="arabicPeriod" startAt="4"/>
            </a:pPr>
            <a:r>
              <a:rPr lang="en-US" baseline="0" dirty="0"/>
              <a:t>If found, use the corresponding data location from the index file to find the location of the data file. Return corresponding value on the key match </a:t>
            </a:r>
          </a:p>
          <a:p>
            <a:pPr marL="0" indent="0">
              <a:buNone/>
            </a:pPr>
            <a:r>
              <a:rPr lang="en-US" baseline="0" dirty="0"/>
              <a:t>            -To do so, you need to iterate through potential collided tuples &amp; compare keys</a:t>
            </a:r>
            <a:br>
              <a:rPr lang="en-US" baseline="0" dirty="0"/>
            </a:br>
            <a:r>
              <a:rPr lang="en-US" baseline="0" dirty="0"/>
              <a:t>STOP and check for understanding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time consuming step is to search for the index file</a:t>
            </a:r>
          </a:p>
          <a:p>
            <a:r>
              <a:rPr lang="en-US" baseline="0" dirty="0"/>
              <a:t>-could use binary search: gives us 20 comparisons for a million keys</a:t>
            </a:r>
          </a:p>
          <a:p>
            <a:r>
              <a:rPr lang="en-US" baseline="0" dirty="0"/>
              <a:t>-data retrieval could be exasperated if keys are not cached, as this would require20 disk seeks per 1 read value</a:t>
            </a:r>
          </a:p>
          <a:p>
            <a:r>
              <a:rPr lang="en-US" baseline="0" dirty="0"/>
              <a:t>-while fetching the files from HDFS, Voldemort fetches index files after all data files to aid in keeping the index files in the page, but this is a relatively small optimization</a:t>
            </a:r>
          </a:p>
          <a:p>
            <a:endParaRPr lang="en-US" baseline="0" dirty="0"/>
          </a:p>
          <a:p>
            <a:r>
              <a:rPr lang="en-US" baseline="0" dirty="0"/>
              <a:t>Instead: interpolation search strategy</a:t>
            </a:r>
            <a:br>
              <a:rPr lang="en-US" baseline="0" dirty="0"/>
            </a:br>
            <a:r>
              <a:rPr lang="en-US" baseline="0" dirty="0"/>
              <a:t>- this strategy relies on the key distribution to predict the approximate location of the key vs halving the search space each iteration. </a:t>
            </a:r>
            <a:br>
              <a:rPr lang="en-US" baseline="0" dirty="0"/>
            </a:br>
            <a:r>
              <a:rPr lang="en-US" baseline="0" dirty="0"/>
              <a:t>- best used for uniformly distributed keys and makes the search time complexity better from O(log n) to O(log of log 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Faster search time means fewer disk seeks per read value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if keys are not uniformly distributed? 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Authors tried two techniques (Fast and Pegasus) which are better suited for non-uniform distributions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But MD5 provides a fairly representative uniform distribution, so there will be minimal optimization from these techniques. Thus the interpolation search strategy is the most effective strategy.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1D8F2-F3F8-4886-8F26-27DF0FF033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-voldemort.com/voldemort/" TargetMode="External"/><Relationship Id="rId2" Type="http://schemas.openxmlformats.org/officeDocument/2006/relationships/hyperlink" Target="https://www.usenix.org/comment/26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atic.usenix.org/events/fast/tech/full_papers/Sumbaly.pdf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33" y="1009935"/>
            <a:ext cx="8625542" cy="14519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Serving Large-scale Batch Computed Data with Project Voldemort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574" y="2513190"/>
            <a:ext cx="2797161" cy="21994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By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Roshan Sumbaly Jay Kreps Lei Gao Alex Feinberg Chinmay Soman Sam Shah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LinkedIn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88907" y="4712676"/>
            <a:ext cx="6161649" cy="647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Book Antiqua" panose="0204060205030503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1826" y="2541325"/>
            <a:ext cx="3132371" cy="350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Book Antiqua" panose="02040602050305030304" pitchFamily="18" charset="0"/>
              </a:rPr>
              <a:t>Presenters: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Tarun Chandrashekar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Geetha Chandrashekar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Anuja Sawant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Shuchita Khandelwal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David Rodgers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Shubhabrata Mukherjee</a:t>
            </a:r>
          </a:p>
          <a:p>
            <a:r>
              <a:rPr lang="fi-FI" sz="2000" dirty="0">
                <a:latin typeface="Book Antiqua" panose="02040602050305030304" pitchFamily="18" charset="0"/>
              </a:rPr>
              <a:t>Sai Tejaswi Pullela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586"/>
            <a:ext cx="8229600" cy="104943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72B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Voldemort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Voldemort cluster can contain multiple nodes, each with a unique identifier</a:t>
            </a:r>
          </a:p>
          <a:p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Unlike others, LinkedIn maintain a one-to-one mapping</a:t>
            </a:r>
          </a:p>
          <a:p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/>
              <a:t>Cluster have the same number of stores, which correspond to database tables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2B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Configurable Parameters</a:t>
            </a:r>
            <a:endParaRPr lang="en-US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473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N - The replication factor </a:t>
            </a:r>
          </a:p>
          <a:p>
            <a:r>
              <a:rPr lang="en-US" sz="2200" dirty="0"/>
              <a:t>R - The number of blocking reads</a:t>
            </a:r>
          </a:p>
          <a:p>
            <a:r>
              <a:rPr lang="en-US" sz="2200" dirty="0"/>
              <a:t>W - The number of blocking writes</a:t>
            </a:r>
          </a:p>
          <a:p>
            <a:r>
              <a:rPr lang="en-US" sz="2200" dirty="0"/>
              <a:t>Key Value Serialization/Compression</a:t>
            </a:r>
          </a:p>
          <a:p>
            <a:pPr marL="0" indent="0">
              <a:buNone/>
            </a:pPr>
            <a:r>
              <a:rPr lang="en-US" sz="2200" dirty="0"/>
              <a:t>      - Have different serialization schemes for key and value</a:t>
            </a:r>
          </a:p>
          <a:p>
            <a:pPr marL="0" indent="0">
              <a:buNone/>
            </a:pPr>
            <a:r>
              <a:rPr lang="en-US" sz="2200" dirty="0"/>
              <a:t>       - Uses custom binary JSON format</a:t>
            </a:r>
          </a:p>
          <a:p>
            <a:pPr marL="0" indent="0">
              <a:buNone/>
            </a:pPr>
            <a:r>
              <a:rPr lang="en-US" sz="2200" dirty="0"/>
              <a:t>       - Supports per-tuple based compression</a:t>
            </a:r>
          </a:p>
          <a:p>
            <a:r>
              <a:rPr lang="en-US" sz="2200" dirty="0"/>
              <a:t>Storage engine type</a:t>
            </a:r>
          </a:p>
          <a:p>
            <a:pPr marL="0" indent="0">
              <a:buNone/>
            </a:pPr>
            <a:r>
              <a:rPr lang="en-US" sz="2200" dirty="0"/>
              <a:t>      - various read- write storage formats</a:t>
            </a:r>
          </a:p>
          <a:p>
            <a:pPr marL="0" indent="0">
              <a:buNone/>
            </a:pPr>
            <a:r>
              <a:rPr lang="en-US" sz="2200" dirty="0"/>
              <a:t>      - supports custom read-only storage engine for bulk loaded                      	 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72B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Voldemort Architecture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16900" y="1300294"/>
            <a:ext cx="6200971" cy="4496627"/>
            <a:chOff x="0" y="0"/>
            <a:chExt cx="2254151" cy="1777816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138555" cy="370205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425184"/>
              <a:ext cx="1138555" cy="370205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37406"/>
              <a:ext cx="1138555" cy="3702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15596" y="903042"/>
              <a:ext cx="1138555" cy="43307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31408" y="50302"/>
              <a:ext cx="174625" cy="68453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750983" y="50302"/>
              <a:ext cx="174625" cy="68453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11" y="1407611"/>
              <a:ext cx="1138555" cy="3702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211879"/>
              <a:ext cx="1138555" cy="370205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825523"/>
              <a:ext cx="1138555" cy="370205"/>
            </a:xfrm>
            <a:prstGeom prst="rect">
              <a:avLst/>
            </a:prstGeom>
          </p:spPr>
        </p:pic>
        <p:sp>
          <p:nvSpPr>
            <p:cNvPr id="14" name="Shape 306"/>
            <p:cNvSpPr/>
            <p:nvPr/>
          </p:nvSpPr>
          <p:spPr>
            <a:xfrm>
              <a:off x="76835" y="48895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6"/>
                    <a:pt x="981826" y="62865"/>
                  </a:cubicBezTo>
                  <a:lnTo>
                    <a:pt x="981826" y="149014"/>
                  </a:lnTo>
                  <a:cubicBezTo>
                    <a:pt x="981826" y="183733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3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6"/>
                    <a:pt x="28146" y="0"/>
                    <a:pt x="62865" y="0"/>
                  </a:cubicBez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418" y="88215"/>
              <a:ext cx="481493" cy="1300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Client</a:t>
              </a:r>
              <a:r>
                <a: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API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1363" y="114459"/>
              <a:ext cx="209658" cy="1300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Shape 311"/>
            <p:cNvSpPr/>
            <p:nvPr/>
          </p:nvSpPr>
          <p:spPr>
            <a:xfrm>
              <a:off x="76835" y="474079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5"/>
                    <a:pt x="981826" y="62865"/>
                  </a:cubicBezTo>
                  <a:lnTo>
                    <a:pt x="981826" y="149014"/>
                  </a:lnTo>
                  <a:cubicBezTo>
                    <a:pt x="981826" y="183733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3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5"/>
                    <a:pt x="28146" y="0"/>
                    <a:pt x="62865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911" y="539643"/>
              <a:ext cx="708493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Serialization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315"/>
            <p:cNvSpPr/>
            <p:nvPr/>
          </p:nvSpPr>
          <p:spPr>
            <a:xfrm>
              <a:off x="76835" y="1086301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6"/>
                    <a:pt x="981826" y="62865"/>
                  </a:cubicBezTo>
                  <a:lnTo>
                    <a:pt x="981826" y="149014"/>
                  </a:lnTo>
                  <a:cubicBezTo>
                    <a:pt x="981826" y="183734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4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6"/>
                    <a:pt x="28146" y="0"/>
                    <a:pt x="62865" y="0"/>
                  </a:cubicBez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5725" y="1151866"/>
              <a:ext cx="448346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Routing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Shape 319"/>
            <p:cNvSpPr/>
            <p:nvPr/>
          </p:nvSpPr>
          <p:spPr>
            <a:xfrm>
              <a:off x="1192430" y="951937"/>
              <a:ext cx="981825" cy="272943"/>
            </a:xfrm>
            <a:custGeom>
              <a:avLst/>
              <a:gdLst/>
              <a:ahLst/>
              <a:cxnLst/>
              <a:rect l="0" t="0" r="0" b="0"/>
              <a:pathLst>
                <a:path w="981825" h="272943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5" y="28145"/>
                    <a:pt x="981825" y="62865"/>
                  </a:cubicBezTo>
                  <a:lnTo>
                    <a:pt x="981825" y="210078"/>
                  </a:lnTo>
                  <a:cubicBezTo>
                    <a:pt x="981825" y="244798"/>
                    <a:pt x="953680" y="272943"/>
                    <a:pt x="918961" y="272943"/>
                  </a:cubicBezTo>
                  <a:lnTo>
                    <a:pt x="62865" y="272943"/>
                  </a:lnTo>
                  <a:cubicBezTo>
                    <a:pt x="28145" y="272943"/>
                    <a:pt x="0" y="244798"/>
                    <a:pt x="0" y="210078"/>
                  </a:cubicBezTo>
                  <a:cubicBezTo>
                    <a:pt x="0" y="210078"/>
                    <a:pt x="0" y="210078"/>
                    <a:pt x="0" y="210078"/>
                  </a:cubicBezTo>
                  <a:lnTo>
                    <a:pt x="0" y="62865"/>
                  </a:lnTo>
                  <a:cubicBezTo>
                    <a:pt x="0" y="28145"/>
                    <a:pt x="28145" y="0"/>
                    <a:pt x="62865" y="0"/>
                  </a:cubicBez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34769" y="988661"/>
              <a:ext cx="917968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Network Client /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2255" y="1107407"/>
              <a:ext cx="419212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Server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Shape 323"/>
            <p:cNvSpPr/>
            <p:nvPr/>
          </p:nvSpPr>
          <p:spPr>
            <a:xfrm>
              <a:off x="1352363" y="57287"/>
              <a:ext cx="125875" cy="636557"/>
            </a:xfrm>
            <a:custGeom>
              <a:avLst/>
              <a:gdLst/>
              <a:ahLst/>
              <a:cxnLst/>
              <a:rect l="0" t="0" r="0" b="0"/>
              <a:pathLst>
                <a:path w="125875" h="636557">
                  <a:moveTo>
                    <a:pt x="62937" y="0"/>
                  </a:moveTo>
                  <a:lnTo>
                    <a:pt x="125875" y="104592"/>
                  </a:lnTo>
                  <a:lnTo>
                    <a:pt x="83197" y="104592"/>
                  </a:lnTo>
                  <a:lnTo>
                    <a:pt x="83197" y="636557"/>
                  </a:lnTo>
                  <a:lnTo>
                    <a:pt x="42678" y="636557"/>
                  </a:lnTo>
                  <a:lnTo>
                    <a:pt x="42678" y="104592"/>
                  </a:lnTo>
                  <a:lnTo>
                    <a:pt x="0" y="104592"/>
                  </a:lnTo>
                  <a:lnTo>
                    <a:pt x="6293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980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Shape 324"/>
            <p:cNvSpPr/>
            <p:nvPr/>
          </p:nvSpPr>
          <p:spPr>
            <a:xfrm>
              <a:off x="1352363" y="57287"/>
              <a:ext cx="125875" cy="636557"/>
            </a:xfrm>
            <a:custGeom>
              <a:avLst/>
              <a:gdLst/>
              <a:ahLst/>
              <a:cxnLst/>
              <a:rect l="0" t="0" r="0" b="0"/>
              <a:pathLst>
                <a:path w="125875" h="636557">
                  <a:moveTo>
                    <a:pt x="83196" y="636557"/>
                  </a:moveTo>
                  <a:lnTo>
                    <a:pt x="42678" y="636557"/>
                  </a:lnTo>
                  <a:lnTo>
                    <a:pt x="42678" y="104592"/>
                  </a:lnTo>
                  <a:lnTo>
                    <a:pt x="0" y="104592"/>
                  </a:lnTo>
                  <a:lnTo>
                    <a:pt x="62937" y="0"/>
                  </a:lnTo>
                  <a:lnTo>
                    <a:pt x="125875" y="104592"/>
                  </a:lnTo>
                  <a:lnTo>
                    <a:pt x="83196" y="104592"/>
                  </a:ln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>
                <a:alpha val="74901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Shape 28371"/>
            <p:cNvSpPr/>
            <p:nvPr/>
          </p:nvSpPr>
          <p:spPr>
            <a:xfrm>
              <a:off x="1130697" y="229877"/>
              <a:ext cx="591613" cy="138463"/>
            </a:xfrm>
            <a:custGeom>
              <a:avLst/>
              <a:gdLst/>
              <a:ahLst/>
              <a:cxnLst/>
              <a:rect l="0" t="0" r="0" b="0"/>
              <a:pathLst>
                <a:path w="591613" h="138463">
                  <a:moveTo>
                    <a:pt x="0" y="0"/>
                  </a:moveTo>
                  <a:lnTo>
                    <a:pt x="591613" y="0"/>
                  </a:lnTo>
                  <a:lnTo>
                    <a:pt x="591613" y="138463"/>
                  </a:lnTo>
                  <a:lnTo>
                    <a:pt x="0" y="138463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6830" y="262506"/>
              <a:ext cx="557760" cy="1114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Responses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Shape 328"/>
            <p:cNvSpPr/>
            <p:nvPr/>
          </p:nvSpPr>
          <p:spPr>
            <a:xfrm>
              <a:off x="1771938" y="57287"/>
              <a:ext cx="125875" cy="636557"/>
            </a:xfrm>
            <a:custGeom>
              <a:avLst/>
              <a:gdLst/>
              <a:ahLst/>
              <a:cxnLst/>
              <a:rect l="0" t="0" r="0" b="0"/>
              <a:pathLst>
                <a:path w="125875" h="636557">
                  <a:moveTo>
                    <a:pt x="42679" y="0"/>
                  </a:moveTo>
                  <a:lnTo>
                    <a:pt x="83196" y="0"/>
                  </a:lnTo>
                  <a:lnTo>
                    <a:pt x="83196" y="531965"/>
                  </a:lnTo>
                  <a:lnTo>
                    <a:pt x="125875" y="531965"/>
                  </a:lnTo>
                  <a:lnTo>
                    <a:pt x="62937" y="636557"/>
                  </a:lnTo>
                  <a:lnTo>
                    <a:pt x="0" y="531965"/>
                  </a:lnTo>
                  <a:lnTo>
                    <a:pt x="42679" y="531965"/>
                  </a:lnTo>
                  <a:lnTo>
                    <a:pt x="4267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980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Shape 329"/>
            <p:cNvSpPr/>
            <p:nvPr/>
          </p:nvSpPr>
          <p:spPr>
            <a:xfrm>
              <a:off x="1771938" y="57287"/>
              <a:ext cx="125875" cy="636557"/>
            </a:xfrm>
            <a:custGeom>
              <a:avLst/>
              <a:gdLst/>
              <a:ahLst/>
              <a:cxnLst/>
              <a:rect l="0" t="0" r="0" b="0"/>
              <a:pathLst>
                <a:path w="125875" h="636557">
                  <a:moveTo>
                    <a:pt x="42679" y="0"/>
                  </a:moveTo>
                  <a:lnTo>
                    <a:pt x="83196" y="0"/>
                  </a:lnTo>
                  <a:lnTo>
                    <a:pt x="83196" y="531965"/>
                  </a:lnTo>
                  <a:lnTo>
                    <a:pt x="125875" y="531965"/>
                  </a:lnTo>
                  <a:lnTo>
                    <a:pt x="62937" y="636557"/>
                  </a:lnTo>
                  <a:lnTo>
                    <a:pt x="0" y="531965"/>
                  </a:lnTo>
                  <a:lnTo>
                    <a:pt x="42679" y="531965"/>
                  </a:ln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>
                <a:alpha val="74901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Shape 28372"/>
            <p:cNvSpPr/>
            <p:nvPr/>
          </p:nvSpPr>
          <p:spPr>
            <a:xfrm>
              <a:off x="1535575" y="368340"/>
              <a:ext cx="591613" cy="138463"/>
            </a:xfrm>
            <a:custGeom>
              <a:avLst/>
              <a:gdLst/>
              <a:ahLst/>
              <a:cxnLst/>
              <a:rect l="0" t="0" r="0" b="0"/>
              <a:pathLst>
                <a:path w="591613" h="138463">
                  <a:moveTo>
                    <a:pt x="0" y="0"/>
                  </a:moveTo>
                  <a:lnTo>
                    <a:pt x="591613" y="0"/>
                  </a:lnTo>
                  <a:lnTo>
                    <a:pt x="591613" y="138463"/>
                  </a:lnTo>
                  <a:lnTo>
                    <a:pt x="0" y="138463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54329" y="400969"/>
              <a:ext cx="470983" cy="1114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Requests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Shape 333"/>
            <p:cNvSpPr/>
            <p:nvPr/>
          </p:nvSpPr>
          <p:spPr>
            <a:xfrm>
              <a:off x="1127807" y="797082"/>
              <a:ext cx="449955" cy="152072"/>
            </a:xfrm>
            <a:custGeom>
              <a:avLst/>
              <a:gdLst/>
              <a:ahLst/>
              <a:cxnLst/>
              <a:rect l="0" t="0" r="0" b="0"/>
              <a:pathLst>
                <a:path w="449955" h="152072">
                  <a:moveTo>
                    <a:pt x="449955" y="152072"/>
                  </a:moveTo>
                  <a:lnTo>
                    <a:pt x="337590" y="3867"/>
                  </a:lnTo>
                  <a:lnTo>
                    <a:pt x="0" y="0"/>
                  </a:lnTo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Shape 334"/>
            <p:cNvSpPr/>
            <p:nvPr/>
          </p:nvSpPr>
          <p:spPr>
            <a:xfrm>
              <a:off x="1071932" y="776129"/>
              <a:ext cx="56116" cy="41907"/>
            </a:xfrm>
            <a:custGeom>
              <a:avLst/>
              <a:gdLst/>
              <a:ahLst/>
              <a:cxnLst/>
              <a:rect l="0" t="0" r="0" b="0"/>
              <a:pathLst>
                <a:path w="56116" h="41907">
                  <a:moveTo>
                    <a:pt x="56116" y="0"/>
                  </a:moveTo>
                  <a:lnTo>
                    <a:pt x="55636" y="41907"/>
                  </a:lnTo>
                  <a:lnTo>
                    <a:pt x="0" y="20314"/>
                  </a:lnTo>
                  <a:lnTo>
                    <a:pt x="5611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Shape 335"/>
            <p:cNvSpPr/>
            <p:nvPr/>
          </p:nvSpPr>
          <p:spPr>
            <a:xfrm>
              <a:off x="1071932" y="776129"/>
              <a:ext cx="56116" cy="41907"/>
            </a:xfrm>
            <a:custGeom>
              <a:avLst/>
              <a:gdLst/>
              <a:ahLst/>
              <a:cxnLst/>
              <a:rect l="0" t="0" r="0" b="0"/>
              <a:pathLst>
                <a:path w="56116" h="41907">
                  <a:moveTo>
                    <a:pt x="0" y="20314"/>
                  </a:moveTo>
                  <a:lnTo>
                    <a:pt x="55636" y="41907"/>
                  </a:lnTo>
                  <a:lnTo>
                    <a:pt x="56116" y="0"/>
                  </a:lnTo>
                  <a:close/>
                </a:path>
              </a:pathLst>
            </a:custGeom>
            <a:ln w="698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Shape 337"/>
            <p:cNvSpPr/>
            <p:nvPr/>
          </p:nvSpPr>
          <p:spPr>
            <a:xfrm>
              <a:off x="1127807" y="1227782"/>
              <a:ext cx="462145" cy="206470"/>
            </a:xfrm>
            <a:custGeom>
              <a:avLst/>
              <a:gdLst/>
              <a:ahLst/>
              <a:cxnLst/>
              <a:rect l="0" t="0" r="0" b="0"/>
              <a:pathLst>
                <a:path w="462145" h="206470">
                  <a:moveTo>
                    <a:pt x="462145" y="0"/>
                  </a:moveTo>
                  <a:lnTo>
                    <a:pt x="323795" y="206470"/>
                  </a:lnTo>
                  <a:lnTo>
                    <a:pt x="0" y="202636"/>
                  </a:lnTo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Shape 338"/>
            <p:cNvSpPr/>
            <p:nvPr/>
          </p:nvSpPr>
          <p:spPr>
            <a:xfrm>
              <a:off x="1071932" y="1409465"/>
              <a:ext cx="56124" cy="41907"/>
            </a:xfrm>
            <a:custGeom>
              <a:avLst/>
              <a:gdLst/>
              <a:ahLst/>
              <a:cxnLst/>
              <a:rect l="0" t="0" r="0" b="0"/>
              <a:pathLst>
                <a:path w="56124" h="41907">
                  <a:moveTo>
                    <a:pt x="56124" y="0"/>
                  </a:moveTo>
                  <a:lnTo>
                    <a:pt x="55628" y="41907"/>
                  </a:lnTo>
                  <a:lnTo>
                    <a:pt x="0" y="20292"/>
                  </a:lnTo>
                  <a:lnTo>
                    <a:pt x="5612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Shape 339"/>
            <p:cNvSpPr/>
            <p:nvPr/>
          </p:nvSpPr>
          <p:spPr>
            <a:xfrm>
              <a:off x="1071932" y="1409465"/>
              <a:ext cx="56124" cy="41907"/>
            </a:xfrm>
            <a:custGeom>
              <a:avLst/>
              <a:gdLst/>
              <a:ahLst/>
              <a:cxnLst/>
              <a:rect l="0" t="0" r="0" b="0"/>
              <a:pathLst>
                <a:path w="56124" h="41907">
                  <a:moveTo>
                    <a:pt x="0" y="20292"/>
                  </a:moveTo>
                  <a:lnTo>
                    <a:pt x="55628" y="41907"/>
                  </a:lnTo>
                  <a:lnTo>
                    <a:pt x="56124" y="0"/>
                  </a:lnTo>
                  <a:close/>
                </a:path>
              </a:pathLst>
            </a:custGeom>
            <a:ln w="698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Shape 342"/>
            <p:cNvSpPr/>
            <p:nvPr/>
          </p:nvSpPr>
          <p:spPr>
            <a:xfrm>
              <a:off x="76835" y="1473176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6"/>
                    <a:pt x="981826" y="62865"/>
                  </a:cubicBezTo>
                  <a:lnTo>
                    <a:pt x="981826" y="149014"/>
                  </a:lnTo>
                  <a:cubicBezTo>
                    <a:pt x="981826" y="183733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3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6"/>
                    <a:pt x="28146" y="0"/>
                    <a:pt x="62865" y="0"/>
                  </a:cubicBezTo>
                  <a:close/>
                </a:path>
              </a:pathLst>
            </a:custGeom>
            <a:ln w="698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7838" y="1536344"/>
              <a:ext cx="896664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Storage Engine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Shape 345"/>
            <p:cNvSpPr/>
            <p:nvPr/>
          </p:nvSpPr>
          <p:spPr>
            <a:xfrm>
              <a:off x="76835" y="260774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5"/>
                    <a:pt x="981826" y="62865"/>
                  </a:cubicBezTo>
                  <a:lnTo>
                    <a:pt x="981826" y="149014"/>
                  </a:lnTo>
                  <a:cubicBezTo>
                    <a:pt x="981826" y="183733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3"/>
                    <a:pt x="0" y="149014"/>
                  </a:cubicBezTo>
                  <a:lnTo>
                    <a:pt x="0" y="62865"/>
                  </a:lnTo>
                  <a:cubicBezTo>
                    <a:pt x="0" y="28145"/>
                    <a:pt x="28146" y="0"/>
                    <a:pt x="62865" y="0"/>
                  </a:cubicBezTo>
                  <a:close/>
                </a:path>
              </a:pathLst>
            </a:custGeom>
            <a:ln w="0" cap="rnd">
              <a:prstDash val="dash"/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Shape 346"/>
            <p:cNvSpPr/>
            <p:nvPr/>
          </p:nvSpPr>
          <p:spPr>
            <a:xfrm>
              <a:off x="76835" y="260774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6"/>
                    <a:pt x="981826" y="62865"/>
                  </a:cubicBezTo>
                  <a:lnTo>
                    <a:pt x="981826" y="149014"/>
                  </a:lnTo>
                  <a:cubicBezTo>
                    <a:pt x="981826" y="183734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4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6"/>
                    <a:pt x="28146" y="0"/>
                    <a:pt x="62865" y="0"/>
                  </a:cubicBezTo>
                  <a:close/>
                </a:path>
              </a:pathLst>
            </a:custGeom>
            <a:ln w="13970" cap="rnd">
              <a:prstDash val="dash"/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598" y="326338"/>
              <a:ext cx="303640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8157" y="326082"/>
              <a:ext cx="780755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Conflict Resolution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Shape 351"/>
            <p:cNvSpPr/>
            <p:nvPr/>
          </p:nvSpPr>
          <p:spPr>
            <a:xfrm>
              <a:off x="76835" y="874418"/>
              <a:ext cx="981826" cy="211879"/>
            </a:xfrm>
            <a:custGeom>
              <a:avLst/>
              <a:gdLst/>
              <a:ahLst/>
              <a:cxnLst/>
              <a:rect l="0" t="0" r="0" b="0"/>
              <a:pathLst>
                <a:path w="981826" h="211879">
                  <a:moveTo>
                    <a:pt x="62865" y="0"/>
                  </a:moveTo>
                  <a:lnTo>
                    <a:pt x="918961" y="0"/>
                  </a:lnTo>
                  <a:cubicBezTo>
                    <a:pt x="953680" y="0"/>
                    <a:pt x="981826" y="28145"/>
                    <a:pt x="981826" y="62865"/>
                  </a:cubicBezTo>
                  <a:lnTo>
                    <a:pt x="981826" y="149014"/>
                  </a:lnTo>
                  <a:cubicBezTo>
                    <a:pt x="981826" y="183733"/>
                    <a:pt x="953680" y="211879"/>
                    <a:pt x="918961" y="211879"/>
                  </a:cubicBezTo>
                  <a:lnTo>
                    <a:pt x="62865" y="211879"/>
                  </a:lnTo>
                  <a:cubicBezTo>
                    <a:pt x="28146" y="211879"/>
                    <a:pt x="0" y="183733"/>
                    <a:pt x="0" y="149014"/>
                  </a:cubicBezTo>
                  <a:cubicBezTo>
                    <a:pt x="0" y="149014"/>
                    <a:pt x="0" y="149014"/>
                    <a:pt x="0" y="149014"/>
                  </a:cubicBezTo>
                  <a:lnTo>
                    <a:pt x="0" y="62865"/>
                  </a:lnTo>
                  <a:cubicBezTo>
                    <a:pt x="0" y="28145"/>
                    <a:pt x="28146" y="0"/>
                    <a:pt x="62865" y="0"/>
                  </a:cubicBezTo>
                  <a:close/>
                </a:path>
              </a:pathLst>
            </a:cu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646" y="939982"/>
              <a:ext cx="1084290" cy="1300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Repair Mechanism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5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287"/>
            <a:ext cx="8229600" cy="50691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Pluggable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Client API</a:t>
            </a:r>
          </a:p>
          <a:p>
            <a:r>
              <a:rPr lang="en-US" sz="2200" dirty="0"/>
              <a:t>     - simple get and put API</a:t>
            </a:r>
          </a:p>
          <a:p>
            <a:r>
              <a:rPr lang="en-US" sz="2200" dirty="0"/>
              <a:t>     -Every tuple is replicated (Vector Clock Versioning)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Conflict Resolution and Repair Mechanism</a:t>
            </a:r>
          </a:p>
          <a:p>
            <a:r>
              <a:rPr lang="en-US" sz="2200" dirty="0"/>
              <a:t>     - used only by read-write storage engines </a:t>
            </a:r>
          </a:p>
          <a:p>
            <a:r>
              <a:rPr lang="en-US" sz="2200" dirty="0"/>
              <a:t>     - deals with inconsistent replicas</a:t>
            </a:r>
          </a:p>
          <a:p>
            <a:r>
              <a:rPr lang="en-US" sz="2200" dirty="0"/>
              <a:t>     - doesn’t apply with read only stores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Routing</a:t>
            </a:r>
          </a:p>
          <a:p>
            <a:r>
              <a:rPr lang="en-US" sz="2200" dirty="0"/>
              <a:t>    - It deals with partitioning as well as replication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Storage engine</a:t>
            </a:r>
          </a:p>
          <a:p>
            <a:r>
              <a:rPr lang="en-US" sz="2200" dirty="0"/>
              <a:t>    - ability to stream data out </a:t>
            </a:r>
          </a:p>
        </p:txBody>
      </p:sp>
    </p:spTree>
    <p:extLst>
      <p:ext uri="{BB962C8B-B14F-4D97-AF65-F5344CB8AC3E}">
        <p14:creationId xmlns:p14="http://schemas.microsoft.com/office/powerpoint/2010/main" val="419673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72B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Hash Ring Cluster Topology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49880" y="1293132"/>
            <a:ext cx="5209562" cy="4271740"/>
            <a:chOff x="0" y="0"/>
            <a:chExt cx="2832320" cy="1962032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88916" y="78761"/>
              <a:ext cx="152400" cy="218440"/>
            </a:xfrm>
            <a:prstGeom prst="rect">
              <a:avLst/>
            </a:prstGeom>
          </p:spPr>
        </p:pic>
        <p:sp>
          <p:nvSpPr>
            <p:cNvPr id="6" name="Shape 361"/>
            <p:cNvSpPr/>
            <p:nvPr/>
          </p:nvSpPr>
          <p:spPr>
            <a:xfrm>
              <a:off x="0" y="155417"/>
              <a:ext cx="1806615" cy="1806615"/>
            </a:xfrm>
            <a:custGeom>
              <a:avLst/>
              <a:gdLst/>
              <a:ahLst/>
              <a:cxnLst/>
              <a:rect l="0" t="0" r="0" b="0"/>
              <a:pathLst>
                <a:path w="1806615" h="1806615">
                  <a:moveTo>
                    <a:pt x="1485228" y="321387"/>
                  </a:moveTo>
                  <a:cubicBezTo>
                    <a:pt x="1806615" y="642773"/>
                    <a:pt x="1806615" y="1163842"/>
                    <a:pt x="1485228" y="1485228"/>
                  </a:cubicBezTo>
                  <a:cubicBezTo>
                    <a:pt x="1163842" y="1806615"/>
                    <a:pt x="642773" y="1806615"/>
                    <a:pt x="321387" y="1485228"/>
                  </a:cubicBezTo>
                  <a:cubicBezTo>
                    <a:pt x="0" y="1163842"/>
                    <a:pt x="0" y="642773"/>
                    <a:pt x="321387" y="321387"/>
                  </a:cubicBezTo>
                  <a:cubicBezTo>
                    <a:pt x="642773" y="0"/>
                    <a:pt x="1163842" y="0"/>
                    <a:pt x="1485228" y="321387"/>
                  </a:cubicBez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Shape 362"/>
            <p:cNvSpPr/>
            <p:nvPr/>
          </p:nvSpPr>
          <p:spPr>
            <a:xfrm>
              <a:off x="898126" y="235764"/>
              <a:ext cx="10363" cy="1645920"/>
            </a:xfrm>
            <a:custGeom>
              <a:avLst/>
              <a:gdLst/>
              <a:ahLst/>
              <a:cxnLst/>
              <a:rect l="0" t="0" r="0" b="0"/>
              <a:pathLst>
                <a:path w="10363" h="1645920">
                  <a:moveTo>
                    <a:pt x="10363" y="0"/>
                  </a:moveTo>
                  <a:lnTo>
                    <a:pt x="0" y="164592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Shape 363"/>
            <p:cNvSpPr/>
            <p:nvPr/>
          </p:nvSpPr>
          <p:spPr>
            <a:xfrm>
              <a:off x="80347" y="1053544"/>
              <a:ext cx="1645920" cy="10362"/>
            </a:xfrm>
            <a:custGeom>
              <a:avLst/>
              <a:gdLst/>
              <a:ahLst/>
              <a:cxnLst/>
              <a:rect l="0" t="0" r="0" b="0"/>
              <a:pathLst>
                <a:path w="1645920" h="10362">
                  <a:moveTo>
                    <a:pt x="1645920" y="10362"/>
                  </a:moveTo>
                  <a:lnTo>
                    <a:pt x="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Shape 364"/>
            <p:cNvSpPr/>
            <p:nvPr/>
          </p:nvSpPr>
          <p:spPr>
            <a:xfrm>
              <a:off x="487342" y="348642"/>
              <a:ext cx="831931" cy="1420215"/>
            </a:xfrm>
            <a:custGeom>
              <a:avLst/>
              <a:gdLst/>
              <a:ahLst/>
              <a:cxnLst/>
              <a:rect l="0" t="0" r="0" b="0"/>
              <a:pathLst>
                <a:path w="831931" h="1420215">
                  <a:moveTo>
                    <a:pt x="831931" y="0"/>
                  </a:moveTo>
                  <a:lnTo>
                    <a:pt x="0" y="1420215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Shape 365"/>
            <p:cNvSpPr/>
            <p:nvPr/>
          </p:nvSpPr>
          <p:spPr>
            <a:xfrm>
              <a:off x="188013" y="651766"/>
              <a:ext cx="1430584" cy="813968"/>
            </a:xfrm>
            <a:custGeom>
              <a:avLst/>
              <a:gdLst/>
              <a:ahLst/>
              <a:cxnLst/>
              <a:rect l="0" t="0" r="0" b="0"/>
              <a:pathLst>
                <a:path w="1430584" h="813968">
                  <a:moveTo>
                    <a:pt x="1430584" y="0"/>
                  </a:moveTo>
                  <a:lnTo>
                    <a:pt x="0" y="813968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Shape 366"/>
            <p:cNvSpPr/>
            <p:nvPr/>
          </p:nvSpPr>
          <p:spPr>
            <a:xfrm>
              <a:off x="193204" y="642774"/>
              <a:ext cx="1420206" cy="831952"/>
            </a:xfrm>
            <a:custGeom>
              <a:avLst/>
              <a:gdLst/>
              <a:ahLst/>
              <a:cxnLst/>
              <a:rect l="0" t="0" r="0" b="0"/>
              <a:pathLst>
                <a:path w="1420206" h="831952">
                  <a:moveTo>
                    <a:pt x="0" y="0"/>
                  </a:moveTo>
                  <a:lnTo>
                    <a:pt x="1420206" y="831952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Shape 367"/>
            <p:cNvSpPr/>
            <p:nvPr/>
          </p:nvSpPr>
          <p:spPr>
            <a:xfrm>
              <a:off x="496328" y="343461"/>
              <a:ext cx="813958" cy="1430579"/>
            </a:xfrm>
            <a:custGeom>
              <a:avLst/>
              <a:gdLst/>
              <a:ahLst/>
              <a:cxnLst/>
              <a:rect l="0" t="0" r="0" b="0"/>
              <a:pathLst>
                <a:path w="813958" h="1430579">
                  <a:moveTo>
                    <a:pt x="0" y="0"/>
                  </a:moveTo>
                  <a:lnTo>
                    <a:pt x="813958" y="1430579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Shape 368"/>
            <p:cNvSpPr/>
            <p:nvPr/>
          </p:nvSpPr>
          <p:spPr>
            <a:xfrm>
              <a:off x="356961" y="559493"/>
              <a:ext cx="1089132" cy="1040695"/>
            </a:xfrm>
            <a:custGeom>
              <a:avLst/>
              <a:gdLst/>
              <a:ahLst/>
              <a:cxnLst/>
              <a:rect l="0" t="0" r="0" b="0"/>
              <a:pathLst>
                <a:path w="1089132" h="1040695">
                  <a:moveTo>
                    <a:pt x="544566" y="0"/>
                  </a:moveTo>
                  <a:cubicBezTo>
                    <a:pt x="671536" y="0"/>
                    <a:pt x="798506" y="48438"/>
                    <a:pt x="895381" y="145314"/>
                  </a:cubicBezTo>
                  <a:cubicBezTo>
                    <a:pt x="1089132" y="339063"/>
                    <a:pt x="1089132" y="653193"/>
                    <a:pt x="895381" y="846944"/>
                  </a:cubicBezTo>
                  <a:cubicBezTo>
                    <a:pt x="701632" y="1040695"/>
                    <a:pt x="387501" y="1040695"/>
                    <a:pt x="193751" y="846944"/>
                  </a:cubicBezTo>
                  <a:cubicBezTo>
                    <a:pt x="0" y="653193"/>
                    <a:pt x="0" y="339063"/>
                    <a:pt x="193751" y="145314"/>
                  </a:cubicBezTo>
                  <a:cubicBezTo>
                    <a:pt x="290626" y="48438"/>
                    <a:pt x="417596" y="0"/>
                    <a:pt x="54456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Shape 369"/>
            <p:cNvSpPr/>
            <p:nvPr/>
          </p:nvSpPr>
          <p:spPr>
            <a:xfrm>
              <a:off x="356961" y="511055"/>
              <a:ext cx="1089132" cy="1089132"/>
            </a:xfrm>
            <a:custGeom>
              <a:avLst/>
              <a:gdLst/>
              <a:ahLst/>
              <a:cxnLst/>
              <a:rect l="0" t="0" r="0" b="0"/>
              <a:pathLst>
                <a:path w="1089132" h="1089132">
                  <a:moveTo>
                    <a:pt x="895381" y="193751"/>
                  </a:moveTo>
                  <a:cubicBezTo>
                    <a:pt x="1089132" y="387501"/>
                    <a:pt x="1089132" y="701631"/>
                    <a:pt x="895381" y="895381"/>
                  </a:cubicBezTo>
                  <a:cubicBezTo>
                    <a:pt x="701631" y="1089132"/>
                    <a:pt x="387501" y="1089132"/>
                    <a:pt x="193751" y="895381"/>
                  </a:cubicBezTo>
                  <a:cubicBezTo>
                    <a:pt x="0" y="701631"/>
                    <a:pt x="0" y="387501"/>
                    <a:pt x="193751" y="193751"/>
                  </a:cubicBezTo>
                  <a:cubicBezTo>
                    <a:pt x="387501" y="0"/>
                    <a:pt x="701631" y="0"/>
                    <a:pt x="895381" y="193751"/>
                  </a:cubicBez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1333" y="355042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0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0281" y="426162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0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42745" y="530353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1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1693" y="601473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1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05198" y="850342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Partitioan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2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3747" y="933742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2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12081" y="1170382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3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1029" y="1241502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0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42745" y="1457706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4 </a:t>
              </a:r>
              <a:endParaRPr lang="en-U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81693" y="1528827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1 </a:t>
              </a:r>
              <a:endParaRPr lang="en-U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2966" y="1633017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5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1914" y="1704138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2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100" y="1633017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6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048" y="1704138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0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321" y="1457706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7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3269" y="1528827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1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1690" y="1170382"/>
              <a:ext cx="387596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8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638" y="1241502"/>
              <a:ext cx="28402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2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8640" y="817626"/>
              <a:ext cx="387596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Paratition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9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7588" y="888746"/>
              <a:ext cx="261473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0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7530" y="533705"/>
              <a:ext cx="432691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10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3429" y="604826"/>
              <a:ext cx="261473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1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547" y="348742"/>
              <a:ext cx="426707" cy="1731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 11</a:t>
              </a:r>
            </a:p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7161" y="420262"/>
              <a:ext cx="261473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Node 2</a:t>
              </a:r>
              <a:endPara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923" y="0"/>
              <a:ext cx="436191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MD5(key)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Shape 395"/>
            <p:cNvSpPr/>
            <p:nvPr/>
          </p:nvSpPr>
          <p:spPr>
            <a:xfrm>
              <a:off x="628947" y="91112"/>
              <a:ext cx="74494" cy="165661"/>
            </a:xfrm>
            <a:custGeom>
              <a:avLst/>
              <a:gdLst/>
              <a:ahLst/>
              <a:cxnLst/>
              <a:rect l="0" t="0" r="0" b="0"/>
              <a:pathLst>
                <a:path w="74494" h="165661">
                  <a:moveTo>
                    <a:pt x="23537" y="0"/>
                  </a:moveTo>
                  <a:lnTo>
                    <a:pt x="49702" y="89217"/>
                  </a:lnTo>
                  <a:lnTo>
                    <a:pt x="74494" y="81946"/>
                  </a:lnTo>
                  <a:lnTo>
                    <a:pt x="59340" y="165661"/>
                  </a:lnTo>
                  <a:lnTo>
                    <a:pt x="1374" y="103391"/>
                  </a:lnTo>
                  <a:lnTo>
                    <a:pt x="26165" y="96120"/>
                  </a:lnTo>
                  <a:lnTo>
                    <a:pt x="0" y="6903"/>
                  </a:lnTo>
                  <a:lnTo>
                    <a:pt x="2353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980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Shape 396"/>
            <p:cNvSpPr/>
            <p:nvPr/>
          </p:nvSpPr>
          <p:spPr>
            <a:xfrm>
              <a:off x="628947" y="91112"/>
              <a:ext cx="74494" cy="165661"/>
            </a:xfrm>
            <a:custGeom>
              <a:avLst/>
              <a:gdLst/>
              <a:ahLst/>
              <a:cxnLst/>
              <a:rect l="0" t="0" r="0" b="0"/>
              <a:pathLst>
                <a:path w="74494" h="165661">
                  <a:moveTo>
                    <a:pt x="0" y="6903"/>
                  </a:moveTo>
                  <a:lnTo>
                    <a:pt x="23537" y="0"/>
                  </a:lnTo>
                  <a:lnTo>
                    <a:pt x="49702" y="89217"/>
                  </a:lnTo>
                  <a:lnTo>
                    <a:pt x="74494" y="81947"/>
                  </a:lnTo>
                  <a:lnTo>
                    <a:pt x="59341" y="165661"/>
                  </a:lnTo>
                  <a:lnTo>
                    <a:pt x="1374" y="103391"/>
                  </a:lnTo>
                  <a:lnTo>
                    <a:pt x="26165" y="96120"/>
                  </a:lnTo>
                  <a:close/>
                </a:path>
              </a:pathLst>
            </a:custGeom>
            <a:ln w="5080" cap="rnd">
              <a:round/>
            </a:ln>
          </p:spPr>
          <p:style>
            <a:lnRef idx="1">
              <a:srgbClr val="000000">
                <a:alpha val="74901"/>
              </a:srgbClr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Shape 399"/>
            <p:cNvSpPr/>
            <p:nvPr/>
          </p:nvSpPr>
          <p:spPr>
            <a:xfrm>
              <a:off x="1939925" y="323567"/>
              <a:ext cx="797932" cy="1510997"/>
            </a:xfrm>
            <a:custGeom>
              <a:avLst/>
              <a:gdLst/>
              <a:ahLst/>
              <a:cxnLst/>
              <a:rect l="0" t="0" r="0" b="0"/>
              <a:pathLst>
                <a:path w="798525" h="1512120">
                  <a:moveTo>
                    <a:pt x="0" y="0"/>
                  </a:moveTo>
                  <a:lnTo>
                    <a:pt x="798525" y="0"/>
                  </a:lnTo>
                  <a:lnTo>
                    <a:pt x="798525" y="1512120"/>
                  </a:lnTo>
                  <a:lnTo>
                    <a:pt x="0" y="1512120"/>
                  </a:lnTo>
                  <a:close/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Shape 401"/>
            <p:cNvSpPr/>
            <p:nvPr/>
          </p:nvSpPr>
          <p:spPr>
            <a:xfrm>
              <a:off x="2287607" y="323041"/>
              <a:ext cx="0" cy="1512093"/>
            </a:xfrm>
            <a:custGeom>
              <a:avLst/>
              <a:gdLst/>
              <a:ahLst/>
              <a:cxnLst/>
              <a:rect l="0" t="0" r="0" b="0"/>
              <a:pathLst>
                <a:path h="1512093">
                  <a:moveTo>
                    <a:pt x="0" y="0"/>
                  </a:moveTo>
                  <a:lnTo>
                    <a:pt x="0" y="1512093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2913" y="365000"/>
              <a:ext cx="297422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Partition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70842" y="436120"/>
              <a:ext cx="356138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hashed to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14077" y="355192"/>
              <a:ext cx="518243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Preference list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87775" y="561749"/>
              <a:ext cx="92044" cy="501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Shape 406"/>
            <p:cNvSpPr/>
            <p:nvPr/>
          </p:nvSpPr>
          <p:spPr>
            <a:xfrm>
              <a:off x="1939627" y="649457"/>
              <a:ext cx="798830" cy="0"/>
            </a:xfrm>
            <a:custGeom>
              <a:avLst/>
              <a:gdLst/>
              <a:ahLst/>
              <a:cxnLst/>
              <a:rect l="0" t="0" r="0" b="0"/>
              <a:pathLst>
                <a:path w="798830">
                  <a:moveTo>
                    <a:pt x="0" y="0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87775" y="664479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Shape 408"/>
            <p:cNvSpPr/>
            <p:nvPr/>
          </p:nvSpPr>
          <p:spPr>
            <a:xfrm>
              <a:off x="1939627" y="752187"/>
              <a:ext cx="798830" cy="0"/>
            </a:xfrm>
            <a:custGeom>
              <a:avLst/>
              <a:gdLst/>
              <a:ahLst/>
              <a:cxnLst/>
              <a:rect l="0" t="0" r="0" b="0"/>
              <a:pathLst>
                <a:path w="798830">
                  <a:moveTo>
                    <a:pt x="0" y="0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87775" y="771160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Shape 410"/>
            <p:cNvSpPr/>
            <p:nvPr/>
          </p:nvSpPr>
          <p:spPr>
            <a:xfrm>
              <a:off x="1939627" y="855514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87775" y="872759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Shape 412"/>
            <p:cNvSpPr/>
            <p:nvPr/>
          </p:nvSpPr>
          <p:spPr>
            <a:xfrm>
              <a:off x="1939627" y="957114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87775" y="979440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Shape 414"/>
            <p:cNvSpPr/>
            <p:nvPr/>
          </p:nvSpPr>
          <p:spPr>
            <a:xfrm>
              <a:off x="1939627" y="1062891"/>
              <a:ext cx="798830" cy="4256"/>
            </a:xfrm>
            <a:custGeom>
              <a:avLst/>
              <a:gdLst/>
              <a:ahLst/>
              <a:cxnLst/>
              <a:rect l="0" t="0" r="0" b="0"/>
              <a:pathLst>
                <a:path w="798830" h="4256">
                  <a:moveTo>
                    <a:pt x="0" y="4256"/>
                  </a:moveTo>
                  <a:lnTo>
                    <a:pt x="741562" y="0"/>
                  </a:lnTo>
                  <a:lnTo>
                    <a:pt x="798830" y="902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87775" y="1085433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5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Shape 416"/>
            <p:cNvSpPr/>
            <p:nvPr/>
          </p:nvSpPr>
          <p:spPr>
            <a:xfrm>
              <a:off x="1939627" y="1169787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7775" y="1195820"/>
              <a:ext cx="45079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Shape 418"/>
            <p:cNvSpPr/>
            <p:nvPr/>
          </p:nvSpPr>
          <p:spPr>
            <a:xfrm>
              <a:off x="1939627" y="1275095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87775" y="1299479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7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Shape 420"/>
            <p:cNvSpPr/>
            <p:nvPr/>
          </p:nvSpPr>
          <p:spPr>
            <a:xfrm>
              <a:off x="1939627" y="1378754"/>
              <a:ext cx="798830" cy="3353"/>
            </a:xfrm>
            <a:custGeom>
              <a:avLst/>
              <a:gdLst/>
              <a:ahLst/>
              <a:cxnLst/>
              <a:rect l="0" t="0" r="0" b="0"/>
              <a:pathLst>
                <a:path w="798830" h="3353">
                  <a:moveTo>
                    <a:pt x="0" y="3353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87775" y="1402042"/>
              <a:ext cx="45079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8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Shape 422"/>
            <p:cNvSpPr/>
            <p:nvPr/>
          </p:nvSpPr>
          <p:spPr>
            <a:xfrm>
              <a:off x="1939627" y="1486396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87775" y="1518882"/>
              <a:ext cx="45079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9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Shape 424"/>
            <p:cNvSpPr/>
            <p:nvPr/>
          </p:nvSpPr>
          <p:spPr>
            <a:xfrm>
              <a:off x="1939627" y="1599850"/>
              <a:ext cx="798830" cy="3355"/>
            </a:xfrm>
            <a:custGeom>
              <a:avLst/>
              <a:gdLst/>
              <a:ahLst/>
              <a:cxnLst/>
              <a:rect l="0" t="0" r="0" b="0"/>
              <a:pathLst>
                <a:path w="798830" h="3355">
                  <a:moveTo>
                    <a:pt x="0" y="3355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70824" y="1630233"/>
              <a:ext cx="90174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10</a:t>
              </a:r>
              <a:endPara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Shape 426"/>
            <p:cNvSpPr/>
            <p:nvPr/>
          </p:nvSpPr>
          <p:spPr>
            <a:xfrm>
              <a:off x="1939627" y="1711201"/>
              <a:ext cx="798830" cy="3354"/>
            </a:xfrm>
            <a:custGeom>
              <a:avLst/>
              <a:gdLst/>
              <a:ahLst/>
              <a:cxnLst/>
              <a:rect l="0" t="0" r="0" b="0"/>
              <a:pathLst>
                <a:path w="798830" h="3354">
                  <a:moveTo>
                    <a:pt x="0" y="3354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73071" y="1745700"/>
              <a:ext cx="84190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11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Shape 428"/>
            <p:cNvSpPr/>
            <p:nvPr/>
          </p:nvSpPr>
          <p:spPr>
            <a:xfrm>
              <a:off x="1939627" y="539069"/>
              <a:ext cx="798830" cy="0"/>
            </a:xfrm>
            <a:custGeom>
              <a:avLst/>
              <a:gdLst/>
              <a:ahLst/>
              <a:cxnLst/>
              <a:rect l="0" t="0" r="0" b="0"/>
              <a:pathLst>
                <a:path w="798830">
                  <a:moveTo>
                    <a:pt x="0" y="0"/>
                  </a:moveTo>
                  <a:lnTo>
                    <a:pt x="79883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Shape 429"/>
            <p:cNvSpPr/>
            <p:nvPr/>
          </p:nvSpPr>
          <p:spPr>
            <a:xfrm>
              <a:off x="2292687" y="443655"/>
              <a:ext cx="445770" cy="0"/>
            </a:xfrm>
            <a:custGeom>
              <a:avLst/>
              <a:gdLst/>
              <a:ahLst/>
              <a:cxnLst/>
              <a:rect l="0" t="0" r="0" b="0"/>
              <a:pathLst>
                <a:path w="445770">
                  <a:moveTo>
                    <a:pt x="0" y="0"/>
                  </a:moveTo>
                  <a:lnTo>
                    <a:pt x="445770" y="0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Shape 430"/>
            <p:cNvSpPr/>
            <p:nvPr/>
          </p:nvSpPr>
          <p:spPr>
            <a:xfrm>
              <a:off x="2438433" y="443655"/>
              <a:ext cx="0" cy="1391479"/>
            </a:xfrm>
            <a:custGeom>
              <a:avLst/>
              <a:gdLst/>
              <a:ahLst/>
              <a:cxnLst/>
              <a:rect l="0" t="0" r="0" b="0"/>
              <a:pathLst>
                <a:path h="1391479">
                  <a:moveTo>
                    <a:pt x="0" y="0"/>
                  </a:moveTo>
                  <a:lnTo>
                    <a:pt x="0" y="1391479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Shape 431"/>
            <p:cNvSpPr/>
            <p:nvPr/>
          </p:nvSpPr>
          <p:spPr>
            <a:xfrm>
              <a:off x="2583213" y="443655"/>
              <a:ext cx="940" cy="1391479"/>
            </a:xfrm>
            <a:custGeom>
              <a:avLst/>
              <a:gdLst/>
              <a:ahLst/>
              <a:cxnLst/>
              <a:rect l="0" t="0" r="0" b="0"/>
              <a:pathLst>
                <a:path w="940" h="1391479">
                  <a:moveTo>
                    <a:pt x="0" y="0"/>
                  </a:moveTo>
                  <a:lnTo>
                    <a:pt x="940" y="1391479"/>
                  </a:lnTo>
                </a:path>
              </a:pathLst>
            </a:custGeom>
            <a:ln w="50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20729" y="458944"/>
              <a:ext cx="103632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N0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69930" y="457675"/>
              <a:ext cx="103632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N1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18569" y="458944"/>
              <a:ext cx="103633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N2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35200" y="557966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91941" y="564500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88268" y="671736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40581" y="667705"/>
              <a:ext cx="45079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36062" y="773496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339719" y="775298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35291" y="872462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88554" y="876358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84035" y="979266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38887" y="977987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5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36062" y="1084504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5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40082" y="1086441"/>
              <a:ext cx="45079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31904" y="1187151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486861" y="1192895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7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82766" y="1297130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7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39734" y="1296734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8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36062" y="1402182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8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43468" y="1403780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9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38950" y="1510783"/>
              <a:ext cx="52592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9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72450" y="1514534"/>
              <a:ext cx="90173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10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60356" y="1621447"/>
              <a:ext cx="105203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10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27570" y="1625606"/>
              <a:ext cx="84190" cy="81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11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22463" y="1739973"/>
              <a:ext cx="100028" cy="945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50" b="1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11</a:t>
              </a:r>
              <a:endPara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42622" y="1739841"/>
              <a:ext cx="45079" cy="8107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5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18114" y="1427549"/>
            <a:ext cx="37220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Hash ring is divided in to equal size partition's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Partitions never change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 - Partitions ownership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	 can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Replication 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 - Each partition is stored 	 by ‘N’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Every Node has 2 pieces of metadata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 - complete cluster topology    	and store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160517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2B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370766"/>
          </a:xfrm>
        </p:spPr>
        <p:txBody>
          <a:bodyPr>
            <a:normAutofit/>
          </a:bodyPr>
          <a:lstStyle/>
          <a:p>
            <a:r>
              <a:rPr lang="en-US" sz="2200" dirty="0"/>
              <a:t>Voldemort supports two routing modes</a:t>
            </a:r>
          </a:p>
          <a:p>
            <a:pPr marL="0" indent="0">
              <a:buNone/>
            </a:pPr>
            <a:r>
              <a:rPr lang="en-US" sz="2200" dirty="0"/>
              <a:t>    - server side and client side routing </a:t>
            </a:r>
          </a:p>
          <a:p>
            <a:r>
              <a:rPr lang="en-US" sz="2200" dirty="0"/>
              <a:t>Client side routing </a:t>
            </a:r>
          </a:p>
          <a:p>
            <a:pPr marL="0" indent="0">
              <a:buNone/>
            </a:pPr>
            <a:r>
              <a:rPr lang="en-US" sz="2200" dirty="0"/>
              <a:t>    - most commonly used strategy </a:t>
            </a:r>
          </a:p>
          <a:p>
            <a:pPr marL="0" indent="0">
              <a:buNone/>
            </a:pPr>
            <a:r>
              <a:rPr lang="en-US" sz="2200" dirty="0"/>
              <a:t>    - Requires initial bootstrap step where it retrieves the metadata required for routing  by load balancing to a random node </a:t>
            </a:r>
          </a:p>
          <a:p>
            <a:pPr marL="0" indent="0">
              <a:buNone/>
            </a:pPr>
            <a:r>
              <a:rPr lang="en-US" sz="2200" dirty="0"/>
              <a:t>    - makes rebalancing of the complicated data</a:t>
            </a:r>
          </a:p>
          <a:p>
            <a:pPr marL="0" indent="0">
              <a:buNone/>
            </a:pPr>
            <a:r>
              <a:rPr lang="en-US" sz="2200" dirty="0"/>
              <a:t>    -  once metadata is received by client , one fewer hop is necessary compared to server side routing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68" y="2716730"/>
            <a:ext cx="4002432" cy="1287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Questions??????</a:t>
            </a:r>
          </a:p>
        </p:txBody>
      </p:sp>
      <p:pic>
        <p:nvPicPr>
          <p:cNvPr id="4" name="Picture 3" descr="LordVoldem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67" y="946878"/>
            <a:ext cx="3846512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58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5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Alternative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800" y="4749801"/>
            <a:ext cx="24257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- Anuja Sawant</a:t>
            </a:r>
          </a:p>
        </p:txBody>
      </p:sp>
    </p:spTree>
    <p:extLst>
      <p:ext uri="{BB962C8B-B14F-4D97-AF65-F5344CB8AC3E}">
        <p14:creationId xmlns:p14="http://schemas.microsoft.com/office/powerpoint/2010/main" val="401752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existing read-write storage engines</a:t>
            </a:r>
          </a:p>
          <a:p>
            <a:endParaRPr lang="en-US" dirty="0"/>
          </a:p>
          <a:p>
            <a:r>
              <a:rPr lang="en-US" dirty="0"/>
              <a:t>Recognized the requirements</a:t>
            </a:r>
          </a:p>
          <a:p>
            <a:endParaRPr lang="en-US" dirty="0"/>
          </a:p>
          <a:p>
            <a:r>
              <a:rPr lang="en-US" dirty="0"/>
              <a:t>Criteria of Success</a:t>
            </a:r>
          </a:p>
        </p:txBody>
      </p:sp>
    </p:spTree>
    <p:extLst>
      <p:ext uri="{BB962C8B-B14F-4D97-AF65-F5344CB8AC3E}">
        <p14:creationId xmlns:p14="http://schemas.microsoft.com/office/powerpoint/2010/main" val="118432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Bulk Load Approach - 1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4"/>
            <a:ext cx="8229600" cy="4525963"/>
          </a:xfrm>
        </p:spPr>
        <p:txBody>
          <a:bodyPr/>
          <a:lstStyle/>
          <a:p>
            <a:r>
              <a:rPr lang="en-US" dirty="0"/>
              <a:t>Hadoop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Staging Area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 Data Statement</a:t>
            </a:r>
          </a:p>
          <a:p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295404"/>
            <a:ext cx="3409950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5957" y="5475867"/>
            <a:ext cx="5568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https://www.usenix.org/conference/fast12/serving-large-scale-batch-computed-data-project-voldemort</a:t>
            </a:r>
          </a:p>
        </p:txBody>
      </p:sp>
    </p:spTree>
    <p:extLst>
      <p:ext uri="{BB962C8B-B14F-4D97-AF65-F5344CB8AC3E}">
        <p14:creationId xmlns:p14="http://schemas.microsoft.com/office/powerpoint/2010/main" val="8811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5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Introduction &amp;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800" y="4749801"/>
            <a:ext cx="2425700" cy="413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/>
              <a:t>- Tarun Chandrashekar</a:t>
            </a:r>
          </a:p>
        </p:txBody>
      </p:sp>
    </p:spTree>
    <p:extLst>
      <p:ext uri="{BB962C8B-B14F-4D97-AF65-F5344CB8AC3E}">
        <p14:creationId xmlns:p14="http://schemas.microsoft.com/office/powerpoint/2010/main" val="28912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Bulk Load Approach - 2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4"/>
            <a:ext cx="8229600" cy="4525963"/>
          </a:xfrm>
        </p:spPr>
        <p:txBody>
          <a:bodyPr/>
          <a:lstStyle/>
          <a:p>
            <a:r>
              <a:rPr lang="en-US" dirty="0"/>
              <a:t>Bulk load into a different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MyISAM storage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!!</a:t>
            </a:r>
          </a:p>
        </p:txBody>
      </p:sp>
    </p:spTree>
    <p:extLst>
      <p:ext uri="{BB962C8B-B14F-4D97-AF65-F5344CB8AC3E}">
        <p14:creationId xmlns:p14="http://schemas.microsoft.com/office/powerpoint/2010/main" val="288554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Bulk Load Approach - 2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Maintain new Cluster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62" y="1777210"/>
            <a:ext cx="2886075" cy="4171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645" y="4632578"/>
            <a:ext cx="4574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https://www.usenix.org/conference/fast12/serving-large-scale-batch-computed-data-project-voldemort</a:t>
            </a:r>
          </a:p>
        </p:txBody>
      </p:sp>
    </p:spTree>
    <p:extLst>
      <p:ext uri="{BB962C8B-B14F-4D97-AF65-F5344CB8AC3E}">
        <p14:creationId xmlns:p14="http://schemas.microsoft.com/office/powerpoint/2010/main" val="117866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Bulk Load Approach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Maintain new Cluster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2" y="1848647"/>
            <a:ext cx="2733675" cy="4029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285" y="4574661"/>
            <a:ext cx="4408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https://www.usenix.org/conference/fast12/serving-large-scale-batch-computed-data-project-voldemort</a:t>
            </a:r>
          </a:p>
        </p:txBody>
      </p:sp>
    </p:spTree>
    <p:extLst>
      <p:ext uri="{BB962C8B-B14F-4D97-AF65-F5344CB8AC3E}">
        <p14:creationId xmlns:p14="http://schemas.microsoft.com/office/powerpoint/2010/main" val="31910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Bulk Load Approach - 3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index construction </a:t>
            </a:r>
          </a:p>
          <a:p>
            <a:pPr marL="0" indent="0">
              <a:buNone/>
            </a:pPr>
            <a:r>
              <a:rPr lang="en-US" dirty="0"/>
              <a:t>   into Hadoop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 map-reduce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!!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138539"/>
            <a:ext cx="3371850" cy="461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91767" y="5748639"/>
            <a:ext cx="403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https://www.usenix.org/conference/fast12/serving-large-scale-batch-computed-data-project-voldemort</a:t>
            </a:r>
          </a:p>
        </p:txBody>
      </p:sp>
    </p:spTree>
    <p:extLst>
      <p:ext uri="{BB962C8B-B14F-4D97-AF65-F5344CB8AC3E}">
        <p14:creationId xmlns:p14="http://schemas.microsoft.com/office/powerpoint/2010/main" val="412320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64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Minimal performance impact on live requests</a:t>
            </a:r>
          </a:p>
          <a:p>
            <a:endParaRPr lang="en-US" dirty="0"/>
          </a:p>
          <a:p>
            <a:r>
              <a:rPr lang="en-US" dirty="0"/>
              <a:t>Fault Tolerance and Scalability</a:t>
            </a:r>
          </a:p>
          <a:p>
            <a:endParaRPr lang="en-US" dirty="0"/>
          </a:p>
          <a:p>
            <a:r>
              <a:rPr lang="en-US" dirty="0"/>
              <a:t>Rollback Capability</a:t>
            </a:r>
          </a:p>
          <a:p>
            <a:endParaRPr lang="en-US" dirty="0"/>
          </a:p>
          <a:p>
            <a:r>
              <a:rPr lang="en-US" dirty="0"/>
              <a:t>Ability to handle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372190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07" y="1485900"/>
            <a:ext cx="2697482" cy="3558381"/>
          </a:xfrm>
        </p:spPr>
      </p:pic>
    </p:spTree>
    <p:extLst>
      <p:ext uri="{BB962C8B-B14F-4D97-AF65-F5344CB8AC3E}">
        <p14:creationId xmlns:p14="http://schemas.microsoft.com/office/powerpoint/2010/main" val="113590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Voldemort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Shuchita Khandelwal</a:t>
            </a:r>
          </a:p>
        </p:txBody>
      </p:sp>
    </p:spTree>
    <p:extLst>
      <p:ext uri="{BB962C8B-B14F-4D97-AF65-F5344CB8AC3E}">
        <p14:creationId xmlns:p14="http://schemas.microsoft.com/office/powerpoint/2010/main" val="178600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Extensions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49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is generated by algorithms run on Hadoop.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The Process:</a:t>
            </a:r>
          </a:p>
          <a:p>
            <a:r>
              <a:rPr lang="en-US" dirty="0"/>
              <a:t>The driver program coordinates a refresh of data</a:t>
            </a:r>
          </a:p>
          <a:p>
            <a:r>
              <a:rPr lang="en-US" dirty="0"/>
              <a:t>It triggers a build of output data and stores in HDFS</a:t>
            </a:r>
          </a:p>
          <a:p>
            <a:r>
              <a:rPr lang="en-US" dirty="0"/>
              <a:t>The data is versioned every time it is updated after being fetched by Voldemort nodes as parallel fetch</a:t>
            </a:r>
          </a:p>
          <a:p>
            <a:r>
              <a:rPr lang="en-US" dirty="0"/>
              <a:t>Once it is fetched, the new versioned data is swapped with the old Version of data</a:t>
            </a:r>
          </a:p>
          <a:p>
            <a:r>
              <a:rPr lang="en-US" dirty="0"/>
              <a:t>Now the data on Voldemort nodes are ready to serve.</a:t>
            </a:r>
          </a:p>
        </p:txBody>
      </p:sp>
    </p:spTree>
    <p:extLst>
      <p:ext uri="{BB962C8B-B14F-4D97-AF65-F5344CB8AC3E}">
        <p14:creationId xmlns:p14="http://schemas.microsoft.com/office/powerpoint/2010/main" val="108821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008" y="857251"/>
            <a:ext cx="5391746" cy="4759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5259" y="5617151"/>
            <a:ext cx="3361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Figure: </a:t>
            </a:r>
            <a:r>
              <a:rPr lang="en-US" sz="1350" b="1" dirty="0"/>
              <a:t>Complete Data Deployment pipeline.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9415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03" y="2226469"/>
            <a:ext cx="8376047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Since the data is immutable, Voldemort </a:t>
            </a:r>
            <a:br>
              <a:rPr lang="en-US" dirty="0"/>
            </a:br>
            <a:r>
              <a:rPr lang="en-US" dirty="0"/>
              <a:t>memory maps the entire index into address</a:t>
            </a:r>
            <a:br>
              <a:rPr lang="en-US" dirty="0"/>
            </a:br>
            <a:r>
              <a:rPr lang="en-US" dirty="0"/>
              <a:t>space</a:t>
            </a:r>
          </a:p>
          <a:p>
            <a:r>
              <a:rPr lang="en-US" dirty="0"/>
              <a:t>The input data is split into “multiple chunk buckets”</a:t>
            </a:r>
          </a:p>
          <a:p>
            <a:r>
              <a:rPr lang="en-US" dirty="0"/>
              <a:t>Each chunk bucket is in turn split into “chunk sets”</a:t>
            </a:r>
          </a:p>
          <a:p>
            <a:r>
              <a:rPr lang="en-US" dirty="0"/>
              <a:t>The Index File is a compact structure containing the stored upper 8 bytes of the MD5 of the key followed by 4 byte offset</a:t>
            </a:r>
          </a:p>
          <a:p>
            <a:r>
              <a:rPr lang="en-US" dirty="0"/>
              <a:t>The Data File is also a packed structure where we store the number of collided tuples followed by the list of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6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Voldemort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2738" cy="3548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Implementation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1620" y="5036233"/>
            <a:ext cx="6897893" cy="647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2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01" y="1350170"/>
            <a:ext cx="4817403" cy="327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32485" y="4774455"/>
            <a:ext cx="78438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Store</a:t>
            </a:r>
            <a:r>
              <a:rPr lang="en-US" sz="1500" dirty="0" err="1">
                <a:sym typeface="Wingdings" panose="05000000000000000000" pitchFamily="2" charset="2"/>
              </a:rPr>
              <a:t>Partitions</a:t>
            </a:r>
            <a:r>
              <a:rPr lang="en-US" sz="1500" dirty="0" err="1"/>
              <a:t>Chunk</a:t>
            </a:r>
            <a:r>
              <a:rPr lang="en-US" sz="1500" dirty="0"/>
              <a:t> Sets</a:t>
            </a:r>
          </a:p>
          <a:p>
            <a:endParaRPr lang="en-US" sz="1500" dirty="0"/>
          </a:p>
          <a:p>
            <a:r>
              <a:rPr lang="en-US" sz="1500" dirty="0"/>
              <a:t>Chunk Set= Index File +Data File</a:t>
            </a:r>
          </a:p>
        </p:txBody>
      </p:sp>
    </p:spTree>
    <p:extLst>
      <p:ext uri="{BB962C8B-B14F-4D97-AF65-F5344CB8AC3E}">
        <p14:creationId xmlns:p14="http://schemas.microsoft.com/office/powerpoint/2010/main" val="335199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Set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3027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Chunk set construction is a single map reduce job</a:t>
            </a:r>
          </a:p>
          <a:p>
            <a:r>
              <a:rPr lang="en-US" dirty="0"/>
              <a:t>Inputs= no. of chunk sets per bucket, cluster topology, store definition and input data location on HDFS</a:t>
            </a:r>
          </a:p>
          <a:p>
            <a:r>
              <a:rPr lang="en-US" dirty="0"/>
              <a:t>Replication and partitioning done by the job and saves into separate nodes</a:t>
            </a:r>
          </a:p>
          <a:p>
            <a:r>
              <a:rPr lang="en-US" dirty="0"/>
              <a:t>Every reducer is responsible for single chunk set</a:t>
            </a:r>
          </a:p>
          <a:p>
            <a:r>
              <a:rPr lang="en-US" dirty="0"/>
              <a:t>Input is automatically sorted by Hadoop based on the key and so the index and data files can be constructed by simple appends on HDFS.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5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Read Only Extensions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800" y="4749801"/>
            <a:ext cx="2425700" cy="413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/>
              <a:t>- David Rodgers</a:t>
            </a:r>
          </a:p>
        </p:txBody>
      </p:sp>
    </p:spTree>
    <p:extLst>
      <p:ext uri="{BB962C8B-B14F-4D97-AF65-F5344CB8AC3E}">
        <p14:creationId xmlns:p14="http://schemas.microsoft.com/office/powerpoint/2010/main" val="2115250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50" dirty="0"/>
              <a:t>Read Only Extensions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9861"/>
            <a:ext cx="5709088" cy="288509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Data Versioning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Data Load Process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Data Retrieval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Data Retrieval Optimization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3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0" dirty="0"/>
              <a:t>Data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Requirement: Perform instantaneous rollback of data</a:t>
            </a:r>
          </a:p>
          <a:p>
            <a:pPr lvl="1"/>
            <a:r>
              <a:rPr lang="en-US" dirty="0"/>
              <a:t>System must demote previous copy to earlier state each time a new copy of the whole data set is created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Keeping track of each version</a:t>
            </a:r>
          </a:p>
          <a:p>
            <a:pPr lvl="1"/>
            <a:r>
              <a:rPr lang="en-US" dirty="0"/>
              <a:t>Each store is represented by a directory, which contains directories corresponding to different “versions”</a:t>
            </a:r>
          </a:p>
          <a:p>
            <a:pPr lvl="1"/>
            <a:r>
              <a:rPr lang="en-US" dirty="0"/>
              <a:t>Symbolic link per store is used to point to current version directory</a:t>
            </a:r>
          </a:p>
          <a:p>
            <a:pPr lvl="1"/>
            <a:r>
              <a:rPr lang="en-US" dirty="0"/>
              <a:t>Each copy has a configurable number tied to it</a:t>
            </a:r>
          </a:p>
          <a:p>
            <a:pPr lvl="1"/>
            <a:r>
              <a:rPr lang="en-US" dirty="0"/>
              <a:t>This provides ability to perform a quick rollback of data</a:t>
            </a:r>
          </a:p>
          <a:p>
            <a:pPr lvl="1"/>
            <a:r>
              <a:rPr lang="en-US" dirty="0"/>
              <a:t>Cache usage and latency remains unaffected (only one version directory in use)</a:t>
            </a:r>
          </a:p>
        </p:txBody>
      </p:sp>
    </p:spTree>
    <p:extLst>
      <p:ext uri="{BB962C8B-B14F-4D97-AF65-F5344CB8AC3E}">
        <p14:creationId xmlns:p14="http://schemas.microsoft.com/office/powerpoint/2010/main" val="134868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8100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Swapping in a new data version (single node)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731" y="2296079"/>
            <a:ext cx="3527275" cy="28849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950" dirty="0"/>
              <a:t>Entire operation is coordinated using a read-write lock</a:t>
            </a:r>
            <a:br>
              <a:rPr lang="en-US" sz="1950" dirty="0"/>
            </a:br>
            <a:endParaRPr lang="en-US" sz="1950" dirty="0"/>
          </a:p>
          <a:p>
            <a:pPr>
              <a:spcBef>
                <a:spcPts val="0"/>
              </a:spcBef>
            </a:pPr>
            <a:r>
              <a:rPr lang="en-US" sz="1950" dirty="0"/>
              <a:t>Rollback follows same steps, but opens an older version directory</a:t>
            </a:r>
            <a:br>
              <a:rPr lang="en-US" sz="1950" dirty="0"/>
            </a:br>
            <a:endParaRPr lang="en-US" sz="1950" dirty="0"/>
          </a:p>
          <a:p>
            <a:pPr>
              <a:spcBef>
                <a:spcPts val="0"/>
              </a:spcBef>
            </a:pPr>
            <a:r>
              <a:rPr lang="en-US" sz="1950" dirty="0"/>
              <a:t>Very fast - only metadata operations, no data reads take 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7463"/>
            <a:ext cx="4402046" cy="3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95" y="5391707"/>
            <a:ext cx="8142317" cy="961211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Roshan Sumbaly, Jay Kreps, Lei Gao, Alex Feinberg, Chinmay Soman, and Sam Shah. 2012. Serving large-scale batch computed data with project Voldemort. In Proceedings of the 10th USENIX conference on File and Storage Technologies (FAST’12). USENIX Association, Berkeley, CA, USA, 18-18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48" y="2346851"/>
            <a:ext cx="37127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/>
              <a:t>Data Load Process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89" y="566495"/>
            <a:ext cx="5916011" cy="4623238"/>
          </a:xfrm>
        </p:spPr>
      </p:pic>
    </p:spTree>
    <p:extLst>
      <p:ext uri="{BB962C8B-B14F-4D97-AF65-F5344CB8AC3E}">
        <p14:creationId xmlns:p14="http://schemas.microsoft.com/office/powerpoint/2010/main" val="64970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434"/>
            <a:ext cx="7886700" cy="994172"/>
          </a:xfrm>
        </p:spPr>
        <p:txBody>
          <a:bodyPr/>
          <a:lstStyle/>
          <a:p>
            <a:r>
              <a:rPr lang="en-US" sz="4050" dirty="0"/>
              <a:t>Data</a:t>
            </a:r>
            <a:r>
              <a:rPr lang="en-US" dirty="0"/>
              <a:t> </a:t>
            </a:r>
            <a:r>
              <a:rPr lang="en-US" sz="4050" dirty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677"/>
            <a:ext cx="8337988" cy="40320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Find a Key, client generates preference list and directs request to individual nodes. At the node: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Calculate the MD5 of the Key</a:t>
            </a:r>
            <a:br>
              <a:rPr lang="en-US" dirty="0"/>
            </a:b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Generate 3 variables: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Primary Partition ID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Replica ID (replica being searched when querying this node)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Chunk Set ID </a:t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Find corresponding active chunk set files (data file and index file) using these 3 variables</a:t>
            </a:r>
          </a:p>
        </p:txBody>
      </p:sp>
    </p:spTree>
    <p:extLst>
      <p:ext uri="{BB962C8B-B14F-4D97-AF65-F5344CB8AC3E}">
        <p14:creationId xmlns:p14="http://schemas.microsoft.com/office/powerpoint/2010/main" val="569282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130"/>
            <a:ext cx="7886700" cy="882962"/>
          </a:xfrm>
        </p:spPr>
        <p:txBody>
          <a:bodyPr>
            <a:normAutofit/>
          </a:bodyPr>
          <a:lstStyle/>
          <a:p>
            <a:r>
              <a:rPr lang="en-US" sz="3000" dirty="0"/>
              <a:t>Data Retrieval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7036"/>
            <a:ext cx="7886700" cy="1401784"/>
          </a:xfrm>
        </p:spPr>
        <p:txBody>
          <a:bodyPr>
            <a:normAutofit/>
          </a:bodyPr>
          <a:lstStyle/>
          <a:p>
            <a:pPr marL="385763" indent="-385763">
              <a:buAutoNum type="arabicPeriod" startAt="4"/>
            </a:pPr>
            <a:r>
              <a:rPr lang="en-US" sz="1500" dirty="0"/>
              <a:t>Perform a search using top 8 bytes of MD5 of the key as the search</a:t>
            </a:r>
            <a:br>
              <a:rPr lang="en-US" sz="1500" dirty="0"/>
            </a:br>
            <a:r>
              <a:rPr lang="en-US" sz="1500" dirty="0"/>
              <a:t>key in the stored index file. Data location of </a:t>
            </a:r>
            <a:r>
              <a:rPr lang="en-US" sz="1500" i="1" dirty="0" err="1"/>
              <a:t>i</a:t>
            </a:r>
            <a:r>
              <a:rPr lang="en-US" sz="1500" i="1" dirty="0"/>
              <a:t> </a:t>
            </a:r>
            <a:r>
              <a:rPr lang="en-US" sz="1500" dirty="0" err="1"/>
              <a:t>th</a:t>
            </a:r>
            <a:r>
              <a:rPr lang="en-US" sz="1500" dirty="0"/>
              <a:t> element = 12</a:t>
            </a:r>
            <a:r>
              <a:rPr lang="en-US" sz="1500" i="1" dirty="0"/>
              <a:t>*</a:t>
            </a:r>
            <a:r>
              <a:rPr lang="en-US" sz="1500" i="1" dirty="0" err="1"/>
              <a:t>i</a:t>
            </a:r>
            <a:r>
              <a:rPr lang="en-US" sz="1500" dirty="0"/>
              <a:t> + 8</a:t>
            </a:r>
          </a:p>
          <a:p>
            <a:pPr marL="385763" indent="-385763">
              <a:buAutoNum type="arabicPeriod" startAt="4"/>
            </a:pPr>
            <a:r>
              <a:rPr lang="en-US" sz="1500" dirty="0"/>
              <a:t>If found, grab the data location from the index file and jump to the location of the data file. Return corresponding value on key match</a:t>
            </a:r>
          </a:p>
          <a:p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0" y="2334075"/>
            <a:ext cx="5069360" cy="3113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425" y="5556409"/>
            <a:ext cx="84651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Roshan Sumbaly, Jay Kreps, Lei Gao, Alex Feinberg, Chinmay Soman, and Sam Shah. 2012. Serving large-scale batch computed data with project Voldemort. In Proceedings of the 10th USENIX conference on File and Storage Technologies (FAST’12). USENIX Association, Berkeley, CA, USA, 18-18</a:t>
            </a: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42562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5743"/>
            <a:ext cx="7886700" cy="994172"/>
          </a:xfrm>
        </p:spPr>
        <p:txBody>
          <a:bodyPr>
            <a:normAutofit/>
          </a:bodyPr>
          <a:lstStyle/>
          <a:p>
            <a:r>
              <a:rPr lang="en-US" sz="4050" dirty="0"/>
              <a:t>Optimizing Data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15"/>
            <a:ext cx="8408933" cy="38754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Most time consuming step? The search for the index file</a:t>
            </a:r>
          </a:p>
          <a:p>
            <a:pPr lvl="1"/>
            <a:r>
              <a:rPr lang="en-US" dirty="0"/>
              <a:t>Binary search in an index of 1 million keys → (log N) → about 20 key comparisons</a:t>
            </a:r>
          </a:p>
          <a:p>
            <a:pPr lvl="1"/>
            <a:r>
              <a:rPr lang="en-US" dirty="0"/>
              <a:t>If not cached, then 20 disk seeks per one read value</a:t>
            </a:r>
          </a:p>
          <a:p>
            <a:pPr lvl="1"/>
            <a:r>
              <a:rPr lang="en-US" dirty="0"/>
              <a:t>Voldemort fetches index files keep them in the page cache (small optimization)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Interpolation Search Strategy </a:t>
            </a:r>
          </a:p>
          <a:p>
            <a:pPr lvl="1"/>
            <a:r>
              <a:rPr lang="en-US" dirty="0"/>
              <a:t>Uses key distribution to predict the approximate location of the key</a:t>
            </a:r>
          </a:p>
          <a:p>
            <a:pPr lvl="1"/>
            <a:r>
              <a:rPr lang="en-US" dirty="0"/>
              <a:t>Works well for uniformly distributed keys</a:t>
            </a:r>
          </a:p>
          <a:p>
            <a:pPr lvl="1"/>
            <a:r>
              <a:rPr lang="en-US" dirty="0"/>
              <a:t>Time complexity for search improves significantly:  O(log N) → O(log </a:t>
            </a:r>
            <a:r>
              <a:rPr lang="en-US" dirty="0" err="1"/>
              <a:t>log</a:t>
            </a:r>
            <a:r>
              <a:rPr lang="en-US" dirty="0"/>
              <a:t> N)</a:t>
            </a:r>
          </a:p>
          <a:p>
            <a:pPr lvl="1"/>
            <a:r>
              <a:rPr lang="en-US" dirty="0"/>
              <a:t>This further reduces the number of overall disk seeks per read value</a:t>
            </a:r>
          </a:p>
          <a:p>
            <a:pPr lvl="1"/>
            <a:r>
              <a:rPr lang="en-US" dirty="0"/>
              <a:t>MD5 provides a fairly representative uniform distribution, favoring Interpolation as primary search strategy</a:t>
            </a:r>
          </a:p>
        </p:txBody>
      </p:sp>
    </p:spTree>
    <p:extLst>
      <p:ext uri="{BB962C8B-B14F-4D97-AF65-F5344CB8AC3E}">
        <p14:creationId xmlns:p14="http://schemas.microsoft.com/office/powerpoint/2010/main" val="959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0328" cy="100825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728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featured data cycle in this context consists of a continuous cycle of three phases: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Running algorithms.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Serving</a:t>
            </a:r>
          </a:p>
        </p:txBody>
      </p:sp>
    </p:spTree>
    <p:extLst>
      <p:ext uri="{BB962C8B-B14F-4D97-AF65-F5344CB8AC3E}">
        <p14:creationId xmlns:p14="http://schemas.microsoft.com/office/powerpoint/2010/main" val="271712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4049"/>
            <a:ext cx="7886700" cy="994172"/>
          </a:xfrm>
        </p:spPr>
        <p:txBody>
          <a:bodyPr/>
          <a:lstStyle/>
          <a:p>
            <a:pPr algn="ctr"/>
            <a:r>
              <a:rPr lang="en-US" sz="45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640"/>
            <a:ext cx="8884920" cy="301752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Schema Upgrades &amp; Rebalancing</a:t>
            </a:r>
          </a:p>
        </p:txBody>
      </p:sp>
      <p:pic>
        <p:nvPicPr>
          <p:cNvPr id="1026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81398" y="3972218"/>
            <a:ext cx="5643489" cy="164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r"/>
            <a:r>
              <a:rPr lang="en-US" sz="2400" dirty="0">
                <a:latin typeface="Georgia" panose="02040502050405020303" pitchFamily="18" charset="0"/>
              </a:rPr>
              <a:t>Shubhabrata Mukherjee</a:t>
            </a:r>
          </a:p>
        </p:txBody>
      </p:sp>
    </p:spTree>
    <p:extLst>
      <p:ext uri="{BB962C8B-B14F-4D97-AF65-F5344CB8AC3E}">
        <p14:creationId xmlns:p14="http://schemas.microsoft.com/office/powerpoint/2010/main" val="86036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471">
        <p15:prstTrans prst="peelOff"/>
      </p:transition>
    </mc:Choice>
    <mc:Fallback xmlns="">
      <p:transition spd="slow" advTm="12471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39" y="166150"/>
            <a:ext cx="8407831" cy="8214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Schema revision: Offline Upgradation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39" y="987560"/>
            <a:ext cx="9043261" cy="434385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Non revertible changes to schema supported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No system downtime due to offline processing.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Addition of extra version bytes during serialization.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The updated data propagation through re-bootstrap.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Supports rollback by pointing to a older schema version.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 Antiqua" panose="02040602050305030304" pitchFamily="18" charset="0"/>
              </a:rPr>
              <a:t>Example: Our project! </a:t>
            </a:r>
          </a:p>
        </p:txBody>
      </p:sp>
      <p:pic>
        <p:nvPicPr>
          <p:cNvPr id="4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103">
        <p15:prstTrans prst="peelOff"/>
      </p:transition>
    </mc:Choice>
    <mc:Fallback xmlns="">
      <p:transition spd="slow" advTm="13510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Rebalancing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80160"/>
          <a:ext cx="8229600" cy="484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-Point Star 5"/>
          <p:cNvSpPr/>
          <p:nvPr/>
        </p:nvSpPr>
        <p:spPr>
          <a:xfrm>
            <a:off x="3032760" y="2994501"/>
            <a:ext cx="3505200" cy="141732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Rebalancing</a:t>
            </a:r>
          </a:p>
          <a:p>
            <a:pPr algn="ctr"/>
            <a:r>
              <a:rPr lang="en-US" sz="1600" dirty="0">
                <a:latin typeface="Book Antiqua" panose="02040602050305030304" pitchFamily="18" charset="0"/>
              </a:rPr>
              <a:t>Tool</a:t>
            </a:r>
          </a:p>
        </p:txBody>
      </p:sp>
      <p:pic>
        <p:nvPicPr>
          <p:cNvPr id="7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7423"/>
    </mc:Choice>
    <mc:Fallback xmlns="">
      <p:transition advTm="147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FFC1ED-7644-4658-8036-FCC25B44F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04FFC1ED-7644-4658-8036-FCC25B44F6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F4E9E9-B190-4369-B447-9F23F9027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8EF4E9E9-B190-4369-B447-9F23F9027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3D81C-DE8C-4DF7-A406-FCF74667E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D013D81C-DE8C-4DF7-A406-FCF74667E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189FE0-F1DC-4CEE-ADA1-A3B9B684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2C189FE0-F1DC-4CEE-ADA1-A3B9B6841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25A7B-FC59-4809-B39E-D8AAFC328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C2D25A7B-FC59-4809-B39E-D8AAFC328C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C3B0A-B88C-4CEA-9F19-302C3F4DC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0CFC3B0A-B88C-4CEA-9F19-302C3F4DC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818F19-CF55-4865-AAD9-EB89E3B6B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DB818F19-CF55-4865-AAD9-EB89E3B6BB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A7443B-1149-4E25-BAA6-8FB12FEBC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7DA7443B-1149-4E25-BAA6-8FB12FEBC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54554-B003-4C22-B983-0827B9BD1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00054554-B003-4C22-B983-0827B9BD1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07112-0BBB-43D3-B414-D92600961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B8007112-0BBB-43D3-B414-D92600961A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4476"/>
            <a:ext cx="8229600" cy="787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Rebalancing: Present &amp; Future</a:t>
            </a:r>
          </a:p>
        </p:txBody>
      </p:sp>
      <p:pic>
        <p:nvPicPr>
          <p:cNvPr id="5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-232733" y="1061720"/>
          <a:ext cx="352044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Up Arrow 9"/>
          <p:cNvSpPr/>
          <p:nvPr/>
        </p:nvSpPr>
        <p:spPr>
          <a:xfrm>
            <a:off x="4132106" y="4085294"/>
            <a:ext cx="4467224" cy="5302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Developments</a:t>
            </a: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3901439" y="1572588"/>
          <a:ext cx="4537388" cy="30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Up Arrow 17"/>
          <p:cNvSpPr/>
          <p:nvPr/>
        </p:nvSpPr>
        <p:spPr>
          <a:xfrm>
            <a:off x="0" y="4070054"/>
            <a:ext cx="3520440" cy="5302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Support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555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90">
        <p15:prstTrans prst="peelOff"/>
      </p:transition>
    </mc:Choice>
    <mc:Fallback xmlns="">
      <p:transition spd="slow" advTm="600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7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735"/>
          </a:xfrm>
        </p:spPr>
        <p:txBody>
          <a:bodyPr/>
          <a:lstStyle/>
          <a:p>
            <a:r>
              <a:rPr lang="en-US" sz="4000" b="1" dirty="0">
                <a:latin typeface="Garamond" panose="02020404030301010803" pitchFamily="18" charset="0"/>
              </a:rPr>
              <a:t>Example</a:t>
            </a:r>
            <a:r>
              <a:rPr lang="en-US" dirty="0"/>
              <a:t> </a:t>
            </a:r>
            <a:r>
              <a:rPr lang="en-US" sz="4000" b="1" dirty="0">
                <a:latin typeface="Garamond" panose="02020404030301010803" pitchFamily="18" charset="0"/>
              </a:rPr>
              <a:t>of rebalancing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9864" y="1162373"/>
            <a:ext cx="5517397" cy="3146156"/>
          </a:xfrm>
          <a:prstGeom prst="rect">
            <a:avLst/>
          </a:prstGeom>
        </p:spPr>
      </p:pic>
      <p:pic>
        <p:nvPicPr>
          <p:cNvPr id="7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9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537129"/>
            <a:ext cx="5273040" cy="8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1466">
        <p15:prstTrans prst="peelOff"/>
      </p:transition>
    </mc:Choice>
    <mc:Fallback xmlns="">
      <p:transition spd="slow" advTm="91466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428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Credits and Q&amp;A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831080" y="1722279"/>
            <a:ext cx="3855720" cy="146304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http://www.project-voldemort.com/voldemort/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910840" y="3810000"/>
            <a:ext cx="2956560" cy="17526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Q &amp; 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?????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182880" y="1867059"/>
            <a:ext cx="3352800" cy="117348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Credit: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The Original Voldemort Paper</a:t>
            </a:r>
          </a:p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endParaRPr lang="en-US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2" descr="http://4.bp.blogspot.com/-snkyV8H_VfE/Uhx8QDq4FtI/AAAAAAAAA2U/cGoSYQa_xL4/s1600/voldemor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5905500"/>
            <a:ext cx="1038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7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158">
        <p15:prstTrans prst="peelOff"/>
      </p:transition>
    </mc:Choice>
    <mc:Fallback xmlns="">
      <p:transition spd="slow" advTm="61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1143000" y="2133508"/>
            <a:ext cx="6748463" cy="677466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altLang="en-US" sz="4050" dirty="0"/>
              <a:t>Evaluation of Voldemort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72175" y="4343290"/>
            <a:ext cx="6748463" cy="677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en-US" sz="4050" dirty="0"/>
              <a:t>Pullela Sai </a:t>
            </a:r>
            <a:r>
              <a:rPr lang="en-US" altLang="en-US" sz="4050" dirty="0" err="1"/>
              <a:t>Tejaswi</a:t>
            </a:r>
            <a:endParaRPr lang="en-US" altLang="en-US" sz="4050" dirty="0"/>
          </a:p>
        </p:txBody>
      </p:sp>
    </p:spTree>
    <p:extLst>
      <p:ext uri="{BB962C8B-B14F-4D97-AF65-F5344CB8AC3E}">
        <p14:creationId xmlns:p14="http://schemas.microsoft.com/office/powerpoint/2010/main" val="1462561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741760" y="1539478"/>
            <a:ext cx="7805738" cy="585788"/>
          </a:xfrm>
        </p:spPr>
        <p:txBody>
          <a:bodyPr/>
          <a:lstStyle/>
          <a:p>
            <a:pPr eaLnBrk="1" hangingPunct="1"/>
            <a:r>
              <a:rPr lang="en-US" altLang="en-US" sz="2700"/>
              <a:t>Evaluation answers the following questions</a:t>
            </a:r>
            <a:r>
              <a:rPr lang="en-US" altLang="en-US" sz="3000"/>
              <a:t>	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823913" y="2503885"/>
            <a:ext cx="7886700" cy="26622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Can system deploy new data sets in less time?</a:t>
            </a:r>
          </a:p>
          <a:p>
            <a:pPr eaLnBrk="1" hangingPunct="1"/>
            <a:r>
              <a:rPr lang="en-US" altLang="en-US"/>
              <a:t>Read latency Voldemort Vs MySQL</a:t>
            </a:r>
          </a:p>
          <a:p>
            <a:pPr eaLnBrk="1" hangingPunct="1"/>
            <a:r>
              <a:rPr lang="en-US" altLang="en-US"/>
              <a:t>Impact on latency during new data set deployment?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This evaluation has been performed comparing the Voldemort results with MYSQL </a:t>
            </a:r>
          </a:p>
        </p:txBody>
      </p:sp>
    </p:spTree>
    <p:extLst>
      <p:ext uri="{BB962C8B-B14F-4D97-AF65-F5344CB8AC3E}">
        <p14:creationId xmlns:p14="http://schemas.microsoft.com/office/powerpoint/2010/main" val="4244356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548892" y="720935"/>
            <a:ext cx="7741444" cy="55483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New data set deployment</a:t>
            </a:r>
            <a:r>
              <a:rPr lang="en-US" altLang="en-US" sz="3000" dirty="0"/>
              <a:t>	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603647" y="1756173"/>
            <a:ext cx="7886700" cy="370760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dirty="0"/>
              <a:t>To faster deployment of new data set, the build time should be made faster.</a:t>
            </a:r>
          </a:p>
          <a:p>
            <a:pPr eaLnBrk="1" hangingPunct="1"/>
            <a:r>
              <a:rPr lang="en-US" altLang="en-US" sz="2600" dirty="0"/>
              <a:t>Voldemort build time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/>
              <a:t>    - </a:t>
            </a:r>
            <a:r>
              <a:rPr lang="en-US" altLang="en-US" sz="1900" dirty="0"/>
              <a:t>chunk set is assigned to each reducer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dirty="0"/>
              <a:t>     - one chunk set has index and data file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dirty="0"/>
              <a:t>     - Use of  binary search on this sorted data,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dirty="0"/>
              <a:t>makes search faster which results in faster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900" dirty="0"/>
              <a:t> set deploy</a:t>
            </a:r>
            <a:r>
              <a:rPr lang="en-US" altLang="en-US" sz="1650" dirty="0"/>
              <a:t>ment</a:t>
            </a:r>
          </a:p>
          <a:p>
            <a:pPr eaLnBrk="1" hangingPunct="1"/>
            <a:r>
              <a:rPr lang="en-US" altLang="en-US" sz="2600" dirty="0"/>
              <a:t>MySQL build time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/>
              <a:t>    - </a:t>
            </a:r>
            <a:r>
              <a:rPr lang="en-US" altLang="en-US" sz="1650" dirty="0"/>
              <a:t>Applied several optimizations to make MySQL faster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50" dirty="0"/>
              <a:t>     -  It exhibits slow build times as it buffers changes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50" dirty="0"/>
              <a:t>to indexes before sending it to disk 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5465494" y="2226688"/>
            <a:ext cx="3680222" cy="3192066"/>
            <a:chOff x="0" y="0"/>
            <a:chExt cx="2657443" cy="2134767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1179480" y="2017585"/>
              <a:ext cx="525986" cy="11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75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 (GB</a:t>
              </a:r>
              <a:r>
                <a:rPr lang="en-US" altLang="en-US" sz="52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 rot="-5400000">
              <a:off x="-254569" y="1006753"/>
              <a:ext cx="626319" cy="117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82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(mins)</a:t>
              </a:r>
              <a:endParaRPr lang="en-US" altLang="en-US" sz="120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185228" y="1781492"/>
              <a:ext cx="5869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41096" y="1588293"/>
              <a:ext cx="117392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96964" y="1395096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96964" y="1201976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96964" y="1008777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96964" y="815578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96964" y="622380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0" name="Rectangle 13"/>
            <p:cNvSpPr>
              <a:spLocks noChangeArrowheads="1"/>
            </p:cNvSpPr>
            <p:nvPr/>
          </p:nvSpPr>
          <p:spPr bwMode="auto">
            <a:xfrm>
              <a:off x="96964" y="429180"/>
              <a:ext cx="17608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1" name="Shape 2036"/>
            <p:cNvSpPr>
              <a:spLocks/>
            </p:cNvSpPr>
            <p:nvPr/>
          </p:nvSpPr>
          <p:spPr bwMode="auto">
            <a:xfrm>
              <a:off x="251824" y="1809988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2" name="Shape 2037"/>
            <p:cNvSpPr>
              <a:spLocks/>
            </p:cNvSpPr>
            <p:nvPr/>
          </p:nvSpPr>
          <p:spPr bwMode="auto">
            <a:xfrm>
              <a:off x="251824" y="1616789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3" name="Shape 2038"/>
            <p:cNvSpPr>
              <a:spLocks/>
            </p:cNvSpPr>
            <p:nvPr/>
          </p:nvSpPr>
          <p:spPr bwMode="auto">
            <a:xfrm>
              <a:off x="251824" y="1423590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4" name="Shape 2039"/>
            <p:cNvSpPr>
              <a:spLocks/>
            </p:cNvSpPr>
            <p:nvPr/>
          </p:nvSpPr>
          <p:spPr bwMode="auto">
            <a:xfrm>
              <a:off x="251824" y="1230471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5" name="Shape 2040"/>
            <p:cNvSpPr>
              <a:spLocks/>
            </p:cNvSpPr>
            <p:nvPr/>
          </p:nvSpPr>
          <p:spPr bwMode="auto">
            <a:xfrm>
              <a:off x="251824" y="1037272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6" name="Shape 2041"/>
            <p:cNvSpPr>
              <a:spLocks/>
            </p:cNvSpPr>
            <p:nvPr/>
          </p:nvSpPr>
          <p:spPr bwMode="auto">
            <a:xfrm>
              <a:off x="251824" y="844074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7" name="Shape 2042"/>
            <p:cNvSpPr>
              <a:spLocks/>
            </p:cNvSpPr>
            <p:nvPr/>
          </p:nvSpPr>
          <p:spPr bwMode="auto">
            <a:xfrm>
              <a:off x="251824" y="650875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8" name="Shape 2043"/>
            <p:cNvSpPr>
              <a:spLocks/>
            </p:cNvSpPr>
            <p:nvPr/>
          </p:nvSpPr>
          <p:spPr bwMode="auto">
            <a:xfrm>
              <a:off x="251824" y="457676"/>
              <a:ext cx="33734" cy="0"/>
            </a:xfrm>
            <a:custGeom>
              <a:avLst/>
              <a:gdLst>
                <a:gd name="T0" fmla="*/ 0 w 33734"/>
                <a:gd name="T1" fmla="*/ 33734 w 33734"/>
                <a:gd name="T2" fmla="*/ 0 60000 65536"/>
                <a:gd name="T3" fmla="*/ 0 60000 65536"/>
                <a:gd name="T4" fmla="*/ 0 w 33734"/>
                <a:gd name="T5" fmla="*/ 33734 w 3373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9" name="Shape 28379"/>
            <p:cNvSpPr>
              <a:spLocks/>
            </p:cNvSpPr>
            <p:nvPr/>
          </p:nvSpPr>
          <p:spPr bwMode="auto">
            <a:xfrm>
              <a:off x="285559" y="297021"/>
              <a:ext cx="2371884" cy="1578769"/>
            </a:xfrm>
            <a:custGeom>
              <a:avLst/>
              <a:gdLst>
                <a:gd name="T0" fmla="*/ 0 w 2371884"/>
                <a:gd name="T1" fmla="*/ 0 h 1578769"/>
                <a:gd name="T2" fmla="*/ 2371884 w 2371884"/>
                <a:gd name="T3" fmla="*/ 0 h 1578769"/>
                <a:gd name="T4" fmla="*/ 2371884 w 2371884"/>
                <a:gd name="T5" fmla="*/ 1578769 h 1578769"/>
                <a:gd name="T6" fmla="*/ 0 w 2371884"/>
                <a:gd name="T7" fmla="*/ 1578769 h 1578769"/>
                <a:gd name="T8" fmla="*/ 0 w 2371884"/>
                <a:gd name="T9" fmla="*/ 0 h 1578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1884"/>
                <a:gd name="T16" fmla="*/ 0 h 1578769"/>
                <a:gd name="T17" fmla="*/ 2371884 w 2371884"/>
                <a:gd name="T18" fmla="*/ 1578769 h 1578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1884" h="1578769">
                  <a:moveTo>
                    <a:pt x="0" y="0"/>
                  </a:moveTo>
                  <a:lnTo>
                    <a:pt x="2371884" y="0"/>
                  </a:lnTo>
                  <a:lnTo>
                    <a:pt x="2371884" y="1578769"/>
                  </a:lnTo>
                  <a:lnTo>
                    <a:pt x="0" y="1578769"/>
                  </a:lnTo>
                  <a:lnTo>
                    <a:pt x="0" y="0"/>
                  </a:ln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0" name="Shape 2045"/>
            <p:cNvSpPr>
              <a:spLocks/>
            </p:cNvSpPr>
            <p:nvPr/>
          </p:nvSpPr>
          <p:spPr bwMode="auto">
            <a:xfrm>
              <a:off x="285559" y="1809988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1" name="Shape 2046"/>
            <p:cNvSpPr>
              <a:spLocks/>
            </p:cNvSpPr>
            <p:nvPr/>
          </p:nvSpPr>
          <p:spPr bwMode="auto">
            <a:xfrm>
              <a:off x="285559" y="1713389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2" name="Shape 2047"/>
            <p:cNvSpPr>
              <a:spLocks/>
            </p:cNvSpPr>
            <p:nvPr/>
          </p:nvSpPr>
          <p:spPr bwMode="auto">
            <a:xfrm>
              <a:off x="285559" y="1616789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3" name="Shape 2048"/>
            <p:cNvSpPr>
              <a:spLocks/>
            </p:cNvSpPr>
            <p:nvPr/>
          </p:nvSpPr>
          <p:spPr bwMode="auto">
            <a:xfrm>
              <a:off x="285559" y="1520190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4" name="Shape 2049"/>
            <p:cNvSpPr>
              <a:spLocks/>
            </p:cNvSpPr>
            <p:nvPr/>
          </p:nvSpPr>
          <p:spPr bwMode="auto">
            <a:xfrm>
              <a:off x="285559" y="1423590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5" name="Shape 2050"/>
            <p:cNvSpPr>
              <a:spLocks/>
            </p:cNvSpPr>
            <p:nvPr/>
          </p:nvSpPr>
          <p:spPr bwMode="auto">
            <a:xfrm>
              <a:off x="285559" y="1327070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6" name="Shape 2051"/>
            <p:cNvSpPr>
              <a:spLocks/>
            </p:cNvSpPr>
            <p:nvPr/>
          </p:nvSpPr>
          <p:spPr bwMode="auto">
            <a:xfrm>
              <a:off x="285559" y="1230471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7" name="Shape 2052"/>
            <p:cNvSpPr>
              <a:spLocks/>
            </p:cNvSpPr>
            <p:nvPr/>
          </p:nvSpPr>
          <p:spPr bwMode="auto">
            <a:xfrm>
              <a:off x="285559" y="1133872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8" name="Shape 2053"/>
            <p:cNvSpPr>
              <a:spLocks/>
            </p:cNvSpPr>
            <p:nvPr/>
          </p:nvSpPr>
          <p:spPr bwMode="auto">
            <a:xfrm>
              <a:off x="285559" y="1037272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9" name="Shape 2054"/>
            <p:cNvSpPr>
              <a:spLocks/>
            </p:cNvSpPr>
            <p:nvPr/>
          </p:nvSpPr>
          <p:spPr bwMode="auto">
            <a:xfrm>
              <a:off x="285559" y="940673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0" name="Shape 2055"/>
            <p:cNvSpPr>
              <a:spLocks/>
            </p:cNvSpPr>
            <p:nvPr/>
          </p:nvSpPr>
          <p:spPr bwMode="auto">
            <a:xfrm>
              <a:off x="285559" y="844074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1" name="Shape 2056"/>
            <p:cNvSpPr>
              <a:spLocks/>
            </p:cNvSpPr>
            <p:nvPr/>
          </p:nvSpPr>
          <p:spPr bwMode="auto">
            <a:xfrm>
              <a:off x="285559" y="747474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2" name="Shape 2057"/>
            <p:cNvSpPr>
              <a:spLocks/>
            </p:cNvSpPr>
            <p:nvPr/>
          </p:nvSpPr>
          <p:spPr bwMode="auto">
            <a:xfrm>
              <a:off x="285559" y="650875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3" name="Shape 2058"/>
            <p:cNvSpPr>
              <a:spLocks/>
            </p:cNvSpPr>
            <p:nvPr/>
          </p:nvSpPr>
          <p:spPr bwMode="auto">
            <a:xfrm>
              <a:off x="285559" y="554276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4" name="Shape 2059"/>
            <p:cNvSpPr>
              <a:spLocks/>
            </p:cNvSpPr>
            <p:nvPr/>
          </p:nvSpPr>
          <p:spPr bwMode="auto">
            <a:xfrm>
              <a:off x="285559" y="457676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5" name="Shape 2060"/>
            <p:cNvSpPr>
              <a:spLocks/>
            </p:cNvSpPr>
            <p:nvPr/>
          </p:nvSpPr>
          <p:spPr bwMode="auto">
            <a:xfrm>
              <a:off x="285559" y="361156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6" name="Shape 2061"/>
            <p:cNvSpPr>
              <a:spLocks/>
            </p:cNvSpPr>
            <p:nvPr/>
          </p:nvSpPr>
          <p:spPr bwMode="auto">
            <a:xfrm>
              <a:off x="392318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7" name="Shape 2062"/>
            <p:cNvSpPr>
              <a:spLocks/>
            </p:cNvSpPr>
            <p:nvPr/>
          </p:nvSpPr>
          <p:spPr bwMode="auto">
            <a:xfrm>
              <a:off x="556942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8" name="Shape 2063"/>
            <p:cNvSpPr>
              <a:spLocks/>
            </p:cNvSpPr>
            <p:nvPr/>
          </p:nvSpPr>
          <p:spPr bwMode="auto">
            <a:xfrm>
              <a:off x="721486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9" name="Shape 2064"/>
            <p:cNvSpPr>
              <a:spLocks/>
            </p:cNvSpPr>
            <p:nvPr/>
          </p:nvSpPr>
          <p:spPr bwMode="auto">
            <a:xfrm>
              <a:off x="886110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0" name="Shape 2065"/>
            <p:cNvSpPr>
              <a:spLocks/>
            </p:cNvSpPr>
            <p:nvPr/>
          </p:nvSpPr>
          <p:spPr bwMode="auto">
            <a:xfrm>
              <a:off x="1050654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1" name="Shape 2066"/>
            <p:cNvSpPr>
              <a:spLocks/>
            </p:cNvSpPr>
            <p:nvPr/>
          </p:nvSpPr>
          <p:spPr bwMode="auto">
            <a:xfrm>
              <a:off x="1215278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2" name="Shape 2067"/>
            <p:cNvSpPr>
              <a:spLocks/>
            </p:cNvSpPr>
            <p:nvPr/>
          </p:nvSpPr>
          <p:spPr bwMode="auto">
            <a:xfrm>
              <a:off x="1379901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3" name="Shape 2068"/>
            <p:cNvSpPr>
              <a:spLocks/>
            </p:cNvSpPr>
            <p:nvPr/>
          </p:nvSpPr>
          <p:spPr bwMode="auto">
            <a:xfrm>
              <a:off x="1544446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4" name="Shape 2069"/>
            <p:cNvSpPr>
              <a:spLocks/>
            </p:cNvSpPr>
            <p:nvPr/>
          </p:nvSpPr>
          <p:spPr bwMode="auto">
            <a:xfrm>
              <a:off x="1709070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5" name="Shape 2070"/>
            <p:cNvSpPr>
              <a:spLocks/>
            </p:cNvSpPr>
            <p:nvPr/>
          </p:nvSpPr>
          <p:spPr bwMode="auto">
            <a:xfrm>
              <a:off x="1873614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6" name="Shape 2071"/>
            <p:cNvSpPr>
              <a:spLocks/>
            </p:cNvSpPr>
            <p:nvPr/>
          </p:nvSpPr>
          <p:spPr bwMode="auto">
            <a:xfrm>
              <a:off x="2038237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7" name="Shape 2072"/>
            <p:cNvSpPr>
              <a:spLocks/>
            </p:cNvSpPr>
            <p:nvPr/>
          </p:nvSpPr>
          <p:spPr bwMode="auto">
            <a:xfrm>
              <a:off x="2202782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8" name="Shape 2073"/>
            <p:cNvSpPr>
              <a:spLocks/>
            </p:cNvSpPr>
            <p:nvPr/>
          </p:nvSpPr>
          <p:spPr bwMode="auto">
            <a:xfrm>
              <a:off x="2367406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49" name="Shape 2074"/>
            <p:cNvSpPr>
              <a:spLocks/>
            </p:cNvSpPr>
            <p:nvPr/>
          </p:nvSpPr>
          <p:spPr bwMode="auto">
            <a:xfrm>
              <a:off x="2531950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4207" cap="rnd" cmpd="sng">
              <a:solidFill>
                <a:srgbClr val="F1F1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0" name="Shape 2075"/>
            <p:cNvSpPr>
              <a:spLocks/>
            </p:cNvSpPr>
            <p:nvPr/>
          </p:nvSpPr>
          <p:spPr bwMode="auto">
            <a:xfrm>
              <a:off x="285559" y="1809988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1" name="Shape 2076"/>
            <p:cNvSpPr>
              <a:spLocks/>
            </p:cNvSpPr>
            <p:nvPr/>
          </p:nvSpPr>
          <p:spPr bwMode="auto">
            <a:xfrm>
              <a:off x="285559" y="1616789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2" name="Shape 2077"/>
            <p:cNvSpPr>
              <a:spLocks/>
            </p:cNvSpPr>
            <p:nvPr/>
          </p:nvSpPr>
          <p:spPr bwMode="auto">
            <a:xfrm>
              <a:off x="285559" y="1423590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3" name="Shape 2078"/>
            <p:cNvSpPr>
              <a:spLocks/>
            </p:cNvSpPr>
            <p:nvPr/>
          </p:nvSpPr>
          <p:spPr bwMode="auto">
            <a:xfrm>
              <a:off x="285559" y="1230471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4" name="Shape 2079"/>
            <p:cNvSpPr>
              <a:spLocks/>
            </p:cNvSpPr>
            <p:nvPr/>
          </p:nvSpPr>
          <p:spPr bwMode="auto">
            <a:xfrm>
              <a:off x="285559" y="1037272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5" name="Shape 2080"/>
            <p:cNvSpPr>
              <a:spLocks/>
            </p:cNvSpPr>
            <p:nvPr/>
          </p:nvSpPr>
          <p:spPr bwMode="auto">
            <a:xfrm>
              <a:off x="285559" y="844074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6" name="Shape 2081"/>
            <p:cNvSpPr>
              <a:spLocks/>
            </p:cNvSpPr>
            <p:nvPr/>
          </p:nvSpPr>
          <p:spPr bwMode="auto">
            <a:xfrm>
              <a:off x="285559" y="650875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7" name="Shape 2082"/>
            <p:cNvSpPr>
              <a:spLocks/>
            </p:cNvSpPr>
            <p:nvPr/>
          </p:nvSpPr>
          <p:spPr bwMode="auto">
            <a:xfrm>
              <a:off x="285559" y="457676"/>
              <a:ext cx="2371884" cy="0"/>
            </a:xfrm>
            <a:custGeom>
              <a:avLst/>
              <a:gdLst>
                <a:gd name="T0" fmla="*/ 0 w 2371884"/>
                <a:gd name="T1" fmla="*/ 2371884 w 2371884"/>
                <a:gd name="T2" fmla="*/ 0 60000 65536"/>
                <a:gd name="T3" fmla="*/ 0 60000 65536"/>
                <a:gd name="T4" fmla="*/ 0 w 2371884"/>
                <a:gd name="T5" fmla="*/ 2371884 w 2371884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71884">
                  <a:moveTo>
                    <a:pt x="0" y="0"/>
                  </a:moveTo>
                  <a:lnTo>
                    <a:pt x="2371884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8" name="Shape 2083"/>
            <p:cNvSpPr>
              <a:spLocks/>
            </p:cNvSpPr>
            <p:nvPr/>
          </p:nvSpPr>
          <p:spPr bwMode="auto">
            <a:xfrm>
              <a:off x="392318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59" name="Shape 2084"/>
            <p:cNvSpPr>
              <a:spLocks/>
            </p:cNvSpPr>
            <p:nvPr/>
          </p:nvSpPr>
          <p:spPr bwMode="auto">
            <a:xfrm>
              <a:off x="721486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0" name="Shape 2085"/>
            <p:cNvSpPr>
              <a:spLocks/>
            </p:cNvSpPr>
            <p:nvPr/>
          </p:nvSpPr>
          <p:spPr bwMode="auto">
            <a:xfrm>
              <a:off x="1050654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1" name="Shape 2086"/>
            <p:cNvSpPr>
              <a:spLocks/>
            </p:cNvSpPr>
            <p:nvPr/>
          </p:nvSpPr>
          <p:spPr bwMode="auto">
            <a:xfrm>
              <a:off x="1379901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2" name="Shape 2087"/>
            <p:cNvSpPr>
              <a:spLocks/>
            </p:cNvSpPr>
            <p:nvPr/>
          </p:nvSpPr>
          <p:spPr bwMode="auto">
            <a:xfrm>
              <a:off x="1709070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3" name="Shape 2088"/>
            <p:cNvSpPr>
              <a:spLocks/>
            </p:cNvSpPr>
            <p:nvPr/>
          </p:nvSpPr>
          <p:spPr bwMode="auto">
            <a:xfrm>
              <a:off x="2038237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4" name="Shape 2089"/>
            <p:cNvSpPr>
              <a:spLocks/>
            </p:cNvSpPr>
            <p:nvPr/>
          </p:nvSpPr>
          <p:spPr bwMode="auto">
            <a:xfrm>
              <a:off x="2367406" y="297021"/>
              <a:ext cx="0" cy="1578769"/>
            </a:xfrm>
            <a:custGeom>
              <a:avLst/>
              <a:gdLst>
                <a:gd name="T0" fmla="*/ 1578769 h 1578769"/>
                <a:gd name="T1" fmla="*/ 0 h 1578769"/>
                <a:gd name="T2" fmla="*/ 0 60000 65536"/>
                <a:gd name="T3" fmla="*/ 0 60000 65536"/>
                <a:gd name="T4" fmla="*/ 0 h 1578769"/>
                <a:gd name="T5" fmla="*/ 1578769 h 1578769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65" name="Rectangle 68"/>
            <p:cNvSpPr>
              <a:spLocks noChangeArrowheads="1"/>
            </p:cNvSpPr>
            <p:nvPr/>
          </p:nvSpPr>
          <p:spPr bwMode="auto">
            <a:xfrm>
              <a:off x="375967" y="1779061"/>
              <a:ext cx="49184" cy="67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6" name="Rectangle 69"/>
            <p:cNvSpPr>
              <a:spLocks noChangeArrowheads="1"/>
            </p:cNvSpPr>
            <p:nvPr/>
          </p:nvSpPr>
          <p:spPr bwMode="auto">
            <a:xfrm>
              <a:off x="378030" y="1773266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7" name="Rectangle 70"/>
            <p:cNvSpPr>
              <a:spLocks noChangeArrowheads="1"/>
            </p:cNvSpPr>
            <p:nvPr/>
          </p:nvSpPr>
          <p:spPr bwMode="auto">
            <a:xfrm>
              <a:off x="382237" y="1774457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8" name="Rectangle 71"/>
            <p:cNvSpPr>
              <a:spLocks noChangeArrowheads="1"/>
            </p:cNvSpPr>
            <p:nvPr/>
          </p:nvSpPr>
          <p:spPr bwMode="auto">
            <a:xfrm>
              <a:off x="390651" y="1773981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9" name="Rectangle 72"/>
            <p:cNvSpPr>
              <a:spLocks noChangeArrowheads="1"/>
            </p:cNvSpPr>
            <p:nvPr/>
          </p:nvSpPr>
          <p:spPr bwMode="auto">
            <a:xfrm>
              <a:off x="407558" y="1775886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0" name="Rectangle 73"/>
            <p:cNvSpPr>
              <a:spLocks noChangeArrowheads="1"/>
            </p:cNvSpPr>
            <p:nvPr/>
          </p:nvSpPr>
          <p:spPr bwMode="auto">
            <a:xfrm>
              <a:off x="441213" y="1773187"/>
              <a:ext cx="49184" cy="67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1" name="Rectangle 74"/>
            <p:cNvSpPr>
              <a:spLocks noChangeArrowheads="1"/>
            </p:cNvSpPr>
            <p:nvPr/>
          </p:nvSpPr>
          <p:spPr bwMode="auto">
            <a:xfrm>
              <a:off x="508682" y="1768504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2" name="Rectangle 75"/>
            <p:cNvSpPr>
              <a:spLocks noChangeArrowheads="1"/>
            </p:cNvSpPr>
            <p:nvPr/>
          </p:nvSpPr>
          <p:spPr bwMode="auto">
            <a:xfrm>
              <a:off x="643460" y="1763344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3" name="Rectangle 76"/>
            <p:cNvSpPr>
              <a:spLocks noChangeArrowheads="1"/>
            </p:cNvSpPr>
            <p:nvPr/>
          </p:nvSpPr>
          <p:spPr bwMode="auto">
            <a:xfrm>
              <a:off x="913177" y="1732547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4" name="Rectangle 77"/>
            <p:cNvSpPr>
              <a:spLocks noChangeArrowheads="1"/>
            </p:cNvSpPr>
            <p:nvPr/>
          </p:nvSpPr>
          <p:spPr bwMode="auto">
            <a:xfrm>
              <a:off x="1452450" y="1690002"/>
              <a:ext cx="49184" cy="67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5" name="Rectangle 78"/>
            <p:cNvSpPr>
              <a:spLocks noChangeArrowheads="1"/>
            </p:cNvSpPr>
            <p:nvPr/>
          </p:nvSpPr>
          <p:spPr bwMode="auto">
            <a:xfrm>
              <a:off x="2531156" y="1655077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6" name="Shape 2102"/>
            <p:cNvSpPr>
              <a:spLocks/>
            </p:cNvSpPr>
            <p:nvPr/>
          </p:nvSpPr>
          <p:spPr bwMode="auto">
            <a:xfrm>
              <a:off x="370648" y="1777762"/>
              <a:ext cx="45482" cy="39370"/>
            </a:xfrm>
            <a:custGeom>
              <a:avLst/>
              <a:gdLst>
                <a:gd name="T0" fmla="*/ 2278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8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8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77" name="Shape 2103"/>
            <p:cNvSpPr>
              <a:spLocks/>
            </p:cNvSpPr>
            <p:nvPr/>
          </p:nvSpPr>
          <p:spPr bwMode="auto">
            <a:xfrm>
              <a:off x="371680" y="1769824"/>
              <a:ext cx="45482" cy="39370"/>
            </a:xfrm>
            <a:custGeom>
              <a:avLst/>
              <a:gdLst>
                <a:gd name="T0" fmla="*/ 2278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8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8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78" name="Shape 2104"/>
            <p:cNvSpPr>
              <a:spLocks/>
            </p:cNvSpPr>
            <p:nvPr/>
          </p:nvSpPr>
          <p:spPr bwMode="auto">
            <a:xfrm>
              <a:off x="373823" y="1757203"/>
              <a:ext cx="45482" cy="39370"/>
            </a:xfrm>
            <a:custGeom>
              <a:avLst/>
              <a:gdLst>
                <a:gd name="T0" fmla="*/ 2270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0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0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79" name="Shape 2105"/>
            <p:cNvSpPr>
              <a:spLocks/>
            </p:cNvSpPr>
            <p:nvPr/>
          </p:nvSpPr>
          <p:spPr bwMode="auto">
            <a:xfrm>
              <a:off x="378030" y="1723707"/>
              <a:ext cx="45482" cy="39370"/>
            </a:xfrm>
            <a:custGeom>
              <a:avLst/>
              <a:gdLst>
                <a:gd name="T0" fmla="*/ 2270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0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0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0" name="Shape 2106"/>
            <p:cNvSpPr>
              <a:spLocks/>
            </p:cNvSpPr>
            <p:nvPr/>
          </p:nvSpPr>
          <p:spPr bwMode="auto">
            <a:xfrm>
              <a:off x="386444" y="1647031"/>
              <a:ext cx="45482" cy="39370"/>
            </a:xfrm>
            <a:custGeom>
              <a:avLst/>
              <a:gdLst>
                <a:gd name="T0" fmla="*/ 2278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8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8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1" name="Shape 2107"/>
            <p:cNvSpPr>
              <a:spLocks/>
            </p:cNvSpPr>
            <p:nvPr/>
          </p:nvSpPr>
          <p:spPr bwMode="auto">
            <a:xfrm>
              <a:off x="403351" y="1296908"/>
              <a:ext cx="45402" cy="39370"/>
            </a:xfrm>
            <a:custGeom>
              <a:avLst/>
              <a:gdLst>
                <a:gd name="T0" fmla="*/ 22701 w 45402"/>
                <a:gd name="T1" fmla="*/ 0 h 39370"/>
                <a:gd name="T2" fmla="*/ 45402 w 45402"/>
                <a:gd name="T3" fmla="*/ 39370 h 39370"/>
                <a:gd name="T4" fmla="*/ 0 w 45402"/>
                <a:gd name="T5" fmla="*/ 39370 h 39370"/>
                <a:gd name="T6" fmla="*/ 22701 w 4540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02"/>
                <a:gd name="T13" fmla="*/ 0 h 39370"/>
                <a:gd name="T14" fmla="*/ 45402 w 4540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02" h="39370">
                  <a:moveTo>
                    <a:pt x="22701" y="0"/>
                  </a:moveTo>
                  <a:lnTo>
                    <a:pt x="45402" y="39370"/>
                  </a:lnTo>
                  <a:lnTo>
                    <a:pt x="0" y="39370"/>
                  </a:lnTo>
                  <a:lnTo>
                    <a:pt x="22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2" name="Shape 2108"/>
            <p:cNvSpPr>
              <a:spLocks/>
            </p:cNvSpPr>
            <p:nvPr/>
          </p:nvSpPr>
          <p:spPr bwMode="auto">
            <a:xfrm>
              <a:off x="437006" y="868045"/>
              <a:ext cx="45482" cy="39370"/>
            </a:xfrm>
            <a:custGeom>
              <a:avLst/>
              <a:gdLst>
                <a:gd name="T0" fmla="*/ 2278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8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8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3" name="Shape 2109"/>
            <p:cNvSpPr>
              <a:spLocks/>
            </p:cNvSpPr>
            <p:nvPr/>
          </p:nvSpPr>
          <p:spPr bwMode="auto">
            <a:xfrm>
              <a:off x="504475" y="342503"/>
              <a:ext cx="45402" cy="39370"/>
            </a:xfrm>
            <a:custGeom>
              <a:avLst/>
              <a:gdLst>
                <a:gd name="T0" fmla="*/ 22701 w 45402"/>
                <a:gd name="T1" fmla="*/ 0 h 39370"/>
                <a:gd name="T2" fmla="*/ 45402 w 45402"/>
                <a:gd name="T3" fmla="*/ 39370 h 39370"/>
                <a:gd name="T4" fmla="*/ 0 w 45402"/>
                <a:gd name="T5" fmla="*/ 39370 h 39370"/>
                <a:gd name="T6" fmla="*/ 22701 w 4540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02"/>
                <a:gd name="T13" fmla="*/ 0 h 39370"/>
                <a:gd name="T14" fmla="*/ 45402 w 4540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02" h="39370">
                  <a:moveTo>
                    <a:pt x="22701" y="0"/>
                  </a:moveTo>
                  <a:lnTo>
                    <a:pt x="45402" y="39370"/>
                  </a:lnTo>
                  <a:lnTo>
                    <a:pt x="0" y="39370"/>
                  </a:lnTo>
                  <a:lnTo>
                    <a:pt x="22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4" name="Shape 2110"/>
            <p:cNvSpPr>
              <a:spLocks/>
            </p:cNvSpPr>
            <p:nvPr/>
          </p:nvSpPr>
          <p:spPr bwMode="auto">
            <a:xfrm>
              <a:off x="393429" y="1677828"/>
              <a:ext cx="2156221" cy="123984"/>
            </a:xfrm>
            <a:custGeom>
              <a:avLst/>
              <a:gdLst>
                <a:gd name="T0" fmla="*/ 0 w 2156221"/>
                <a:gd name="T1" fmla="*/ 121523 h 123984"/>
                <a:gd name="T2" fmla="*/ 1032 w 2156221"/>
                <a:gd name="T3" fmla="*/ 123984 h 123984"/>
                <a:gd name="T4" fmla="*/ 3096 w 2156221"/>
                <a:gd name="T5" fmla="*/ 118110 h 123984"/>
                <a:gd name="T6" fmla="*/ 7302 w 2156221"/>
                <a:gd name="T7" fmla="*/ 119380 h 123984"/>
                <a:gd name="T8" fmla="*/ 15796 w 2156221"/>
                <a:gd name="T9" fmla="*/ 118824 h 123984"/>
                <a:gd name="T10" fmla="*/ 32623 w 2156221"/>
                <a:gd name="T11" fmla="*/ 120809 h 123984"/>
                <a:gd name="T12" fmla="*/ 66357 w 2156221"/>
                <a:gd name="T13" fmla="*/ 118031 h 123984"/>
                <a:gd name="T14" fmla="*/ 133747 w 2156221"/>
                <a:gd name="T15" fmla="*/ 113427 h 123984"/>
                <a:gd name="T16" fmla="*/ 268605 w 2156221"/>
                <a:gd name="T17" fmla="*/ 108188 h 123984"/>
                <a:gd name="T18" fmla="*/ 538242 w 2156221"/>
                <a:gd name="T19" fmla="*/ 77470 h 123984"/>
                <a:gd name="T20" fmla="*/ 1077515 w 2156221"/>
                <a:gd name="T21" fmla="*/ 34846 h 123984"/>
                <a:gd name="T22" fmla="*/ 2156221 w 2156221"/>
                <a:gd name="T23" fmla="*/ 0 h 1239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6221"/>
                <a:gd name="T37" fmla="*/ 0 h 123984"/>
                <a:gd name="T38" fmla="*/ 2156221 w 2156221"/>
                <a:gd name="T39" fmla="*/ 123984 h 1239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6221" h="123984">
                  <a:moveTo>
                    <a:pt x="0" y="121523"/>
                  </a:moveTo>
                  <a:lnTo>
                    <a:pt x="1032" y="123984"/>
                  </a:lnTo>
                  <a:lnTo>
                    <a:pt x="3096" y="118110"/>
                  </a:lnTo>
                  <a:lnTo>
                    <a:pt x="7302" y="119380"/>
                  </a:lnTo>
                  <a:lnTo>
                    <a:pt x="15796" y="118824"/>
                  </a:lnTo>
                  <a:lnTo>
                    <a:pt x="32623" y="120809"/>
                  </a:lnTo>
                  <a:lnTo>
                    <a:pt x="66357" y="118031"/>
                  </a:lnTo>
                  <a:lnTo>
                    <a:pt x="133747" y="113427"/>
                  </a:lnTo>
                  <a:lnTo>
                    <a:pt x="268605" y="108188"/>
                  </a:lnTo>
                  <a:lnTo>
                    <a:pt x="538242" y="77470"/>
                  </a:lnTo>
                  <a:lnTo>
                    <a:pt x="1077515" y="34846"/>
                  </a:lnTo>
                  <a:lnTo>
                    <a:pt x="2156221" y="0"/>
                  </a:lnTo>
                </a:path>
              </a:pathLst>
            </a:custGeom>
            <a:noFill/>
            <a:ln w="8414" cap="flat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5" name="Shape 2111"/>
            <p:cNvSpPr>
              <a:spLocks/>
            </p:cNvSpPr>
            <p:nvPr/>
          </p:nvSpPr>
          <p:spPr bwMode="auto">
            <a:xfrm>
              <a:off x="393429" y="368776"/>
              <a:ext cx="133747" cy="1435259"/>
            </a:xfrm>
            <a:custGeom>
              <a:avLst/>
              <a:gdLst>
                <a:gd name="T0" fmla="*/ 0 w 133747"/>
                <a:gd name="T1" fmla="*/ 1435259 h 1435259"/>
                <a:gd name="T2" fmla="*/ 1032 w 133747"/>
                <a:gd name="T3" fmla="*/ 1427321 h 1435259"/>
                <a:gd name="T4" fmla="*/ 3096 w 133747"/>
                <a:gd name="T5" fmla="*/ 1414701 h 1435259"/>
                <a:gd name="T6" fmla="*/ 7302 w 133747"/>
                <a:gd name="T7" fmla="*/ 1381125 h 1435259"/>
                <a:gd name="T8" fmla="*/ 15796 w 133747"/>
                <a:gd name="T9" fmla="*/ 1304528 h 1435259"/>
                <a:gd name="T10" fmla="*/ 32623 w 133747"/>
                <a:gd name="T11" fmla="*/ 954405 h 1435259"/>
                <a:gd name="T12" fmla="*/ 66357 w 133747"/>
                <a:gd name="T13" fmla="*/ 525542 h 1435259"/>
                <a:gd name="T14" fmla="*/ 133747 w 133747"/>
                <a:gd name="T15" fmla="*/ 0 h 14352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747"/>
                <a:gd name="T25" fmla="*/ 0 h 1435259"/>
                <a:gd name="T26" fmla="*/ 133747 w 133747"/>
                <a:gd name="T27" fmla="*/ 1435259 h 14352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747" h="1435259">
                  <a:moveTo>
                    <a:pt x="0" y="1435259"/>
                  </a:moveTo>
                  <a:lnTo>
                    <a:pt x="1032" y="1427321"/>
                  </a:lnTo>
                  <a:lnTo>
                    <a:pt x="3096" y="1414701"/>
                  </a:lnTo>
                  <a:lnTo>
                    <a:pt x="7302" y="1381125"/>
                  </a:lnTo>
                  <a:lnTo>
                    <a:pt x="15796" y="1304528"/>
                  </a:lnTo>
                  <a:lnTo>
                    <a:pt x="32623" y="954405"/>
                  </a:lnTo>
                  <a:lnTo>
                    <a:pt x="66357" y="525542"/>
                  </a:lnTo>
                  <a:lnTo>
                    <a:pt x="133747" y="0"/>
                  </a:lnTo>
                </a:path>
              </a:pathLst>
            </a:custGeom>
            <a:noFill/>
            <a:ln w="8414" cap="flat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86" name="Rectangle 89"/>
            <p:cNvSpPr>
              <a:spLocks noChangeArrowheads="1"/>
            </p:cNvSpPr>
            <p:nvPr/>
          </p:nvSpPr>
          <p:spPr bwMode="auto">
            <a:xfrm>
              <a:off x="370252" y="1931987"/>
              <a:ext cx="58696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7" name="Rectangle 90"/>
            <p:cNvSpPr>
              <a:spLocks noChangeArrowheads="1"/>
            </p:cNvSpPr>
            <p:nvPr/>
          </p:nvSpPr>
          <p:spPr bwMode="auto">
            <a:xfrm>
              <a:off x="655287" y="1931987"/>
              <a:ext cx="176089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8" name="Rectangle 91"/>
            <p:cNvSpPr>
              <a:spLocks noChangeArrowheads="1"/>
            </p:cNvSpPr>
            <p:nvPr/>
          </p:nvSpPr>
          <p:spPr bwMode="auto">
            <a:xfrm>
              <a:off x="984455" y="1931987"/>
              <a:ext cx="176089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9" name="Rectangle 92"/>
            <p:cNvSpPr>
              <a:spLocks noChangeArrowheads="1"/>
            </p:cNvSpPr>
            <p:nvPr/>
          </p:nvSpPr>
          <p:spPr bwMode="auto">
            <a:xfrm>
              <a:off x="1313703" y="1931987"/>
              <a:ext cx="176089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0" name="Rectangle 93"/>
            <p:cNvSpPr>
              <a:spLocks noChangeArrowheads="1"/>
            </p:cNvSpPr>
            <p:nvPr/>
          </p:nvSpPr>
          <p:spPr bwMode="auto">
            <a:xfrm>
              <a:off x="1620805" y="1931987"/>
              <a:ext cx="234785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1" name="Rectangle 94"/>
            <p:cNvSpPr>
              <a:spLocks noChangeArrowheads="1"/>
            </p:cNvSpPr>
            <p:nvPr/>
          </p:nvSpPr>
          <p:spPr bwMode="auto">
            <a:xfrm>
              <a:off x="1949973" y="1931987"/>
              <a:ext cx="234785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1250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2" name="Rectangle 95"/>
            <p:cNvSpPr>
              <a:spLocks noChangeArrowheads="1"/>
            </p:cNvSpPr>
            <p:nvPr/>
          </p:nvSpPr>
          <p:spPr bwMode="auto">
            <a:xfrm>
              <a:off x="2279141" y="1931987"/>
              <a:ext cx="234785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1500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3" name="Shape 2119"/>
            <p:cNvSpPr>
              <a:spLocks/>
            </p:cNvSpPr>
            <p:nvPr/>
          </p:nvSpPr>
          <p:spPr bwMode="auto">
            <a:xfrm>
              <a:off x="392318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4" name="Shape 2120"/>
            <p:cNvSpPr>
              <a:spLocks/>
            </p:cNvSpPr>
            <p:nvPr/>
          </p:nvSpPr>
          <p:spPr bwMode="auto">
            <a:xfrm>
              <a:off x="721486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5" name="Shape 2121"/>
            <p:cNvSpPr>
              <a:spLocks/>
            </p:cNvSpPr>
            <p:nvPr/>
          </p:nvSpPr>
          <p:spPr bwMode="auto">
            <a:xfrm>
              <a:off x="1050654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6" name="Shape 2122"/>
            <p:cNvSpPr>
              <a:spLocks/>
            </p:cNvSpPr>
            <p:nvPr/>
          </p:nvSpPr>
          <p:spPr bwMode="auto">
            <a:xfrm>
              <a:off x="1379902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7" name="Shape 2123"/>
            <p:cNvSpPr>
              <a:spLocks/>
            </p:cNvSpPr>
            <p:nvPr/>
          </p:nvSpPr>
          <p:spPr bwMode="auto">
            <a:xfrm>
              <a:off x="1709070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8" name="Shape 2124"/>
            <p:cNvSpPr>
              <a:spLocks/>
            </p:cNvSpPr>
            <p:nvPr/>
          </p:nvSpPr>
          <p:spPr bwMode="auto">
            <a:xfrm>
              <a:off x="2038238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99" name="Shape 2125"/>
            <p:cNvSpPr>
              <a:spLocks/>
            </p:cNvSpPr>
            <p:nvPr/>
          </p:nvSpPr>
          <p:spPr bwMode="auto">
            <a:xfrm>
              <a:off x="2367406" y="1875790"/>
              <a:ext cx="0" cy="33734"/>
            </a:xfrm>
            <a:custGeom>
              <a:avLst/>
              <a:gdLst>
                <a:gd name="T0" fmla="*/ 33734 h 33734"/>
                <a:gd name="T1" fmla="*/ 0 h 33734"/>
                <a:gd name="T2" fmla="*/ 0 60000 65536"/>
                <a:gd name="T3" fmla="*/ 0 60000 65536"/>
                <a:gd name="T4" fmla="*/ 0 h 33734"/>
                <a:gd name="T5" fmla="*/ 33734 h 33734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noFill/>
            <a:ln w="8414" cap="rnd" cmpd="sng">
              <a:solidFill>
                <a:srgbClr val="7E7E7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00" name="Shape 2126"/>
            <p:cNvSpPr>
              <a:spLocks/>
            </p:cNvSpPr>
            <p:nvPr/>
          </p:nvSpPr>
          <p:spPr bwMode="auto">
            <a:xfrm>
              <a:off x="825547" y="0"/>
              <a:ext cx="1103233" cy="297021"/>
            </a:xfrm>
            <a:custGeom>
              <a:avLst/>
              <a:gdLst>
                <a:gd name="T0" fmla="*/ 0 w 1103233"/>
                <a:gd name="T1" fmla="*/ 297021 h 297021"/>
                <a:gd name="T2" fmla="*/ 1103233 w 1103233"/>
                <a:gd name="T3" fmla="*/ 297021 h 297021"/>
                <a:gd name="T4" fmla="*/ 1103233 w 1103233"/>
                <a:gd name="T5" fmla="*/ 0 h 297021"/>
                <a:gd name="T6" fmla="*/ 0 w 1103233"/>
                <a:gd name="T7" fmla="*/ 0 h 297021"/>
                <a:gd name="T8" fmla="*/ 0 w 1103233"/>
                <a:gd name="T9" fmla="*/ 297021 h 2970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3233"/>
                <a:gd name="T16" fmla="*/ 0 h 297021"/>
                <a:gd name="T17" fmla="*/ 1103233 w 1103233"/>
                <a:gd name="T18" fmla="*/ 297021 h 2970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3233" h="297021">
                  <a:moveTo>
                    <a:pt x="0" y="297021"/>
                  </a:moveTo>
                  <a:lnTo>
                    <a:pt x="1103233" y="297021"/>
                  </a:lnTo>
                  <a:lnTo>
                    <a:pt x="1103233" y="0"/>
                  </a:lnTo>
                  <a:lnTo>
                    <a:pt x="0" y="0"/>
                  </a:lnTo>
                  <a:lnTo>
                    <a:pt x="0" y="297021"/>
                  </a:lnTo>
                  <a:close/>
                </a:path>
              </a:pathLst>
            </a:custGeom>
            <a:noFill/>
            <a:ln w="8414" cap="rnd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01" name="Shape 28380"/>
            <p:cNvSpPr>
              <a:spLocks/>
            </p:cNvSpPr>
            <p:nvPr/>
          </p:nvSpPr>
          <p:spPr bwMode="auto">
            <a:xfrm>
              <a:off x="859837" y="125571"/>
              <a:ext cx="137160" cy="137160"/>
            </a:xfrm>
            <a:custGeom>
              <a:avLst/>
              <a:gdLst>
                <a:gd name="T0" fmla="*/ 0 w 137160"/>
                <a:gd name="T1" fmla="*/ 0 h 137160"/>
                <a:gd name="T2" fmla="*/ 137160 w 137160"/>
                <a:gd name="T3" fmla="*/ 0 h 137160"/>
                <a:gd name="T4" fmla="*/ 137160 w 137160"/>
                <a:gd name="T5" fmla="*/ 137160 h 137160"/>
                <a:gd name="T6" fmla="*/ 0 w 137160"/>
                <a:gd name="T7" fmla="*/ 137160 h 137160"/>
                <a:gd name="T8" fmla="*/ 0 w 137160"/>
                <a:gd name="T9" fmla="*/ 0 h 137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160"/>
                <a:gd name="T16" fmla="*/ 0 h 137160"/>
                <a:gd name="T17" fmla="*/ 137160 w 137160"/>
                <a:gd name="T18" fmla="*/ 137160 h 137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160" h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02" name="Rectangle 105"/>
            <p:cNvSpPr>
              <a:spLocks noChangeArrowheads="1"/>
            </p:cNvSpPr>
            <p:nvPr/>
          </p:nvSpPr>
          <p:spPr bwMode="auto">
            <a:xfrm>
              <a:off x="909922" y="171399"/>
              <a:ext cx="49184" cy="6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225">
                  <a:solidFill>
                    <a:srgbClr val="00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●</a:t>
              </a:r>
              <a:endParaRPr lang="en-US" altLang="en-US" sz="7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3" name="Rectangle 106"/>
            <p:cNvSpPr>
              <a:spLocks noChangeArrowheads="1"/>
            </p:cNvSpPr>
            <p:nvPr/>
          </p:nvSpPr>
          <p:spPr bwMode="auto">
            <a:xfrm>
              <a:off x="1031287" y="165656"/>
              <a:ext cx="476854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75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Voldemort</a:t>
              </a:r>
              <a:endParaRPr lang="en-US" altLang="en-US" sz="10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4" name="Shape 28381"/>
            <p:cNvSpPr>
              <a:spLocks/>
            </p:cNvSpPr>
            <p:nvPr/>
          </p:nvSpPr>
          <p:spPr bwMode="auto">
            <a:xfrm>
              <a:off x="1424113" y="125571"/>
              <a:ext cx="137160" cy="137160"/>
            </a:xfrm>
            <a:custGeom>
              <a:avLst/>
              <a:gdLst>
                <a:gd name="T0" fmla="*/ 0 w 137160"/>
                <a:gd name="T1" fmla="*/ 0 h 137160"/>
                <a:gd name="T2" fmla="*/ 137160 w 137160"/>
                <a:gd name="T3" fmla="*/ 0 h 137160"/>
                <a:gd name="T4" fmla="*/ 137160 w 137160"/>
                <a:gd name="T5" fmla="*/ 137160 h 137160"/>
                <a:gd name="T6" fmla="*/ 0 w 137160"/>
                <a:gd name="T7" fmla="*/ 137160 h 137160"/>
                <a:gd name="T8" fmla="*/ 0 w 137160"/>
                <a:gd name="T9" fmla="*/ 0 h 137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160"/>
                <a:gd name="T16" fmla="*/ 0 h 137160"/>
                <a:gd name="T17" fmla="*/ 137160 w 137160"/>
                <a:gd name="T18" fmla="*/ 137160 h 137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160" h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05" name="Shape 2131"/>
            <p:cNvSpPr>
              <a:spLocks/>
            </p:cNvSpPr>
            <p:nvPr/>
          </p:nvSpPr>
          <p:spPr bwMode="auto">
            <a:xfrm>
              <a:off x="1469992" y="167878"/>
              <a:ext cx="45482" cy="39370"/>
            </a:xfrm>
            <a:custGeom>
              <a:avLst/>
              <a:gdLst>
                <a:gd name="T0" fmla="*/ 22701 w 45482"/>
                <a:gd name="T1" fmla="*/ 0 h 39370"/>
                <a:gd name="T2" fmla="*/ 45482 w 45482"/>
                <a:gd name="T3" fmla="*/ 39370 h 39370"/>
                <a:gd name="T4" fmla="*/ 0 w 45482"/>
                <a:gd name="T5" fmla="*/ 39370 h 39370"/>
                <a:gd name="T6" fmla="*/ 22701 w 45482"/>
                <a:gd name="T7" fmla="*/ 0 h 39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82"/>
                <a:gd name="T13" fmla="*/ 0 h 39370"/>
                <a:gd name="T14" fmla="*/ 45482 w 45482"/>
                <a:gd name="T15" fmla="*/ 39370 h 39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82" h="39370">
                  <a:moveTo>
                    <a:pt x="22701" y="0"/>
                  </a:moveTo>
                  <a:lnTo>
                    <a:pt x="45482" y="39370"/>
                  </a:lnTo>
                  <a:lnTo>
                    <a:pt x="0" y="39370"/>
                  </a:lnTo>
                  <a:lnTo>
                    <a:pt x="22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06" name="Rectangle 109"/>
            <p:cNvSpPr>
              <a:spLocks noChangeArrowheads="1"/>
            </p:cNvSpPr>
            <p:nvPr/>
          </p:nvSpPr>
          <p:spPr bwMode="auto">
            <a:xfrm>
              <a:off x="1595564" y="165656"/>
              <a:ext cx="35196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en-US" sz="75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MySQL</a:t>
              </a:r>
              <a:endParaRPr lang="en-US" altLang="en-US" sz="105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2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77518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complete cycle means that the live updates are not necessary.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Voldemort was originally designed to support fast online read writes.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throughput for batch output even during complete data refreshes.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rollback, leading to less time in error as well as fast development.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live serving performance for batch output on connection of a read only storage engine.</a:t>
            </a:r>
          </a:p>
        </p:txBody>
      </p:sp>
    </p:spTree>
    <p:extLst>
      <p:ext uri="{BB962C8B-B14F-4D97-AF65-F5344CB8AC3E}">
        <p14:creationId xmlns:p14="http://schemas.microsoft.com/office/powerpoint/2010/main" val="103803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628650" y="1100138"/>
            <a:ext cx="7886700" cy="994172"/>
          </a:xfrm>
        </p:spPr>
        <p:txBody>
          <a:bodyPr/>
          <a:lstStyle/>
          <a:p>
            <a:pPr eaLnBrk="1" hangingPunct="1"/>
            <a:r>
              <a:rPr lang="en-US" altLang="en-US" sz="2700"/>
              <a:t>Read latency Voldemort Vs MySQL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628650" y="2094310"/>
            <a:ext cx="7886700" cy="35123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Read latency is also an important factor to be considered.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10 million requests (100 GB) have been used in this experiment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950" b="1" i="1" dirty="0"/>
              <a:t>Voldemort</a:t>
            </a:r>
            <a:endParaRPr lang="en-US" altLang="en-US" sz="1950" b="1" dirty="0"/>
          </a:p>
          <a:p>
            <a:pPr marL="13716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1950" dirty="0"/>
              <a:t> </a:t>
            </a:r>
            <a:r>
              <a:rPr lang="en-US" altLang="en-US" sz="1800" dirty="0"/>
              <a:t>In this read-only storage engine, both </a:t>
            </a:r>
          </a:p>
          <a:p>
            <a:pPr marL="13716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1800" dirty="0"/>
              <a:t>binary search and interpolation search algorithms </a:t>
            </a:r>
          </a:p>
          <a:p>
            <a:pPr marL="137160"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1800" dirty="0"/>
              <a:t>have</a:t>
            </a:r>
            <a:r>
              <a:rPr lang="en-US" altLang="en-US" sz="1950" dirty="0"/>
              <a:t> been measured.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950" b="1" i="1" dirty="0"/>
              <a:t>MySQL</a:t>
            </a:r>
            <a:endParaRPr lang="en-US" altLang="en-US" sz="1950" dirty="0"/>
          </a:p>
          <a:p>
            <a:pPr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1950" dirty="0"/>
              <a:t>  </a:t>
            </a:r>
            <a:r>
              <a:rPr lang="en-US" altLang="en-US" sz="1800" dirty="0"/>
              <a:t>Indexes will not be cached in case of MySQL,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defRPr/>
            </a:pPr>
            <a:r>
              <a:rPr lang="en-US" altLang="en-US" sz="1800" dirty="0"/>
              <a:t> due to this MySQL starts with high latency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5282803" y="2725341"/>
            <a:ext cx="3584972" cy="2881313"/>
            <a:chOff x="0" y="0"/>
            <a:chExt cx="2657443" cy="2134767"/>
          </a:xfrm>
        </p:grpSpPr>
        <p:sp>
          <p:nvSpPr>
            <p:cNvPr id="5" name="Rectangle 4"/>
            <p:cNvSpPr/>
            <p:nvPr/>
          </p:nvSpPr>
          <p:spPr>
            <a:xfrm>
              <a:off x="894052" y="2017443"/>
              <a:ext cx="1285917" cy="117324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600"/>
                </a:spcAft>
                <a:defRPr/>
              </a:pPr>
              <a:r>
                <a:rPr lang="en-US" sz="788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time since swap (mins</a:t>
              </a:r>
              <a:r>
                <a:rPr lang="en-US" sz="563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)</a:t>
              </a:r>
              <a:endParaRPr lang="en-US" sz="75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 rot="-5399999">
              <a:off x="-511607" y="942916"/>
              <a:ext cx="1140396" cy="117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825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median latency (ms)</a:t>
              </a:r>
              <a:endParaRPr lang="en-US" altLang="en-US" sz="120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96965" y="1594327"/>
              <a:ext cx="146741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0.5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163163" y="1387555"/>
              <a:ext cx="5869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163163" y="1180862"/>
              <a:ext cx="5869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163163" y="974090"/>
              <a:ext cx="5869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163163" y="767318"/>
              <a:ext cx="5869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8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119031" y="560626"/>
              <a:ext cx="117393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16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119031" y="353854"/>
              <a:ext cx="117393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32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2187"/>
            <p:cNvSpPr/>
            <p:nvPr/>
          </p:nvSpPr>
          <p:spPr>
            <a:xfrm>
              <a:off x="229470" y="1623129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15" name="Shape 2188"/>
            <p:cNvSpPr/>
            <p:nvPr/>
          </p:nvSpPr>
          <p:spPr>
            <a:xfrm>
              <a:off x="229470" y="1415827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16" name="Shape 2189"/>
            <p:cNvSpPr/>
            <p:nvPr/>
          </p:nvSpPr>
          <p:spPr>
            <a:xfrm>
              <a:off x="229470" y="1209407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17" name="Shape 2190"/>
            <p:cNvSpPr/>
            <p:nvPr/>
          </p:nvSpPr>
          <p:spPr>
            <a:xfrm>
              <a:off x="229470" y="1002987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18" name="Shape 2191"/>
            <p:cNvSpPr/>
            <p:nvPr/>
          </p:nvSpPr>
          <p:spPr>
            <a:xfrm>
              <a:off x="229470" y="795686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19" name="Shape 2192"/>
            <p:cNvSpPr/>
            <p:nvPr/>
          </p:nvSpPr>
          <p:spPr>
            <a:xfrm>
              <a:off x="229470" y="589266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0" name="Shape 2193"/>
            <p:cNvSpPr/>
            <p:nvPr/>
          </p:nvSpPr>
          <p:spPr>
            <a:xfrm>
              <a:off x="229470" y="381964"/>
              <a:ext cx="34420" cy="0"/>
            </a:xfrm>
            <a:custGeom>
              <a:avLst/>
              <a:gdLst/>
              <a:ahLst/>
              <a:cxnLst/>
              <a:rect l="0" t="0" r="0" b="0"/>
              <a:pathLst>
                <a:path w="33734">
                  <a:moveTo>
                    <a:pt x="0" y="0"/>
                  </a:moveTo>
                  <a:lnTo>
                    <a:pt x="33734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1" name="Shape 28382"/>
            <p:cNvSpPr/>
            <p:nvPr/>
          </p:nvSpPr>
          <p:spPr>
            <a:xfrm>
              <a:off x="263891" y="297279"/>
              <a:ext cx="2393552" cy="1578140"/>
            </a:xfrm>
            <a:custGeom>
              <a:avLst/>
              <a:gdLst/>
              <a:ahLst/>
              <a:cxnLst/>
              <a:rect l="0" t="0" r="0" b="0"/>
              <a:pathLst>
                <a:path w="2393950" h="1578769">
                  <a:moveTo>
                    <a:pt x="0" y="0"/>
                  </a:moveTo>
                  <a:lnTo>
                    <a:pt x="2393950" y="0"/>
                  </a:lnTo>
                  <a:lnTo>
                    <a:pt x="2393950" y="1578769"/>
                  </a:lnTo>
                  <a:lnTo>
                    <a:pt x="0" y="1578769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E4E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2" name="Shape 2195"/>
            <p:cNvSpPr/>
            <p:nvPr/>
          </p:nvSpPr>
          <p:spPr>
            <a:xfrm>
              <a:off x="263891" y="1829548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3" name="Shape 2196"/>
            <p:cNvSpPr/>
            <p:nvPr/>
          </p:nvSpPr>
          <p:spPr>
            <a:xfrm>
              <a:off x="263891" y="1623129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4" name="Shape 2197"/>
            <p:cNvSpPr/>
            <p:nvPr/>
          </p:nvSpPr>
          <p:spPr>
            <a:xfrm>
              <a:off x="263891" y="1502276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5" name="Shape 2198"/>
            <p:cNvSpPr/>
            <p:nvPr/>
          </p:nvSpPr>
          <p:spPr>
            <a:xfrm>
              <a:off x="263891" y="141582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6" name="Shape 2199"/>
            <p:cNvSpPr/>
            <p:nvPr/>
          </p:nvSpPr>
          <p:spPr>
            <a:xfrm>
              <a:off x="263891" y="1294974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7" name="Shape 2200"/>
            <p:cNvSpPr/>
            <p:nvPr/>
          </p:nvSpPr>
          <p:spPr>
            <a:xfrm>
              <a:off x="263891" y="120940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8" name="Shape 2201"/>
            <p:cNvSpPr/>
            <p:nvPr/>
          </p:nvSpPr>
          <p:spPr>
            <a:xfrm>
              <a:off x="263891" y="1088555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29" name="Shape 2202"/>
            <p:cNvSpPr/>
            <p:nvPr/>
          </p:nvSpPr>
          <p:spPr>
            <a:xfrm>
              <a:off x="263891" y="100298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0" name="Shape 2203"/>
            <p:cNvSpPr/>
            <p:nvPr/>
          </p:nvSpPr>
          <p:spPr>
            <a:xfrm>
              <a:off x="263891" y="881253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1" name="Shape 2204"/>
            <p:cNvSpPr/>
            <p:nvPr/>
          </p:nvSpPr>
          <p:spPr>
            <a:xfrm>
              <a:off x="263891" y="795686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2" name="Shape 2205"/>
            <p:cNvSpPr/>
            <p:nvPr/>
          </p:nvSpPr>
          <p:spPr>
            <a:xfrm>
              <a:off x="263891" y="674833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3" name="Shape 2206"/>
            <p:cNvSpPr/>
            <p:nvPr/>
          </p:nvSpPr>
          <p:spPr>
            <a:xfrm>
              <a:off x="263891" y="589266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4" name="Shape 2207"/>
            <p:cNvSpPr/>
            <p:nvPr/>
          </p:nvSpPr>
          <p:spPr>
            <a:xfrm>
              <a:off x="263891" y="468413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5" name="Shape 2208"/>
            <p:cNvSpPr/>
            <p:nvPr/>
          </p:nvSpPr>
          <p:spPr>
            <a:xfrm>
              <a:off x="263891" y="381964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6" name="Shape 2209"/>
            <p:cNvSpPr/>
            <p:nvPr/>
          </p:nvSpPr>
          <p:spPr>
            <a:xfrm>
              <a:off x="360974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7" name="Shape 2210"/>
            <p:cNvSpPr/>
            <p:nvPr/>
          </p:nvSpPr>
          <p:spPr>
            <a:xfrm>
              <a:off x="532194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8" name="Shape 2211"/>
            <p:cNvSpPr/>
            <p:nvPr/>
          </p:nvSpPr>
          <p:spPr>
            <a:xfrm>
              <a:off x="702532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39" name="Shape 2212"/>
            <p:cNvSpPr/>
            <p:nvPr/>
          </p:nvSpPr>
          <p:spPr>
            <a:xfrm>
              <a:off x="873753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0" name="Shape 2213"/>
            <p:cNvSpPr/>
            <p:nvPr/>
          </p:nvSpPr>
          <p:spPr>
            <a:xfrm>
              <a:off x="1044973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1" name="Shape 2214"/>
            <p:cNvSpPr/>
            <p:nvPr/>
          </p:nvSpPr>
          <p:spPr>
            <a:xfrm>
              <a:off x="1215310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2" name="Shape 2215"/>
            <p:cNvSpPr/>
            <p:nvPr/>
          </p:nvSpPr>
          <p:spPr>
            <a:xfrm>
              <a:off x="1386530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3" name="Shape 2216"/>
            <p:cNvSpPr/>
            <p:nvPr/>
          </p:nvSpPr>
          <p:spPr>
            <a:xfrm>
              <a:off x="1556868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4" name="Shape 2217"/>
            <p:cNvSpPr/>
            <p:nvPr/>
          </p:nvSpPr>
          <p:spPr>
            <a:xfrm>
              <a:off x="1728088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5" name="Shape 2218"/>
            <p:cNvSpPr/>
            <p:nvPr/>
          </p:nvSpPr>
          <p:spPr>
            <a:xfrm>
              <a:off x="1899309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6" name="Shape 2219"/>
            <p:cNvSpPr/>
            <p:nvPr/>
          </p:nvSpPr>
          <p:spPr>
            <a:xfrm>
              <a:off x="2069646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7" name="Shape 2220"/>
            <p:cNvSpPr/>
            <p:nvPr/>
          </p:nvSpPr>
          <p:spPr>
            <a:xfrm>
              <a:off x="2240866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8" name="Shape 2221"/>
            <p:cNvSpPr/>
            <p:nvPr/>
          </p:nvSpPr>
          <p:spPr>
            <a:xfrm>
              <a:off x="2412086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49" name="Shape 2222"/>
            <p:cNvSpPr/>
            <p:nvPr/>
          </p:nvSpPr>
          <p:spPr>
            <a:xfrm>
              <a:off x="2582424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4207" cap="rnd">
              <a:round/>
            </a:ln>
          </p:spPr>
          <p:style>
            <a:lnRef idx="1">
              <a:srgbClr val="F1F1F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0" name="Shape 2223"/>
            <p:cNvSpPr/>
            <p:nvPr/>
          </p:nvSpPr>
          <p:spPr>
            <a:xfrm>
              <a:off x="263891" y="1623129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1" name="Shape 2224"/>
            <p:cNvSpPr/>
            <p:nvPr/>
          </p:nvSpPr>
          <p:spPr>
            <a:xfrm>
              <a:off x="263891" y="141582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2" name="Shape 2225"/>
            <p:cNvSpPr/>
            <p:nvPr/>
          </p:nvSpPr>
          <p:spPr>
            <a:xfrm>
              <a:off x="263891" y="120940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3" name="Shape 2226"/>
            <p:cNvSpPr/>
            <p:nvPr/>
          </p:nvSpPr>
          <p:spPr>
            <a:xfrm>
              <a:off x="263891" y="1002987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4" name="Shape 2227"/>
            <p:cNvSpPr/>
            <p:nvPr/>
          </p:nvSpPr>
          <p:spPr>
            <a:xfrm>
              <a:off x="263891" y="795686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5" name="Shape 2228"/>
            <p:cNvSpPr/>
            <p:nvPr/>
          </p:nvSpPr>
          <p:spPr>
            <a:xfrm>
              <a:off x="263891" y="589266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6" name="Shape 2229"/>
            <p:cNvSpPr/>
            <p:nvPr/>
          </p:nvSpPr>
          <p:spPr>
            <a:xfrm>
              <a:off x="263891" y="381964"/>
              <a:ext cx="2393552" cy="0"/>
            </a:xfrm>
            <a:custGeom>
              <a:avLst/>
              <a:gdLst/>
              <a:ahLst/>
              <a:cxnLst/>
              <a:rect l="0" t="0" r="0" b="0"/>
              <a:pathLst>
                <a:path w="2393950">
                  <a:moveTo>
                    <a:pt x="0" y="0"/>
                  </a:moveTo>
                  <a:lnTo>
                    <a:pt x="239395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7" name="Shape 2230"/>
            <p:cNvSpPr/>
            <p:nvPr/>
          </p:nvSpPr>
          <p:spPr>
            <a:xfrm>
              <a:off x="360974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8" name="Shape 2231"/>
            <p:cNvSpPr/>
            <p:nvPr/>
          </p:nvSpPr>
          <p:spPr>
            <a:xfrm>
              <a:off x="702532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9" name="Shape 2232"/>
            <p:cNvSpPr/>
            <p:nvPr/>
          </p:nvSpPr>
          <p:spPr>
            <a:xfrm>
              <a:off x="1044973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0" name="Shape 2233"/>
            <p:cNvSpPr/>
            <p:nvPr/>
          </p:nvSpPr>
          <p:spPr>
            <a:xfrm>
              <a:off x="1386530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1" name="Shape 2234"/>
            <p:cNvSpPr/>
            <p:nvPr/>
          </p:nvSpPr>
          <p:spPr>
            <a:xfrm>
              <a:off x="1728088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2" name="Shape 2235"/>
            <p:cNvSpPr/>
            <p:nvPr/>
          </p:nvSpPr>
          <p:spPr>
            <a:xfrm>
              <a:off x="2069646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3" name="Shape 2236"/>
            <p:cNvSpPr/>
            <p:nvPr/>
          </p:nvSpPr>
          <p:spPr>
            <a:xfrm>
              <a:off x="2412086" y="297279"/>
              <a:ext cx="0" cy="1578140"/>
            </a:xfrm>
            <a:custGeom>
              <a:avLst/>
              <a:gdLst/>
              <a:ahLst/>
              <a:cxnLst/>
              <a:rect l="0" t="0" r="0" b="0"/>
              <a:pathLst>
                <a:path h="1578769">
                  <a:moveTo>
                    <a:pt x="0" y="1578769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4" name="Shape 2237"/>
            <p:cNvSpPr/>
            <p:nvPr/>
          </p:nvSpPr>
          <p:spPr>
            <a:xfrm>
              <a:off x="372448" y="1276449"/>
              <a:ext cx="2176438" cy="502817"/>
            </a:xfrm>
            <a:custGeom>
              <a:avLst/>
              <a:gdLst/>
              <a:ahLst/>
              <a:cxnLst/>
              <a:rect l="0" t="0" r="0" b="0"/>
              <a:pathLst>
                <a:path w="2176303" h="502602">
                  <a:moveTo>
                    <a:pt x="0" y="0"/>
                  </a:moveTo>
                  <a:lnTo>
                    <a:pt x="11430" y="33258"/>
                  </a:lnTo>
                  <a:lnTo>
                    <a:pt x="22780" y="35084"/>
                  </a:lnTo>
                  <a:lnTo>
                    <a:pt x="34210" y="40164"/>
                  </a:lnTo>
                  <a:lnTo>
                    <a:pt x="45561" y="47149"/>
                  </a:lnTo>
                  <a:lnTo>
                    <a:pt x="56991" y="49689"/>
                  </a:lnTo>
                  <a:lnTo>
                    <a:pt x="68342" y="50086"/>
                  </a:lnTo>
                  <a:lnTo>
                    <a:pt x="79772" y="52467"/>
                  </a:lnTo>
                  <a:lnTo>
                    <a:pt x="91202" y="55245"/>
                  </a:lnTo>
                  <a:lnTo>
                    <a:pt x="102552" y="58261"/>
                  </a:lnTo>
                  <a:lnTo>
                    <a:pt x="113982" y="59531"/>
                  </a:lnTo>
                  <a:lnTo>
                    <a:pt x="125333" y="61595"/>
                  </a:lnTo>
                  <a:lnTo>
                    <a:pt x="136763" y="63659"/>
                  </a:lnTo>
                  <a:lnTo>
                    <a:pt x="148113" y="66913"/>
                  </a:lnTo>
                  <a:lnTo>
                    <a:pt x="159544" y="66834"/>
                  </a:lnTo>
                  <a:lnTo>
                    <a:pt x="170894" y="67151"/>
                  </a:lnTo>
                  <a:lnTo>
                    <a:pt x="182324" y="68500"/>
                  </a:lnTo>
                  <a:lnTo>
                    <a:pt x="193675" y="69532"/>
                  </a:lnTo>
                  <a:lnTo>
                    <a:pt x="205105" y="70009"/>
                  </a:lnTo>
                  <a:lnTo>
                    <a:pt x="216535" y="70405"/>
                  </a:lnTo>
                  <a:lnTo>
                    <a:pt x="227885" y="71755"/>
                  </a:lnTo>
                  <a:lnTo>
                    <a:pt x="239316" y="72152"/>
                  </a:lnTo>
                  <a:lnTo>
                    <a:pt x="250666" y="74930"/>
                  </a:lnTo>
                  <a:lnTo>
                    <a:pt x="262096" y="82550"/>
                  </a:lnTo>
                  <a:lnTo>
                    <a:pt x="273447" y="89614"/>
                  </a:lnTo>
                  <a:lnTo>
                    <a:pt x="284877" y="89773"/>
                  </a:lnTo>
                  <a:lnTo>
                    <a:pt x="296227" y="90091"/>
                  </a:lnTo>
                  <a:lnTo>
                    <a:pt x="307657" y="92869"/>
                  </a:lnTo>
                  <a:lnTo>
                    <a:pt x="319088" y="97472"/>
                  </a:lnTo>
                  <a:lnTo>
                    <a:pt x="330438" y="102394"/>
                  </a:lnTo>
                  <a:lnTo>
                    <a:pt x="341868" y="102711"/>
                  </a:lnTo>
                  <a:lnTo>
                    <a:pt x="353218" y="112316"/>
                  </a:lnTo>
                  <a:lnTo>
                    <a:pt x="364649" y="121126"/>
                  </a:lnTo>
                  <a:lnTo>
                    <a:pt x="375999" y="121444"/>
                  </a:lnTo>
                  <a:lnTo>
                    <a:pt x="387429" y="126286"/>
                  </a:lnTo>
                  <a:lnTo>
                    <a:pt x="398780" y="130016"/>
                  </a:lnTo>
                  <a:lnTo>
                    <a:pt x="410210" y="132397"/>
                  </a:lnTo>
                  <a:lnTo>
                    <a:pt x="421560" y="135811"/>
                  </a:lnTo>
                  <a:lnTo>
                    <a:pt x="432991" y="140891"/>
                  </a:lnTo>
                  <a:lnTo>
                    <a:pt x="444420" y="142081"/>
                  </a:lnTo>
                  <a:lnTo>
                    <a:pt x="455771" y="145097"/>
                  </a:lnTo>
                  <a:lnTo>
                    <a:pt x="467201" y="173434"/>
                  </a:lnTo>
                  <a:lnTo>
                    <a:pt x="478551" y="173831"/>
                  </a:lnTo>
                  <a:lnTo>
                    <a:pt x="489982" y="183674"/>
                  </a:lnTo>
                  <a:lnTo>
                    <a:pt x="501332" y="201533"/>
                  </a:lnTo>
                  <a:lnTo>
                    <a:pt x="512762" y="218202"/>
                  </a:lnTo>
                  <a:lnTo>
                    <a:pt x="524113" y="256222"/>
                  </a:lnTo>
                  <a:lnTo>
                    <a:pt x="535543" y="278050"/>
                  </a:lnTo>
                  <a:lnTo>
                    <a:pt x="546973" y="298529"/>
                  </a:lnTo>
                  <a:lnTo>
                    <a:pt x="558323" y="304959"/>
                  </a:lnTo>
                  <a:lnTo>
                    <a:pt x="569754" y="310039"/>
                  </a:lnTo>
                  <a:lnTo>
                    <a:pt x="581104" y="323056"/>
                  </a:lnTo>
                  <a:lnTo>
                    <a:pt x="592534" y="327104"/>
                  </a:lnTo>
                  <a:lnTo>
                    <a:pt x="603885" y="332422"/>
                  </a:lnTo>
                  <a:lnTo>
                    <a:pt x="615315" y="335121"/>
                  </a:lnTo>
                  <a:lnTo>
                    <a:pt x="626665" y="339169"/>
                  </a:lnTo>
                  <a:lnTo>
                    <a:pt x="638095" y="342979"/>
                  </a:lnTo>
                  <a:lnTo>
                    <a:pt x="649446" y="347186"/>
                  </a:lnTo>
                  <a:lnTo>
                    <a:pt x="660876" y="350282"/>
                  </a:lnTo>
                  <a:lnTo>
                    <a:pt x="672306" y="352028"/>
                  </a:lnTo>
                  <a:lnTo>
                    <a:pt x="683657" y="354965"/>
                  </a:lnTo>
                  <a:lnTo>
                    <a:pt x="695087" y="355203"/>
                  </a:lnTo>
                  <a:lnTo>
                    <a:pt x="706437" y="356314"/>
                  </a:lnTo>
                  <a:lnTo>
                    <a:pt x="717867" y="358696"/>
                  </a:lnTo>
                  <a:lnTo>
                    <a:pt x="729218" y="359727"/>
                  </a:lnTo>
                  <a:lnTo>
                    <a:pt x="740648" y="362505"/>
                  </a:lnTo>
                  <a:lnTo>
                    <a:pt x="751998" y="365046"/>
                  </a:lnTo>
                  <a:lnTo>
                    <a:pt x="763429" y="367030"/>
                  </a:lnTo>
                  <a:lnTo>
                    <a:pt x="774859" y="367824"/>
                  </a:lnTo>
                  <a:lnTo>
                    <a:pt x="786209" y="369014"/>
                  </a:lnTo>
                  <a:lnTo>
                    <a:pt x="797639" y="369649"/>
                  </a:lnTo>
                  <a:lnTo>
                    <a:pt x="808990" y="371554"/>
                  </a:lnTo>
                  <a:lnTo>
                    <a:pt x="820420" y="389572"/>
                  </a:lnTo>
                  <a:lnTo>
                    <a:pt x="831770" y="411797"/>
                  </a:lnTo>
                  <a:lnTo>
                    <a:pt x="843201" y="407194"/>
                  </a:lnTo>
                  <a:lnTo>
                    <a:pt x="854551" y="416560"/>
                  </a:lnTo>
                  <a:lnTo>
                    <a:pt x="865981" y="423069"/>
                  </a:lnTo>
                  <a:lnTo>
                    <a:pt x="877332" y="419338"/>
                  </a:lnTo>
                  <a:lnTo>
                    <a:pt x="888761" y="422354"/>
                  </a:lnTo>
                  <a:lnTo>
                    <a:pt x="900192" y="423783"/>
                  </a:lnTo>
                  <a:lnTo>
                    <a:pt x="911542" y="421084"/>
                  </a:lnTo>
                  <a:lnTo>
                    <a:pt x="922972" y="419021"/>
                  </a:lnTo>
                  <a:lnTo>
                    <a:pt x="934323" y="434181"/>
                  </a:lnTo>
                  <a:lnTo>
                    <a:pt x="945753" y="442277"/>
                  </a:lnTo>
                  <a:lnTo>
                    <a:pt x="957103" y="419021"/>
                  </a:lnTo>
                  <a:lnTo>
                    <a:pt x="968533" y="434181"/>
                  </a:lnTo>
                  <a:lnTo>
                    <a:pt x="979884" y="442277"/>
                  </a:lnTo>
                  <a:lnTo>
                    <a:pt x="991314" y="450612"/>
                  </a:lnTo>
                  <a:lnTo>
                    <a:pt x="1002744" y="459184"/>
                  </a:lnTo>
                  <a:lnTo>
                    <a:pt x="1014095" y="476091"/>
                  </a:lnTo>
                  <a:lnTo>
                    <a:pt x="1025525" y="486410"/>
                  </a:lnTo>
                  <a:lnTo>
                    <a:pt x="1036876" y="496252"/>
                  </a:lnTo>
                  <a:lnTo>
                    <a:pt x="1048305" y="497364"/>
                  </a:lnTo>
                  <a:lnTo>
                    <a:pt x="1059656" y="496252"/>
                  </a:lnTo>
                  <a:lnTo>
                    <a:pt x="1071086" y="495379"/>
                  </a:lnTo>
                  <a:lnTo>
                    <a:pt x="1082437" y="483473"/>
                  </a:lnTo>
                  <a:lnTo>
                    <a:pt x="1093867" y="491411"/>
                  </a:lnTo>
                  <a:lnTo>
                    <a:pt x="1105217" y="485696"/>
                  </a:lnTo>
                  <a:lnTo>
                    <a:pt x="1116647" y="482997"/>
                  </a:lnTo>
                  <a:lnTo>
                    <a:pt x="1128077" y="480536"/>
                  </a:lnTo>
                  <a:lnTo>
                    <a:pt x="1139428" y="478155"/>
                  </a:lnTo>
                  <a:lnTo>
                    <a:pt x="1150858" y="482044"/>
                  </a:lnTo>
                  <a:lnTo>
                    <a:pt x="1162209" y="497364"/>
                  </a:lnTo>
                  <a:lnTo>
                    <a:pt x="1173639" y="486569"/>
                  </a:lnTo>
                  <a:lnTo>
                    <a:pt x="1184989" y="496252"/>
                  </a:lnTo>
                  <a:lnTo>
                    <a:pt x="1196419" y="481012"/>
                  </a:lnTo>
                  <a:lnTo>
                    <a:pt x="1207770" y="496252"/>
                  </a:lnTo>
                  <a:lnTo>
                    <a:pt x="1219200" y="493077"/>
                  </a:lnTo>
                  <a:lnTo>
                    <a:pt x="1230551" y="493950"/>
                  </a:lnTo>
                  <a:lnTo>
                    <a:pt x="1241980" y="494903"/>
                  </a:lnTo>
                  <a:lnTo>
                    <a:pt x="1253410" y="495776"/>
                  </a:lnTo>
                  <a:lnTo>
                    <a:pt x="1264761" y="496729"/>
                  </a:lnTo>
                  <a:lnTo>
                    <a:pt x="1276191" y="497681"/>
                  </a:lnTo>
                  <a:lnTo>
                    <a:pt x="1287542" y="498634"/>
                  </a:lnTo>
                  <a:lnTo>
                    <a:pt x="1298972" y="499507"/>
                  </a:lnTo>
                  <a:lnTo>
                    <a:pt x="1310322" y="500459"/>
                  </a:lnTo>
                  <a:lnTo>
                    <a:pt x="1321752" y="499348"/>
                  </a:lnTo>
                  <a:lnTo>
                    <a:pt x="1333103" y="497364"/>
                  </a:lnTo>
                  <a:lnTo>
                    <a:pt x="1344533" y="493315"/>
                  </a:lnTo>
                  <a:lnTo>
                    <a:pt x="1355963" y="486569"/>
                  </a:lnTo>
                  <a:lnTo>
                    <a:pt x="1367314" y="496252"/>
                  </a:lnTo>
                  <a:lnTo>
                    <a:pt x="1378743" y="489505"/>
                  </a:lnTo>
                  <a:lnTo>
                    <a:pt x="1390094" y="487839"/>
                  </a:lnTo>
                  <a:lnTo>
                    <a:pt x="1401524" y="486172"/>
                  </a:lnTo>
                  <a:lnTo>
                    <a:pt x="1412875" y="484505"/>
                  </a:lnTo>
                  <a:lnTo>
                    <a:pt x="1424305" y="482838"/>
                  </a:lnTo>
                  <a:lnTo>
                    <a:pt x="1435655" y="481250"/>
                  </a:lnTo>
                  <a:lnTo>
                    <a:pt x="1447085" y="482838"/>
                  </a:lnTo>
                  <a:lnTo>
                    <a:pt x="1458436" y="483790"/>
                  </a:lnTo>
                  <a:lnTo>
                    <a:pt x="1469866" y="496252"/>
                  </a:lnTo>
                  <a:lnTo>
                    <a:pt x="1481296" y="483790"/>
                  </a:lnTo>
                  <a:lnTo>
                    <a:pt x="1492646" y="487600"/>
                  </a:lnTo>
                  <a:lnTo>
                    <a:pt x="1504076" y="488156"/>
                  </a:lnTo>
                  <a:lnTo>
                    <a:pt x="1515427" y="488712"/>
                  </a:lnTo>
                  <a:lnTo>
                    <a:pt x="1526857" y="489267"/>
                  </a:lnTo>
                  <a:lnTo>
                    <a:pt x="1538208" y="489823"/>
                  </a:lnTo>
                  <a:lnTo>
                    <a:pt x="1549638" y="490379"/>
                  </a:lnTo>
                  <a:lnTo>
                    <a:pt x="1560989" y="478393"/>
                  </a:lnTo>
                  <a:lnTo>
                    <a:pt x="1572418" y="476964"/>
                  </a:lnTo>
                  <a:lnTo>
                    <a:pt x="1583848" y="485696"/>
                  </a:lnTo>
                  <a:lnTo>
                    <a:pt x="1595199" y="496252"/>
                  </a:lnTo>
                  <a:lnTo>
                    <a:pt x="1606629" y="491172"/>
                  </a:lnTo>
                  <a:lnTo>
                    <a:pt x="1617980" y="493077"/>
                  </a:lnTo>
                  <a:lnTo>
                    <a:pt x="1629410" y="495062"/>
                  </a:lnTo>
                  <a:lnTo>
                    <a:pt x="1640760" y="496967"/>
                  </a:lnTo>
                  <a:lnTo>
                    <a:pt x="1652190" y="498951"/>
                  </a:lnTo>
                  <a:lnTo>
                    <a:pt x="1663541" y="500936"/>
                  </a:lnTo>
                  <a:lnTo>
                    <a:pt x="1674971" y="497364"/>
                  </a:lnTo>
                  <a:lnTo>
                    <a:pt x="1686322" y="474504"/>
                  </a:lnTo>
                  <a:lnTo>
                    <a:pt x="1697751" y="486489"/>
                  </a:lnTo>
                  <a:lnTo>
                    <a:pt x="1709182" y="496252"/>
                  </a:lnTo>
                  <a:lnTo>
                    <a:pt x="1720532" y="485457"/>
                  </a:lnTo>
                  <a:lnTo>
                    <a:pt x="1731962" y="476171"/>
                  </a:lnTo>
                  <a:lnTo>
                    <a:pt x="1743313" y="471567"/>
                  </a:lnTo>
                  <a:lnTo>
                    <a:pt x="1754743" y="477996"/>
                  </a:lnTo>
                  <a:lnTo>
                    <a:pt x="1766093" y="485696"/>
                  </a:lnTo>
                  <a:lnTo>
                    <a:pt x="1777523" y="496252"/>
                  </a:lnTo>
                  <a:lnTo>
                    <a:pt x="1788874" y="490379"/>
                  </a:lnTo>
                  <a:lnTo>
                    <a:pt x="1800304" y="488950"/>
                  </a:lnTo>
                  <a:lnTo>
                    <a:pt x="1811734" y="491490"/>
                  </a:lnTo>
                  <a:lnTo>
                    <a:pt x="1823085" y="496252"/>
                  </a:lnTo>
                  <a:lnTo>
                    <a:pt x="1834514" y="498157"/>
                  </a:lnTo>
                  <a:lnTo>
                    <a:pt x="1845865" y="500380"/>
                  </a:lnTo>
                  <a:lnTo>
                    <a:pt x="1857295" y="502602"/>
                  </a:lnTo>
                  <a:lnTo>
                    <a:pt x="1868646" y="486410"/>
                  </a:lnTo>
                  <a:lnTo>
                    <a:pt x="1880076" y="486489"/>
                  </a:lnTo>
                  <a:lnTo>
                    <a:pt x="1891426" y="486489"/>
                  </a:lnTo>
                  <a:lnTo>
                    <a:pt x="1902856" y="483790"/>
                  </a:lnTo>
                  <a:lnTo>
                    <a:pt x="1914207" y="484664"/>
                  </a:lnTo>
                  <a:lnTo>
                    <a:pt x="1925637" y="481806"/>
                  </a:lnTo>
                  <a:lnTo>
                    <a:pt x="1937067" y="488950"/>
                  </a:lnTo>
                  <a:lnTo>
                    <a:pt x="1948418" y="489029"/>
                  </a:lnTo>
                  <a:lnTo>
                    <a:pt x="1959848" y="491490"/>
                  </a:lnTo>
                  <a:lnTo>
                    <a:pt x="1971198" y="488553"/>
                  </a:lnTo>
                  <a:lnTo>
                    <a:pt x="1982628" y="489823"/>
                  </a:lnTo>
                  <a:lnTo>
                    <a:pt x="1993979" y="489902"/>
                  </a:lnTo>
                  <a:lnTo>
                    <a:pt x="2005409" y="490061"/>
                  </a:lnTo>
                  <a:lnTo>
                    <a:pt x="2016760" y="490140"/>
                  </a:lnTo>
                  <a:lnTo>
                    <a:pt x="2028189" y="492363"/>
                  </a:lnTo>
                  <a:lnTo>
                    <a:pt x="2039620" y="486727"/>
                  </a:lnTo>
                  <a:lnTo>
                    <a:pt x="2050970" y="483790"/>
                  </a:lnTo>
                  <a:lnTo>
                    <a:pt x="2062400" y="481727"/>
                  </a:lnTo>
                  <a:lnTo>
                    <a:pt x="2073751" y="488553"/>
                  </a:lnTo>
                  <a:lnTo>
                    <a:pt x="2085181" y="489585"/>
                  </a:lnTo>
                  <a:lnTo>
                    <a:pt x="2096531" y="497364"/>
                  </a:lnTo>
                  <a:lnTo>
                    <a:pt x="2107961" y="498634"/>
                  </a:lnTo>
                  <a:lnTo>
                    <a:pt x="2119312" y="496252"/>
                  </a:lnTo>
                  <a:lnTo>
                    <a:pt x="2130742" y="496252"/>
                  </a:lnTo>
                  <a:lnTo>
                    <a:pt x="2142093" y="497364"/>
                  </a:lnTo>
                  <a:lnTo>
                    <a:pt x="2153523" y="498475"/>
                  </a:lnTo>
                  <a:lnTo>
                    <a:pt x="2164952" y="499586"/>
                  </a:lnTo>
                  <a:lnTo>
                    <a:pt x="2176303" y="500618"/>
                  </a:lnTo>
                </a:path>
              </a:pathLst>
            </a:custGeom>
            <a:ln w="841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5" name="Shape 2238"/>
            <p:cNvSpPr/>
            <p:nvPr/>
          </p:nvSpPr>
          <p:spPr>
            <a:xfrm>
              <a:off x="372448" y="1174122"/>
              <a:ext cx="2176438" cy="629844"/>
            </a:xfrm>
            <a:custGeom>
              <a:avLst/>
              <a:gdLst/>
              <a:ahLst/>
              <a:cxnLst/>
              <a:rect l="0" t="0" r="0" b="0"/>
              <a:pathLst>
                <a:path w="2176303" h="630158">
                  <a:moveTo>
                    <a:pt x="0" y="0"/>
                  </a:moveTo>
                  <a:lnTo>
                    <a:pt x="11430" y="17463"/>
                  </a:lnTo>
                  <a:lnTo>
                    <a:pt x="22780" y="45402"/>
                  </a:lnTo>
                  <a:lnTo>
                    <a:pt x="34210" y="37624"/>
                  </a:lnTo>
                  <a:lnTo>
                    <a:pt x="45561" y="79851"/>
                  </a:lnTo>
                  <a:lnTo>
                    <a:pt x="56991" y="97631"/>
                  </a:lnTo>
                  <a:lnTo>
                    <a:pt x="68342" y="115094"/>
                  </a:lnTo>
                  <a:lnTo>
                    <a:pt x="79772" y="121761"/>
                  </a:lnTo>
                  <a:lnTo>
                    <a:pt x="91202" y="132874"/>
                  </a:lnTo>
                  <a:lnTo>
                    <a:pt x="102552" y="136842"/>
                  </a:lnTo>
                  <a:lnTo>
                    <a:pt x="113982" y="141367"/>
                  </a:lnTo>
                  <a:lnTo>
                    <a:pt x="125333" y="145018"/>
                  </a:lnTo>
                  <a:lnTo>
                    <a:pt x="136763" y="158194"/>
                  </a:lnTo>
                  <a:lnTo>
                    <a:pt x="148113" y="163909"/>
                  </a:lnTo>
                  <a:lnTo>
                    <a:pt x="159544" y="207327"/>
                  </a:lnTo>
                  <a:lnTo>
                    <a:pt x="170894" y="253603"/>
                  </a:lnTo>
                  <a:lnTo>
                    <a:pt x="182324" y="256461"/>
                  </a:lnTo>
                  <a:lnTo>
                    <a:pt x="193675" y="259874"/>
                  </a:lnTo>
                  <a:lnTo>
                    <a:pt x="205105" y="265747"/>
                  </a:lnTo>
                  <a:lnTo>
                    <a:pt x="216535" y="286782"/>
                  </a:lnTo>
                  <a:lnTo>
                    <a:pt x="227885" y="304085"/>
                  </a:lnTo>
                  <a:lnTo>
                    <a:pt x="239316" y="314960"/>
                  </a:lnTo>
                  <a:lnTo>
                    <a:pt x="250666" y="314325"/>
                  </a:lnTo>
                  <a:lnTo>
                    <a:pt x="262096" y="319246"/>
                  </a:lnTo>
                  <a:lnTo>
                    <a:pt x="273447" y="333930"/>
                  </a:lnTo>
                  <a:lnTo>
                    <a:pt x="284877" y="343376"/>
                  </a:lnTo>
                  <a:lnTo>
                    <a:pt x="296227" y="383064"/>
                  </a:lnTo>
                  <a:lnTo>
                    <a:pt x="307657" y="350599"/>
                  </a:lnTo>
                  <a:lnTo>
                    <a:pt x="319088" y="388461"/>
                  </a:lnTo>
                  <a:lnTo>
                    <a:pt x="330438" y="419259"/>
                  </a:lnTo>
                  <a:lnTo>
                    <a:pt x="341868" y="430212"/>
                  </a:lnTo>
                  <a:lnTo>
                    <a:pt x="353218" y="459660"/>
                  </a:lnTo>
                  <a:lnTo>
                    <a:pt x="364649" y="465931"/>
                  </a:lnTo>
                  <a:lnTo>
                    <a:pt x="375999" y="472281"/>
                  </a:lnTo>
                  <a:lnTo>
                    <a:pt x="387429" y="498475"/>
                  </a:lnTo>
                  <a:lnTo>
                    <a:pt x="398780" y="506412"/>
                  </a:lnTo>
                  <a:lnTo>
                    <a:pt x="410210" y="521255"/>
                  </a:lnTo>
                  <a:lnTo>
                    <a:pt x="421560" y="536892"/>
                  </a:lnTo>
                  <a:lnTo>
                    <a:pt x="432991" y="544988"/>
                  </a:lnTo>
                  <a:lnTo>
                    <a:pt x="444420" y="545862"/>
                  </a:lnTo>
                  <a:lnTo>
                    <a:pt x="455771" y="546735"/>
                  </a:lnTo>
                  <a:lnTo>
                    <a:pt x="467201" y="546814"/>
                  </a:lnTo>
                  <a:lnTo>
                    <a:pt x="478551" y="549195"/>
                  </a:lnTo>
                  <a:lnTo>
                    <a:pt x="489982" y="550069"/>
                  </a:lnTo>
                  <a:lnTo>
                    <a:pt x="501332" y="550862"/>
                  </a:lnTo>
                  <a:lnTo>
                    <a:pt x="512762" y="551180"/>
                  </a:lnTo>
                  <a:lnTo>
                    <a:pt x="524113" y="551259"/>
                  </a:lnTo>
                  <a:lnTo>
                    <a:pt x="535543" y="552609"/>
                  </a:lnTo>
                  <a:lnTo>
                    <a:pt x="546973" y="552609"/>
                  </a:lnTo>
                  <a:lnTo>
                    <a:pt x="558323" y="553164"/>
                  </a:lnTo>
                  <a:lnTo>
                    <a:pt x="569754" y="554276"/>
                  </a:lnTo>
                  <a:lnTo>
                    <a:pt x="581104" y="553323"/>
                  </a:lnTo>
                  <a:lnTo>
                    <a:pt x="592534" y="551418"/>
                  </a:lnTo>
                  <a:lnTo>
                    <a:pt x="603885" y="553164"/>
                  </a:lnTo>
                  <a:lnTo>
                    <a:pt x="615315" y="555387"/>
                  </a:lnTo>
                  <a:lnTo>
                    <a:pt x="626665" y="554593"/>
                  </a:lnTo>
                  <a:lnTo>
                    <a:pt x="638095" y="552370"/>
                  </a:lnTo>
                  <a:lnTo>
                    <a:pt x="649446" y="555784"/>
                  </a:lnTo>
                  <a:lnTo>
                    <a:pt x="660876" y="554276"/>
                  </a:lnTo>
                  <a:lnTo>
                    <a:pt x="672306" y="555149"/>
                  </a:lnTo>
                  <a:lnTo>
                    <a:pt x="683657" y="556101"/>
                  </a:lnTo>
                  <a:lnTo>
                    <a:pt x="695087" y="553323"/>
                  </a:lnTo>
                  <a:lnTo>
                    <a:pt x="706437" y="559276"/>
                  </a:lnTo>
                  <a:lnTo>
                    <a:pt x="717867" y="560308"/>
                  </a:lnTo>
                  <a:lnTo>
                    <a:pt x="729218" y="560467"/>
                  </a:lnTo>
                  <a:lnTo>
                    <a:pt x="740648" y="561022"/>
                  </a:lnTo>
                  <a:lnTo>
                    <a:pt x="751998" y="551418"/>
                  </a:lnTo>
                  <a:lnTo>
                    <a:pt x="763429" y="562213"/>
                  </a:lnTo>
                  <a:lnTo>
                    <a:pt x="774859" y="562054"/>
                  </a:lnTo>
                  <a:lnTo>
                    <a:pt x="786209" y="563324"/>
                  </a:lnTo>
                  <a:lnTo>
                    <a:pt x="797639" y="562530"/>
                  </a:lnTo>
                  <a:lnTo>
                    <a:pt x="808990" y="561895"/>
                  </a:lnTo>
                  <a:lnTo>
                    <a:pt x="820420" y="561895"/>
                  </a:lnTo>
                  <a:lnTo>
                    <a:pt x="831770" y="596503"/>
                  </a:lnTo>
                  <a:lnTo>
                    <a:pt x="843201" y="586263"/>
                  </a:lnTo>
                  <a:lnTo>
                    <a:pt x="854551" y="583088"/>
                  </a:lnTo>
                  <a:lnTo>
                    <a:pt x="865981" y="585946"/>
                  </a:lnTo>
                  <a:lnTo>
                    <a:pt x="877332" y="598963"/>
                  </a:lnTo>
                  <a:lnTo>
                    <a:pt x="888761" y="577215"/>
                  </a:lnTo>
                  <a:lnTo>
                    <a:pt x="900192" y="586422"/>
                  </a:lnTo>
                  <a:lnTo>
                    <a:pt x="911542" y="598963"/>
                  </a:lnTo>
                  <a:lnTo>
                    <a:pt x="922972" y="598090"/>
                  </a:lnTo>
                  <a:lnTo>
                    <a:pt x="934323" y="585549"/>
                  </a:lnTo>
                  <a:lnTo>
                    <a:pt x="945753" y="598963"/>
                  </a:lnTo>
                  <a:lnTo>
                    <a:pt x="957103" y="586502"/>
                  </a:lnTo>
                  <a:lnTo>
                    <a:pt x="968533" y="600075"/>
                  </a:lnTo>
                  <a:lnTo>
                    <a:pt x="979884" y="589359"/>
                  </a:lnTo>
                  <a:lnTo>
                    <a:pt x="991314" y="598963"/>
                  </a:lnTo>
                  <a:lnTo>
                    <a:pt x="1002744" y="600075"/>
                  </a:lnTo>
                  <a:lnTo>
                    <a:pt x="1014095" y="608965"/>
                  </a:lnTo>
                  <a:lnTo>
                    <a:pt x="1025525" y="610155"/>
                  </a:lnTo>
                  <a:lnTo>
                    <a:pt x="1036876" y="611187"/>
                  </a:lnTo>
                  <a:lnTo>
                    <a:pt x="1048305" y="589121"/>
                  </a:lnTo>
                  <a:lnTo>
                    <a:pt x="1059656" y="601345"/>
                  </a:lnTo>
                  <a:lnTo>
                    <a:pt x="1071086" y="600869"/>
                  </a:lnTo>
                  <a:lnTo>
                    <a:pt x="1082437" y="587454"/>
                  </a:lnTo>
                  <a:lnTo>
                    <a:pt x="1093867" y="599916"/>
                  </a:lnTo>
                  <a:lnTo>
                    <a:pt x="1105217" y="600392"/>
                  </a:lnTo>
                  <a:lnTo>
                    <a:pt x="1116647" y="598090"/>
                  </a:lnTo>
                  <a:lnTo>
                    <a:pt x="1128077" y="589201"/>
                  </a:lnTo>
                  <a:lnTo>
                    <a:pt x="1139428" y="598963"/>
                  </a:lnTo>
                  <a:lnTo>
                    <a:pt x="1150858" y="591661"/>
                  </a:lnTo>
                  <a:lnTo>
                    <a:pt x="1162209" y="592772"/>
                  </a:lnTo>
                  <a:lnTo>
                    <a:pt x="1173639" y="593645"/>
                  </a:lnTo>
                  <a:lnTo>
                    <a:pt x="1184989" y="589121"/>
                  </a:lnTo>
                  <a:lnTo>
                    <a:pt x="1196419" y="592217"/>
                  </a:lnTo>
                  <a:lnTo>
                    <a:pt x="1207770" y="595154"/>
                  </a:lnTo>
                  <a:lnTo>
                    <a:pt x="1219200" y="598090"/>
                  </a:lnTo>
                  <a:lnTo>
                    <a:pt x="1230551" y="600075"/>
                  </a:lnTo>
                  <a:lnTo>
                    <a:pt x="1241980" y="597138"/>
                  </a:lnTo>
                  <a:lnTo>
                    <a:pt x="1253410" y="589201"/>
                  </a:lnTo>
                  <a:lnTo>
                    <a:pt x="1264761" y="598963"/>
                  </a:lnTo>
                  <a:lnTo>
                    <a:pt x="1276191" y="596820"/>
                  </a:lnTo>
                  <a:lnTo>
                    <a:pt x="1287542" y="597059"/>
                  </a:lnTo>
                  <a:lnTo>
                    <a:pt x="1298972" y="597297"/>
                  </a:lnTo>
                  <a:lnTo>
                    <a:pt x="1310322" y="597614"/>
                  </a:lnTo>
                  <a:lnTo>
                    <a:pt x="1321752" y="597852"/>
                  </a:lnTo>
                  <a:lnTo>
                    <a:pt x="1333103" y="598090"/>
                  </a:lnTo>
                  <a:lnTo>
                    <a:pt x="1344533" y="598329"/>
                  </a:lnTo>
                  <a:lnTo>
                    <a:pt x="1355963" y="598646"/>
                  </a:lnTo>
                  <a:lnTo>
                    <a:pt x="1367314" y="589121"/>
                  </a:lnTo>
                  <a:lnTo>
                    <a:pt x="1378743" y="598963"/>
                  </a:lnTo>
                  <a:lnTo>
                    <a:pt x="1390094" y="597138"/>
                  </a:lnTo>
                  <a:lnTo>
                    <a:pt x="1401524" y="595788"/>
                  </a:lnTo>
                  <a:lnTo>
                    <a:pt x="1412875" y="598963"/>
                  </a:lnTo>
                  <a:lnTo>
                    <a:pt x="1424305" y="586502"/>
                  </a:lnTo>
                  <a:lnTo>
                    <a:pt x="1435655" y="590947"/>
                  </a:lnTo>
                  <a:lnTo>
                    <a:pt x="1447085" y="591661"/>
                  </a:lnTo>
                  <a:lnTo>
                    <a:pt x="1458436" y="608965"/>
                  </a:lnTo>
                  <a:lnTo>
                    <a:pt x="1469866" y="602377"/>
                  </a:lnTo>
                  <a:lnTo>
                    <a:pt x="1481296" y="598963"/>
                  </a:lnTo>
                  <a:lnTo>
                    <a:pt x="1492646" y="589518"/>
                  </a:lnTo>
                  <a:lnTo>
                    <a:pt x="1504076" y="579834"/>
                  </a:lnTo>
                  <a:lnTo>
                    <a:pt x="1515427" y="577215"/>
                  </a:lnTo>
                  <a:lnTo>
                    <a:pt x="1526857" y="580787"/>
                  </a:lnTo>
                  <a:lnTo>
                    <a:pt x="1538208" y="581819"/>
                  </a:lnTo>
                  <a:lnTo>
                    <a:pt x="1549638" y="589280"/>
                  </a:lnTo>
                  <a:lnTo>
                    <a:pt x="1560989" y="598963"/>
                  </a:lnTo>
                  <a:lnTo>
                    <a:pt x="1572418" y="588407"/>
                  </a:lnTo>
                  <a:lnTo>
                    <a:pt x="1583848" y="598963"/>
                  </a:lnTo>
                  <a:lnTo>
                    <a:pt x="1595199" y="597852"/>
                  </a:lnTo>
                  <a:lnTo>
                    <a:pt x="1606629" y="560943"/>
                  </a:lnTo>
                  <a:lnTo>
                    <a:pt x="1617980" y="579040"/>
                  </a:lnTo>
                  <a:lnTo>
                    <a:pt x="1629410" y="567293"/>
                  </a:lnTo>
                  <a:lnTo>
                    <a:pt x="1640760" y="576262"/>
                  </a:lnTo>
                  <a:lnTo>
                    <a:pt x="1652190" y="585549"/>
                  </a:lnTo>
                  <a:lnTo>
                    <a:pt x="1663541" y="576977"/>
                  </a:lnTo>
                  <a:lnTo>
                    <a:pt x="1674971" y="588407"/>
                  </a:lnTo>
                  <a:lnTo>
                    <a:pt x="1686322" y="589121"/>
                  </a:lnTo>
                  <a:lnTo>
                    <a:pt x="1697751" y="591899"/>
                  </a:lnTo>
                  <a:lnTo>
                    <a:pt x="1709182" y="594915"/>
                  </a:lnTo>
                  <a:lnTo>
                    <a:pt x="1720532" y="630158"/>
                  </a:lnTo>
                  <a:lnTo>
                    <a:pt x="1731962" y="619125"/>
                  </a:lnTo>
                  <a:lnTo>
                    <a:pt x="1743313" y="585549"/>
                  </a:lnTo>
                  <a:lnTo>
                    <a:pt x="1754743" y="598726"/>
                  </a:lnTo>
                  <a:lnTo>
                    <a:pt x="1766093" y="606663"/>
                  </a:lnTo>
                  <a:lnTo>
                    <a:pt x="1777523" y="608171"/>
                  </a:lnTo>
                  <a:lnTo>
                    <a:pt x="1788874" y="609600"/>
                  </a:lnTo>
                  <a:lnTo>
                    <a:pt x="1800304" y="593090"/>
                  </a:lnTo>
                  <a:lnTo>
                    <a:pt x="1811734" y="597852"/>
                  </a:lnTo>
                  <a:lnTo>
                    <a:pt x="1823085" y="589280"/>
                  </a:lnTo>
                  <a:lnTo>
                    <a:pt x="1834514" y="590470"/>
                  </a:lnTo>
                  <a:lnTo>
                    <a:pt x="1845865" y="585232"/>
                  </a:lnTo>
                  <a:lnTo>
                    <a:pt x="1857295" y="598963"/>
                  </a:lnTo>
                  <a:lnTo>
                    <a:pt x="1868646" y="593804"/>
                  </a:lnTo>
                  <a:lnTo>
                    <a:pt x="1880076" y="592534"/>
                  </a:lnTo>
                  <a:lnTo>
                    <a:pt x="1891426" y="595154"/>
                  </a:lnTo>
                  <a:lnTo>
                    <a:pt x="1902856" y="599757"/>
                  </a:lnTo>
                  <a:lnTo>
                    <a:pt x="1914207" y="602932"/>
                  </a:lnTo>
                  <a:lnTo>
                    <a:pt x="1925637" y="591264"/>
                  </a:lnTo>
                  <a:lnTo>
                    <a:pt x="1937067" y="597694"/>
                  </a:lnTo>
                  <a:lnTo>
                    <a:pt x="1948418" y="598329"/>
                  </a:lnTo>
                  <a:lnTo>
                    <a:pt x="1959848" y="593804"/>
                  </a:lnTo>
                  <a:lnTo>
                    <a:pt x="1971198" y="592534"/>
                  </a:lnTo>
                  <a:lnTo>
                    <a:pt x="1982628" y="595154"/>
                  </a:lnTo>
                  <a:lnTo>
                    <a:pt x="1993979" y="597773"/>
                  </a:lnTo>
                  <a:lnTo>
                    <a:pt x="2005409" y="600472"/>
                  </a:lnTo>
                  <a:lnTo>
                    <a:pt x="2016760" y="592137"/>
                  </a:lnTo>
                  <a:lnTo>
                    <a:pt x="2028189" y="600075"/>
                  </a:lnTo>
                  <a:lnTo>
                    <a:pt x="2039620" y="598963"/>
                  </a:lnTo>
                  <a:lnTo>
                    <a:pt x="2050970" y="600075"/>
                  </a:lnTo>
                  <a:lnTo>
                    <a:pt x="2062400" y="599678"/>
                  </a:lnTo>
                  <a:lnTo>
                    <a:pt x="2073751" y="600234"/>
                  </a:lnTo>
                  <a:lnTo>
                    <a:pt x="2085181" y="600710"/>
                  </a:lnTo>
                  <a:lnTo>
                    <a:pt x="2096531" y="601265"/>
                  </a:lnTo>
                  <a:lnTo>
                    <a:pt x="2107961" y="601742"/>
                  </a:lnTo>
                  <a:lnTo>
                    <a:pt x="2119312" y="602218"/>
                  </a:lnTo>
                  <a:lnTo>
                    <a:pt x="2130742" y="602774"/>
                  </a:lnTo>
                  <a:lnTo>
                    <a:pt x="2142093" y="603250"/>
                  </a:lnTo>
                  <a:lnTo>
                    <a:pt x="2153523" y="603805"/>
                  </a:lnTo>
                  <a:lnTo>
                    <a:pt x="2164952" y="604282"/>
                  </a:lnTo>
                  <a:lnTo>
                    <a:pt x="2176303" y="604837"/>
                  </a:lnTo>
                </a:path>
              </a:pathLst>
            </a:custGeom>
            <a:ln w="8414" cap="flat">
              <a:custDash>
                <a:ds d="66250" sp="199375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66" name="Shape 2239"/>
            <p:cNvSpPr/>
            <p:nvPr/>
          </p:nvSpPr>
          <p:spPr>
            <a:xfrm>
              <a:off x="372448" y="368732"/>
              <a:ext cx="2176438" cy="912128"/>
            </a:xfrm>
            <a:custGeom>
              <a:avLst/>
              <a:gdLst/>
              <a:ahLst/>
              <a:cxnLst/>
              <a:rect l="0" t="0" r="0" b="0"/>
              <a:pathLst>
                <a:path w="2176303" h="912336">
                  <a:moveTo>
                    <a:pt x="0" y="102950"/>
                  </a:moveTo>
                  <a:lnTo>
                    <a:pt x="11430" y="66437"/>
                  </a:lnTo>
                  <a:lnTo>
                    <a:pt x="22780" y="77788"/>
                  </a:lnTo>
                  <a:lnTo>
                    <a:pt x="34210" y="68421"/>
                  </a:lnTo>
                  <a:lnTo>
                    <a:pt x="45561" y="46514"/>
                  </a:lnTo>
                  <a:lnTo>
                    <a:pt x="56991" y="37068"/>
                  </a:lnTo>
                  <a:lnTo>
                    <a:pt x="68342" y="31353"/>
                  </a:lnTo>
                  <a:lnTo>
                    <a:pt x="79772" y="30480"/>
                  </a:lnTo>
                  <a:lnTo>
                    <a:pt x="91202" y="31671"/>
                  </a:lnTo>
                  <a:lnTo>
                    <a:pt x="102552" y="29607"/>
                  </a:lnTo>
                  <a:lnTo>
                    <a:pt x="113982" y="22463"/>
                  </a:lnTo>
                  <a:lnTo>
                    <a:pt x="125333" y="15081"/>
                  </a:lnTo>
                  <a:lnTo>
                    <a:pt x="136763" y="8493"/>
                  </a:lnTo>
                  <a:lnTo>
                    <a:pt x="148113" y="4921"/>
                  </a:lnTo>
                  <a:lnTo>
                    <a:pt x="159544" y="5001"/>
                  </a:lnTo>
                  <a:lnTo>
                    <a:pt x="170894" y="5318"/>
                  </a:lnTo>
                  <a:lnTo>
                    <a:pt x="182324" y="2699"/>
                  </a:lnTo>
                  <a:lnTo>
                    <a:pt x="193675" y="0"/>
                  </a:lnTo>
                  <a:lnTo>
                    <a:pt x="205105" y="556"/>
                  </a:lnTo>
                  <a:lnTo>
                    <a:pt x="216535" y="2302"/>
                  </a:lnTo>
                  <a:lnTo>
                    <a:pt x="227885" y="5239"/>
                  </a:lnTo>
                  <a:lnTo>
                    <a:pt x="239316" y="8493"/>
                  </a:lnTo>
                  <a:lnTo>
                    <a:pt x="250666" y="11668"/>
                  </a:lnTo>
                  <a:lnTo>
                    <a:pt x="262096" y="14050"/>
                  </a:lnTo>
                  <a:lnTo>
                    <a:pt x="273447" y="12779"/>
                  </a:lnTo>
                  <a:lnTo>
                    <a:pt x="284877" y="12859"/>
                  </a:lnTo>
                  <a:lnTo>
                    <a:pt x="296227" y="13176"/>
                  </a:lnTo>
                  <a:lnTo>
                    <a:pt x="307657" y="14685"/>
                  </a:lnTo>
                  <a:lnTo>
                    <a:pt x="319088" y="16272"/>
                  </a:lnTo>
                  <a:lnTo>
                    <a:pt x="330438" y="17859"/>
                  </a:lnTo>
                  <a:lnTo>
                    <a:pt x="341868" y="17304"/>
                  </a:lnTo>
                  <a:lnTo>
                    <a:pt x="353218" y="15002"/>
                  </a:lnTo>
                  <a:lnTo>
                    <a:pt x="364649" y="15558"/>
                  </a:lnTo>
                  <a:lnTo>
                    <a:pt x="375999" y="17304"/>
                  </a:lnTo>
                  <a:lnTo>
                    <a:pt x="387429" y="19606"/>
                  </a:lnTo>
                  <a:lnTo>
                    <a:pt x="398780" y="22066"/>
                  </a:lnTo>
                  <a:lnTo>
                    <a:pt x="410210" y="38021"/>
                  </a:lnTo>
                  <a:lnTo>
                    <a:pt x="421560" y="38021"/>
                  </a:lnTo>
                  <a:lnTo>
                    <a:pt x="432991" y="38021"/>
                  </a:lnTo>
                  <a:lnTo>
                    <a:pt x="444420" y="34687"/>
                  </a:lnTo>
                  <a:lnTo>
                    <a:pt x="455771" y="41196"/>
                  </a:lnTo>
                  <a:lnTo>
                    <a:pt x="467201" y="46593"/>
                  </a:lnTo>
                  <a:lnTo>
                    <a:pt x="478551" y="53340"/>
                  </a:lnTo>
                  <a:lnTo>
                    <a:pt x="489982" y="56674"/>
                  </a:lnTo>
                  <a:lnTo>
                    <a:pt x="501332" y="56674"/>
                  </a:lnTo>
                  <a:lnTo>
                    <a:pt x="512762" y="56991"/>
                  </a:lnTo>
                  <a:lnTo>
                    <a:pt x="524113" y="57864"/>
                  </a:lnTo>
                  <a:lnTo>
                    <a:pt x="535543" y="71438"/>
                  </a:lnTo>
                  <a:lnTo>
                    <a:pt x="546973" y="73581"/>
                  </a:lnTo>
                  <a:lnTo>
                    <a:pt x="558323" y="76121"/>
                  </a:lnTo>
                  <a:lnTo>
                    <a:pt x="569754" y="78581"/>
                  </a:lnTo>
                  <a:lnTo>
                    <a:pt x="581104" y="94933"/>
                  </a:lnTo>
                  <a:lnTo>
                    <a:pt x="592534" y="95171"/>
                  </a:lnTo>
                  <a:lnTo>
                    <a:pt x="603885" y="95329"/>
                  </a:lnTo>
                  <a:lnTo>
                    <a:pt x="615315" y="95488"/>
                  </a:lnTo>
                  <a:lnTo>
                    <a:pt x="626665" y="96282"/>
                  </a:lnTo>
                  <a:lnTo>
                    <a:pt x="638095" y="101759"/>
                  </a:lnTo>
                  <a:lnTo>
                    <a:pt x="649446" y="102314"/>
                  </a:lnTo>
                  <a:lnTo>
                    <a:pt x="660876" y="102791"/>
                  </a:lnTo>
                  <a:lnTo>
                    <a:pt x="672306" y="103426"/>
                  </a:lnTo>
                  <a:lnTo>
                    <a:pt x="683657" y="103902"/>
                  </a:lnTo>
                  <a:lnTo>
                    <a:pt x="695087" y="106601"/>
                  </a:lnTo>
                  <a:lnTo>
                    <a:pt x="706437" y="126365"/>
                  </a:lnTo>
                  <a:lnTo>
                    <a:pt x="717867" y="134461"/>
                  </a:lnTo>
                  <a:lnTo>
                    <a:pt x="729218" y="130493"/>
                  </a:lnTo>
                  <a:lnTo>
                    <a:pt x="740648" y="148987"/>
                  </a:lnTo>
                  <a:lnTo>
                    <a:pt x="751998" y="135890"/>
                  </a:lnTo>
                  <a:lnTo>
                    <a:pt x="763429" y="145733"/>
                  </a:lnTo>
                  <a:lnTo>
                    <a:pt x="774859" y="144621"/>
                  </a:lnTo>
                  <a:lnTo>
                    <a:pt x="786209" y="150416"/>
                  </a:lnTo>
                  <a:lnTo>
                    <a:pt x="797639" y="159464"/>
                  </a:lnTo>
                  <a:lnTo>
                    <a:pt x="808990" y="159306"/>
                  </a:lnTo>
                  <a:lnTo>
                    <a:pt x="820420" y="163592"/>
                  </a:lnTo>
                  <a:lnTo>
                    <a:pt x="831770" y="162481"/>
                  </a:lnTo>
                  <a:lnTo>
                    <a:pt x="843201" y="162481"/>
                  </a:lnTo>
                  <a:lnTo>
                    <a:pt x="854551" y="164941"/>
                  </a:lnTo>
                  <a:lnTo>
                    <a:pt x="865981" y="173276"/>
                  </a:lnTo>
                  <a:lnTo>
                    <a:pt x="877332" y="176609"/>
                  </a:lnTo>
                  <a:lnTo>
                    <a:pt x="888761" y="170736"/>
                  </a:lnTo>
                  <a:lnTo>
                    <a:pt x="900192" y="192008"/>
                  </a:lnTo>
                  <a:lnTo>
                    <a:pt x="911542" y="189786"/>
                  </a:lnTo>
                  <a:lnTo>
                    <a:pt x="922972" y="200263"/>
                  </a:lnTo>
                  <a:lnTo>
                    <a:pt x="934323" y="201851"/>
                  </a:lnTo>
                  <a:lnTo>
                    <a:pt x="945753" y="207089"/>
                  </a:lnTo>
                  <a:lnTo>
                    <a:pt x="957103" y="210741"/>
                  </a:lnTo>
                  <a:lnTo>
                    <a:pt x="968533" y="218043"/>
                  </a:lnTo>
                  <a:lnTo>
                    <a:pt x="979884" y="221774"/>
                  </a:lnTo>
                  <a:lnTo>
                    <a:pt x="991314" y="226695"/>
                  </a:lnTo>
                  <a:lnTo>
                    <a:pt x="1002744" y="233124"/>
                  </a:lnTo>
                  <a:lnTo>
                    <a:pt x="1014095" y="239554"/>
                  </a:lnTo>
                  <a:lnTo>
                    <a:pt x="1025525" y="237093"/>
                  </a:lnTo>
                  <a:lnTo>
                    <a:pt x="1036876" y="243126"/>
                  </a:lnTo>
                  <a:lnTo>
                    <a:pt x="1048305" y="246301"/>
                  </a:lnTo>
                  <a:lnTo>
                    <a:pt x="1059656" y="260509"/>
                  </a:lnTo>
                  <a:lnTo>
                    <a:pt x="1071086" y="264795"/>
                  </a:lnTo>
                  <a:lnTo>
                    <a:pt x="1082437" y="270193"/>
                  </a:lnTo>
                  <a:lnTo>
                    <a:pt x="1093867" y="277177"/>
                  </a:lnTo>
                  <a:lnTo>
                    <a:pt x="1105217" y="287258"/>
                  </a:lnTo>
                  <a:lnTo>
                    <a:pt x="1116647" y="300593"/>
                  </a:lnTo>
                  <a:lnTo>
                    <a:pt x="1128077" y="290989"/>
                  </a:lnTo>
                  <a:lnTo>
                    <a:pt x="1139428" y="293370"/>
                  </a:lnTo>
                  <a:lnTo>
                    <a:pt x="1150858" y="292021"/>
                  </a:lnTo>
                  <a:lnTo>
                    <a:pt x="1162209" y="295751"/>
                  </a:lnTo>
                  <a:lnTo>
                    <a:pt x="1173639" y="296942"/>
                  </a:lnTo>
                  <a:lnTo>
                    <a:pt x="1184989" y="300514"/>
                  </a:lnTo>
                  <a:lnTo>
                    <a:pt x="1196419" y="305356"/>
                  </a:lnTo>
                  <a:lnTo>
                    <a:pt x="1207770" y="306149"/>
                  </a:lnTo>
                  <a:lnTo>
                    <a:pt x="1219200" y="306308"/>
                  </a:lnTo>
                  <a:lnTo>
                    <a:pt x="1230551" y="322818"/>
                  </a:lnTo>
                  <a:lnTo>
                    <a:pt x="1241980" y="315595"/>
                  </a:lnTo>
                  <a:lnTo>
                    <a:pt x="1253410" y="308054"/>
                  </a:lnTo>
                  <a:lnTo>
                    <a:pt x="1264761" y="312817"/>
                  </a:lnTo>
                  <a:lnTo>
                    <a:pt x="1276191" y="329089"/>
                  </a:lnTo>
                  <a:lnTo>
                    <a:pt x="1287542" y="332264"/>
                  </a:lnTo>
                  <a:lnTo>
                    <a:pt x="1298972" y="335121"/>
                  </a:lnTo>
                  <a:lnTo>
                    <a:pt x="1310322" y="348060"/>
                  </a:lnTo>
                  <a:lnTo>
                    <a:pt x="1321752" y="356791"/>
                  </a:lnTo>
                  <a:lnTo>
                    <a:pt x="1333103" y="362506"/>
                  </a:lnTo>
                  <a:lnTo>
                    <a:pt x="1344533" y="362823"/>
                  </a:lnTo>
                  <a:lnTo>
                    <a:pt x="1355963" y="364331"/>
                  </a:lnTo>
                  <a:lnTo>
                    <a:pt x="1367314" y="366157"/>
                  </a:lnTo>
                  <a:lnTo>
                    <a:pt x="1378743" y="366792"/>
                  </a:lnTo>
                  <a:lnTo>
                    <a:pt x="1390094" y="384254"/>
                  </a:lnTo>
                  <a:lnTo>
                    <a:pt x="1401524" y="394494"/>
                  </a:lnTo>
                  <a:lnTo>
                    <a:pt x="1412875" y="400844"/>
                  </a:lnTo>
                  <a:lnTo>
                    <a:pt x="1424305" y="411004"/>
                  </a:lnTo>
                  <a:lnTo>
                    <a:pt x="1435655" y="422434"/>
                  </a:lnTo>
                  <a:lnTo>
                    <a:pt x="1447085" y="426165"/>
                  </a:lnTo>
                  <a:lnTo>
                    <a:pt x="1458436" y="432594"/>
                  </a:lnTo>
                  <a:lnTo>
                    <a:pt x="1469866" y="452517"/>
                  </a:lnTo>
                  <a:lnTo>
                    <a:pt x="1481296" y="471884"/>
                  </a:lnTo>
                  <a:lnTo>
                    <a:pt x="1492646" y="483394"/>
                  </a:lnTo>
                  <a:lnTo>
                    <a:pt x="1504076" y="491887"/>
                  </a:lnTo>
                  <a:lnTo>
                    <a:pt x="1515427" y="506333"/>
                  </a:lnTo>
                  <a:lnTo>
                    <a:pt x="1526857" y="526971"/>
                  </a:lnTo>
                  <a:lnTo>
                    <a:pt x="1538208" y="542369"/>
                  </a:lnTo>
                  <a:lnTo>
                    <a:pt x="1549638" y="553561"/>
                  </a:lnTo>
                  <a:lnTo>
                    <a:pt x="1560989" y="559991"/>
                  </a:lnTo>
                  <a:lnTo>
                    <a:pt x="1572418" y="565864"/>
                  </a:lnTo>
                  <a:lnTo>
                    <a:pt x="1583848" y="571103"/>
                  </a:lnTo>
                  <a:lnTo>
                    <a:pt x="1595199" y="616744"/>
                  </a:lnTo>
                  <a:lnTo>
                    <a:pt x="1606629" y="632063"/>
                  </a:lnTo>
                  <a:lnTo>
                    <a:pt x="1617980" y="662384"/>
                  </a:lnTo>
                  <a:lnTo>
                    <a:pt x="1629410" y="671592"/>
                  </a:lnTo>
                  <a:lnTo>
                    <a:pt x="1640760" y="646430"/>
                  </a:lnTo>
                  <a:lnTo>
                    <a:pt x="1652190" y="698182"/>
                  </a:lnTo>
                  <a:lnTo>
                    <a:pt x="1663541" y="707390"/>
                  </a:lnTo>
                  <a:lnTo>
                    <a:pt x="1674971" y="709454"/>
                  </a:lnTo>
                  <a:lnTo>
                    <a:pt x="1686322" y="717232"/>
                  </a:lnTo>
                  <a:lnTo>
                    <a:pt x="1697751" y="719614"/>
                  </a:lnTo>
                  <a:lnTo>
                    <a:pt x="1709182" y="722392"/>
                  </a:lnTo>
                  <a:lnTo>
                    <a:pt x="1720532" y="723265"/>
                  </a:lnTo>
                  <a:lnTo>
                    <a:pt x="1731962" y="727313"/>
                  </a:lnTo>
                  <a:lnTo>
                    <a:pt x="1743313" y="730885"/>
                  </a:lnTo>
                  <a:lnTo>
                    <a:pt x="1754743" y="748427"/>
                  </a:lnTo>
                  <a:lnTo>
                    <a:pt x="1766093" y="753269"/>
                  </a:lnTo>
                  <a:lnTo>
                    <a:pt x="1777523" y="753983"/>
                  </a:lnTo>
                  <a:lnTo>
                    <a:pt x="1788874" y="759619"/>
                  </a:lnTo>
                  <a:lnTo>
                    <a:pt x="1800304" y="767556"/>
                  </a:lnTo>
                  <a:lnTo>
                    <a:pt x="1811734" y="779145"/>
                  </a:lnTo>
                  <a:lnTo>
                    <a:pt x="1823085" y="780732"/>
                  </a:lnTo>
                  <a:lnTo>
                    <a:pt x="1834514" y="822563"/>
                  </a:lnTo>
                  <a:lnTo>
                    <a:pt x="1845865" y="837089"/>
                  </a:lnTo>
                  <a:lnTo>
                    <a:pt x="1857295" y="841534"/>
                  </a:lnTo>
                  <a:lnTo>
                    <a:pt x="1868646" y="846217"/>
                  </a:lnTo>
                  <a:lnTo>
                    <a:pt x="1880076" y="849312"/>
                  </a:lnTo>
                  <a:lnTo>
                    <a:pt x="1891426" y="860028"/>
                  </a:lnTo>
                  <a:lnTo>
                    <a:pt x="1902856" y="861854"/>
                  </a:lnTo>
                  <a:lnTo>
                    <a:pt x="1914207" y="866854"/>
                  </a:lnTo>
                  <a:lnTo>
                    <a:pt x="1925637" y="869950"/>
                  </a:lnTo>
                  <a:lnTo>
                    <a:pt x="1937067" y="876379"/>
                  </a:lnTo>
                  <a:lnTo>
                    <a:pt x="1948418" y="879157"/>
                  </a:lnTo>
                  <a:lnTo>
                    <a:pt x="1959848" y="883444"/>
                  </a:lnTo>
                  <a:lnTo>
                    <a:pt x="1971198" y="888603"/>
                  </a:lnTo>
                  <a:lnTo>
                    <a:pt x="1982628" y="890349"/>
                  </a:lnTo>
                  <a:lnTo>
                    <a:pt x="1993979" y="893921"/>
                  </a:lnTo>
                  <a:lnTo>
                    <a:pt x="2005409" y="897493"/>
                  </a:lnTo>
                  <a:lnTo>
                    <a:pt x="2016760" y="902811"/>
                  </a:lnTo>
                  <a:lnTo>
                    <a:pt x="2028189" y="907098"/>
                  </a:lnTo>
                  <a:lnTo>
                    <a:pt x="2039620" y="908526"/>
                  </a:lnTo>
                  <a:lnTo>
                    <a:pt x="2050970" y="910431"/>
                  </a:lnTo>
                  <a:lnTo>
                    <a:pt x="2062400" y="910193"/>
                  </a:lnTo>
                  <a:lnTo>
                    <a:pt x="2073751" y="910034"/>
                  </a:lnTo>
                  <a:lnTo>
                    <a:pt x="2085181" y="912336"/>
                  </a:lnTo>
                  <a:lnTo>
                    <a:pt x="2096531" y="909240"/>
                  </a:lnTo>
                  <a:lnTo>
                    <a:pt x="2107961" y="909955"/>
                  </a:lnTo>
                  <a:lnTo>
                    <a:pt x="2119312" y="912336"/>
                  </a:lnTo>
                  <a:lnTo>
                    <a:pt x="2130742" y="910431"/>
                  </a:lnTo>
                  <a:lnTo>
                    <a:pt x="2142093" y="910431"/>
                  </a:lnTo>
                  <a:lnTo>
                    <a:pt x="2153523" y="910987"/>
                  </a:lnTo>
                  <a:lnTo>
                    <a:pt x="2164952" y="910273"/>
                  </a:lnTo>
                  <a:lnTo>
                    <a:pt x="2176303" y="912336"/>
                  </a:lnTo>
                </a:path>
              </a:pathLst>
            </a:custGeom>
            <a:ln w="8414" cap="flat">
              <a:custDash>
                <a:ds d="133125" sp="133125"/>
                <a:ds d="398750" sp="133125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187" name="Rectangle 66"/>
            <p:cNvSpPr>
              <a:spLocks noChangeArrowheads="1"/>
            </p:cNvSpPr>
            <p:nvPr/>
          </p:nvSpPr>
          <p:spPr bwMode="auto">
            <a:xfrm>
              <a:off x="338899" y="1931987"/>
              <a:ext cx="58696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8" name="Rectangle 67"/>
            <p:cNvSpPr>
              <a:spLocks noChangeArrowheads="1"/>
            </p:cNvSpPr>
            <p:nvPr/>
          </p:nvSpPr>
          <p:spPr bwMode="auto">
            <a:xfrm>
              <a:off x="658622" y="1931987"/>
              <a:ext cx="117393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9" name="Rectangle 68"/>
            <p:cNvSpPr>
              <a:spLocks noChangeArrowheads="1"/>
            </p:cNvSpPr>
            <p:nvPr/>
          </p:nvSpPr>
          <p:spPr bwMode="auto">
            <a:xfrm>
              <a:off x="1000490" y="1931987"/>
              <a:ext cx="117393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0" name="Rectangle 69"/>
            <p:cNvSpPr>
              <a:spLocks noChangeArrowheads="1"/>
            </p:cNvSpPr>
            <p:nvPr/>
          </p:nvSpPr>
          <p:spPr bwMode="auto">
            <a:xfrm>
              <a:off x="1342279" y="1931987"/>
              <a:ext cx="117393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90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1" name="Rectangle 70"/>
            <p:cNvSpPr>
              <a:spLocks noChangeArrowheads="1"/>
            </p:cNvSpPr>
            <p:nvPr/>
          </p:nvSpPr>
          <p:spPr bwMode="auto">
            <a:xfrm>
              <a:off x="1662080" y="1931987"/>
              <a:ext cx="176088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120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2" name="Rectangle 71"/>
            <p:cNvSpPr>
              <a:spLocks noChangeArrowheads="1"/>
            </p:cNvSpPr>
            <p:nvPr/>
          </p:nvSpPr>
          <p:spPr bwMode="auto">
            <a:xfrm>
              <a:off x="2003870" y="1931987"/>
              <a:ext cx="176088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150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3" name="Rectangle 72"/>
            <p:cNvSpPr>
              <a:spLocks noChangeArrowheads="1"/>
            </p:cNvSpPr>
            <p:nvPr/>
          </p:nvSpPr>
          <p:spPr bwMode="auto">
            <a:xfrm>
              <a:off x="2345737" y="1931987"/>
              <a:ext cx="176088" cy="97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450">
                  <a:solidFill>
                    <a:srgbClr val="7E7E7E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180</a:t>
              </a:r>
              <a:endParaRPr lang="en-US" altLang="en-US" sz="75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Shape 2247"/>
            <p:cNvSpPr/>
            <p:nvPr/>
          </p:nvSpPr>
          <p:spPr>
            <a:xfrm>
              <a:off x="360974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75" name="Shape 2248"/>
            <p:cNvSpPr/>
            <p:nvPr/>
          </p:nvSpPr>
          <p:spPr>
            <a:xfrm>
              <a:off x="702532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76" name="Shape 2249"/>
            <p:cNvSpPr/>
            <p:nvPr/>
          </p:nvSpPr>
          <p:spPr>
            <a:xfrm>
              <a:off x="1044973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77" name="Shape 2250"/>
            <p:cNvSpPr/>
            <p:nvPr/>
          </p:nvSpPr>
          <p:spPr>
            <a:xfrm>
              <a:off x="1386530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78" name="Shape 2251"/>
            <p:cNvSpPr/>
            <p:nvPr/>
          </p:nvSpPr>
          <p:spPr>
            <a:xfrm>
              <a:off x="1728088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79" name="Shape 2252"/>
            <p:cNvSpPr/>
            <p:nvPr/>
          </p:nvSpPr>
          <p:spPr>
            <a:xfrm>
              <a:off x="2069646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0" name="Shape 2253"/>
            <p:cNvSpPr/>
            <p:nvPr/>
          </p:nvSpPr>
          <p:spPr>
            <a:xfrm>
              <a:off x="2412086" y="1875419"/>
              <a:ext cx="0" cy="34403"/>
            </a:xfrm>
            <a:custGeom>
              <a:avLst/>
              <a:gdLst/>
              <a:ahLst/>
              <a:cxnLst/>
              <a:rect l="0" t="0" r="0" b="0"/>
              <a:pathLst>
                <a:path h="33734">
                  <a:moveTo>
                    <a:pt x="0" y="33734"/>
                  </a:moveTo>
                  <a:lnTo>
                    <a:pt x="0" y="0"/>
                  </a:lnTo>
                </a:path>
              </a:pathLst>
            </a:custGeom>
            <a:ln w="8414" cap="rnd">
              <a:round/>
            </a:ln>
          </p:spPr>
          <p:style>
            <a:lnRef idx="1">
              <a:srgbClr val="7E7E7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1" name="Shape 2254"/>
            <p:cNvSpPr/>
            <p:nvPr/>
          </p:nvSpPr>
          <p:spPr>
            <a:xfrm>
              <a:off x="568380" y="0"/>
              <a:ext cx="1616883" cy="297279"/>
            </a:xfrm>
            <a:custGeom>
              <a:avLst/>
              <a:gdLst/>
              <a:ahLst/>
              <a:cxnLst/>
              <a:rect l="0" t="0" r="0" b="0"/>
              <a:pathLst>
                <a:path w="1616948" h="297021">
                  <a:moveTo>
                    <a:pt x="0" y="297021"/>
                  </a:moveTo>
                  <a:lnTo>
                    <a:pt x="1616948" y="297021"/>
                  </a:lnTo>
                  <a:lnTo>
                    <a:pt x="1616948" y="0"/>
                  </a:lnTo>
                  <a:lnTo>
                    <a:pt x="0" y="0"/>
                  </a:lnTo>
                  <a:close/>
                </a:path>
              </a:pathLst>
            </a:custGeom>
            <a:ln w="8414" cap="rnd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2" name="Shape 28383"/>
            <p:cNvSpPr/>
            <p:nvPr/>
          </p:nvSpPr>
          <p:spPr>
            <a:xfrm>
              <a:off x="602801" y="125263"/>
              <a:ext cx="137682" cy="137613"/>
            </a:xfrm>
            <a:custGeom>
              <a:avLst/>
              <a:gdLst/>
              <a:ahLst/>
              <a:cxnLst/>
              <a:rect l="0" t="0" r="0" b="0"/>
              <a:pathLst>
                <a:path w="137160" h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FFFFFF"/>
            </a:lnRef>
            <a:fillRef idx="1">
              <a:srgbClr val="F1F1F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3" name="Shape 2256"/>
            <p:cNvSpPr/>
            <p:nvPr/>
          </p:nvSpPr>
          <p:spPr>
            <a:xfrm>
              <a:off x="616922" y="194070"/>
              <a:ext cx="109440" cy="0"/>
            </a:xfrm>
            <a:custGeom>
              <a:avLst/>
              <a:gdLst/>
              <a:ahLst/>
              <a:cxnLst/>
              <a:rect l="0" t="0" r="0" b="0"/>
              <a:pathLst>
                <a:path w="109775">
                  <a:moveTo>
                    <a:pt x="0" y="0"/>
                  </a:moveTo>
                  <a:lnTo>
                    <a:pt x="109775" y="0"/>
                  </a:lnTo>
                </a:path>
              </a:pathLst>
            </a:custGeom>
            <a:ln w="841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204" name="Rectangle 83"/>
            <p:cNvSpPr>
              <a:spLocks noChangeArrowheads="1"/>
            </p:cNvSpPr>
            <p:nvPr/>
          </p:nvSpPr>
          <p:spPr bwMode="auto">
            <a:xfrm>
              <a:off x="774430" y="165656"/>
              <a:ext cx="584112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675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Interpolation</a:t>
              </a:r>
              <a:endParaRPr lang="en-US" altLang="en-US" sz="900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Shape 28384"/>
            <p:cNvSpPr/>
            <p:nvPr/>
          </p:nvSpPr>
          <p:spPr>
            <a:xfrm>
              <a:off x="1247966" y="125263"/>
              <a:ext cx="136799" cy="137613"/>
            </a:xfrm>
            <a:custGeom>
              <a:avLst/>
              <a:gdLst/>
              <a:ahLst/>
              <a:cxnLst/>
              <a:rect l="0" t="0" r="0" b="0"/>
              <a:pathLst>
                <a:path w="137160" h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FFFFFF"/>
            </a:lnRef>
            <a:fillRef idx="1">
              <a:srgbClr val="F1F1F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6" name="Shape 2259"/>
            <p:cNvSpPr/>
            <p:nvPr/>
          </p:nvSpPr>
          <p:spPr>
            <a:xfrm>
              <a:off x="1261204" y="194070"/>
              <a:ext cx="110323" cy="0"/>
            </a:xfrm>
            <a:custGeom>
              <a:avLst/>
              <a:gdLst/>
              <a:ahLst/>
              <a:cxnLst/>
              <a:rect l="0" t="0" r="0" b="0"/>
              <a:pathLst>
                <a:path w="109775">
                  <a:moveTo>
                    <a:pt x="0" y="0"/>
                  </a:moveTo>
                  <a:lnTo>
                    <a:pt x="109775" y="0"/>
                  </a:lnTo>
                </a:path>
              </a:pathLst>
            </a:custGeom>
            <a:ln w="8414" cap="flat">
              <a:custDash>
                <a:ds d="66250" sp="199375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207" name="Rectangle 86"/>
            <p:cNvSpPr>
              <a:spLocks noChangeArrowheads="1"/>
            </p:cNvSpPr>
            <p:nvPr/>
          </p:nvSpPr>
          <p:spPr bwMode="auto">
            <a:xfrm>
              <a:off x="1419352" y="165656"/>
              <a:ext cx="302349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675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Binary</a:t>
              </a:r>
              <a:endParaRPr lang="en-US" altLang="en-US" sz="825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Shape 28385"/>
            <p:cNvSpPr/>
            <p:nvPr/>
          </p:nvSpPr>
          <p:spPr>
            <a:xfrm>
              <a:off x="1681311" y="125263"/>
              <a:ext cx="136800" cy="137613"/>
            </a:xfrm>
            <a:custGeom>
              <a:avLst/>
              <a:gdLst/>
              <a:ahLst/>
              <a:cxnLst/>
              <a:rect l="0" t="0" r="0" b="0"/>
              <a:pathLst>
                <a:path w="137160" h="137160">
                  <a:moveTo>
                    <a:pt x="0" y="0"/>
                  </a:moveTo>
                  <a:lnTo>
                    <a:pt x="137160" y="0"/>
                  </a:lnTo>
                  <a:lnTo>
                    <a:pt x="137160" y="137160"/>
                  </a:lnTo>
                  <a:lnTo>
                    <a:pt x="0" y="13716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FFFFFF"/>
            </a:lnRef>
            <a:fillRef idx="1">
              <a:srgbClr val="F1F1F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89" name="Shape 2262"/>
            <p:cNvSpPr/>
            <p:nvPr/>
          </p:nvSpPr>
          <p:spPr>
            <a:xfrm>
              <a:off x="1694550" y="194070"/>
              <a:ext cx="109440" cy="0"/>
            </a:xfrm>
            <a:custGeom>
              <a:avLst/>
              <a:gdLst/>
              <a:ahLst/>
              <a:cxnLst/>
              <a:rect l="0" t="0" r="0" b="0"/>
              <a:pathLst>
                <a:path w="109696">
                  <a:moveTo>
                    <a:pt x="0" y="0"/>
                  </a:moveTo>
                  <a:lnTo>
                    <a:pt x="109696" y="0"/>
                  </a:lnTo>
                </a:path>
              </a:pathLst>
            </a:custGeom>
            <a:ln w="8414" cap="flat">
              <a:custDash>
                <a:ds d="133125" sp="133125"/>
                <a:ds d="398750" sp="133125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en-US" sz="1350"/>
            </a:p>
          </p:txBody>
        </p:sp>
        <p:sp>
          <p:nvSpPr>
            <p:cNvPr id="5210" name="Rectangle 89"/>
            <p:cNvSpPr>
              <a:spLocks noChangeArrowheads="1"/>
            </p:cNvSpPr>
            <p:nvPr/>
          </p:nvSpPr>
          <p:spPr bwMode="auto">
            <a:xfrm>
              <a:off x="1852422" y="165656"/>
              <a:ext cx="351966" cy="9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altLang="en-US" sz="675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MySQL</a:t>
              </a:r>
              <a:endParaRPr lang="en-US" altLang="en-US" sz="825">
                <a:solidFill>
                  <a:srgbClr val="000000"/>
                </a:solidFill>
                <a:ea typeface="Arial" panose="020B0604020202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11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Read latency scaling with data size and nodes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628650" y="2327672"/>
            <a:ext cx="7729538" cy="2808684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Read latency scales with data size and number of nodes being used.</a:t>
            </a:r>
          </a:p>
          <a:p>
            <a:pPr eaLnBrk="1" hangingPunct="1"/>
            <a:r>
              <a:rPr lang="en-US" altLang="en-US" sz="1800" dirty="0"/>
              <a:t>Latency is a function of data size and independent of replication factor </a:t>
            </a:r>
          </a:p>
          <a:p>
            <a:pPr eaLnBrk="1" hangingPunct="1"/>
            <a:r>
              <a:rPr lang="en-US" altLang="en-US" sz="1800" dirty="0"/>
              <a:t>Increase in data set size, reduces the memory to data ratio which will increase the read latency</a:t>
            </a:r>
          </a:p>
          <a:p>
            <a:pPr eaLnBrk="1" hangingPunct="1"/>
            <a:r>
              <a:rPr lang="en-US" altLang="en-US" sz="1800" dirty="0"/>
              <a:t>Reducing latency would require additional nodes since the data packets will be distributed over the nodes</a:t>
            </a:r>
          </a:p>
          <a:p>
            <a:pPr eaLnBrk="1" hangingPunct="1"/>
            <a:r>
              <a:rPr lang="en-US" altLang="en-US" sz="1800" dirty="0"/>
              <a:t>Users can tune this ratio to achieve desired latency verses the necessary hardware footprint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4032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1131094"/>
            <a:ext cx="7929563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400"/>
              <a:t>Performance- Single node latency 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0244" y="1493044"/>
            <a:ext cx="4785122" cy="3835004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62151" y="5580460"/>
            <a:ext cx="51280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350"/>
              <a:t>                                    100 GB of data , 24GB RAM</a:t>
            </a:r>
          </a:p>
        </p:txBody>
      </p:sp>
    </p:spTree>
    <p:extLst>
      <p:ext uri="{BB962C8B-B14F-4D97-AF65-F5344CB8AC3E}">
        <p14:creationId xmlns:p14="http://schemas.microsoft.com/office/powerpoint/2010/main" val="1090858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628650" y="1131094"/>
            <a:ext cx="7886700" cy="4631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700"/>
              <a:t>Performance- Multinode Latency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 flipH="1">
            <a:off x="2949179" y="5263754"/>
            <a:ext cx="3245644" cy="4202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/>
              <a:t>32 node client side latency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54" y="1620441"/>
            <a:ext cx="5322094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2703910" y="4780360"/>
            <a:ext cx="121800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350"/>
              <a:t>Output size(TB)</a:t>
            </a:r>
          </a:p>
        </p:txBody>
      </p:sp>
    </p:spTree>
    <p:extLst>
      <p:ext uri="{BB962C8B-B14F-4D97-AF65-F5344CB8AC3E}">
        <p14:creationId xmlns:p14="http://schemas.microsoft.com/office/powerpoint/2010/main" val="2342860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410" y="1131094"/>
            <a:ext cx="7906940" cy="536972"/>
          </a:xfrm>
        </p:spPr>
        <p:txBody>
          <a:bodyPr/>
          <a:lstStyle/>
          <a:p>
            <a:pPr algn="ctr"/>
            <a:r>
              <a:rPr lang="en-US" altLang="en-US" sz="2400"/>
              <a:t>Performance-</a:t>
            </a:r>
            <a:r>
              <a:rPr lang="en-US" altLang="en-US" sz="2100"/>
              <a:t> </a:t>
            </a:r>
            <a:r>
              <a:rPr lang="en-US" altLang="en-US" sz="2400"/>
              <a:t>production</a:t>
            </a:r>
            <a:r>
              <a:rPr lang="en-US" altLang="en-US" sz="2100"/>
              <a:t> 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1304" y="1672829"/>
            <a:ext cx="2401490" cy="196453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2272" y="3642122"/>
            <a:ext cx="2384822" cy="203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1668066"/>
            <a:ext cx="2502694" cy="182760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3679031"/>
            <a:ext cx="2515791" cy="166806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9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700"/>
              <a:t>Some Production numbers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4647" y="2524125"/>
            <a:ext cx="7886700" cy="3264694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Serving  - 120 stores in production </a:t>
            </a:r>
          </a:p>
          <a:p>
            <a:r>
              <a:rPr lang="en-US" altLang="en-US"/>
              <a:t>Fetching- 4TB of data every day</a:t>
            </a:r>
          </a:p>
          <a:p>
            <a:r>
              <a:rPr lang="en-US" altLang="en-US"/>
              <a:t>76 Stores swapped every day </a:t>
            </a:r>
          </a:p>
          <a:p>
            <a:endParaRPr lang="en-US" altLang="en-US"/>
          </a:p>
          <a:p>
            <a:r>
              <a:rPr lang="en-US" altLang="en-US"/>
              <a:t>open source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http://www.project-voldemort.com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53654" y="2046685"/>
            <a:ext cx="35337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100"/>
              <a:t> Linkedin</a:t>
            </a:r>
          </a:p>
        </p:txBody>
      </p:sp>
    </p:spTree>
    <p:extLst>
      <p:ext uri="{BB962C8B-B14F-4D97-AF65-F5344CB8AC3E}">
        <p14:creationId xmlns:p14="http://schemas.microsoft.com/office/powerpoint/2010/main" val="3917375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972742" y="1633537"/>
            <a:ext cx="5117306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References</a:t>
            </a:r>
          </a:p>
          <a:p>
            <a:endParaRPr lang="en-US" altLang="en-US" sz="135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972741" y="2280047"/>
            <a:ext cx="776882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350">
                <a:hlinkClick r:id="rId2"/>
              </a:rPr>
              <a:t>https://www.usenix.org/comment/267</a:t>
            </a:r>
            <a:endParaRPr lang="en-US" altLang="en-US" sz="1350"/>
          </a:p>
          <a:p>
            <a:endParaRPr lang="en-US" altLang="en-US" sz="1350"/>
          </a:p>
          <a:p>
            <a:r>
              <a:rPr lang="en-US" altLang="en-US" sz="1350">
                <a:hlinkClick r:id="rId3"/>
              </a:rPr>
              <a:t>http://www.project-voldemort.com/voldemort/</a:t>
            </a:r>
            <a:endParaRPr lang="en-US" altLang="en-US" sz="1350"/>
          </a:p>
          <a:p>
            <a:endParaRPr lang="en-US" altLang="en-US" sz="1350"/>
          </a:p>
          <a:p>
            <a:r>
              <a:rPr lang="en-US" altLang="en-US" sz="1350">
                <a:hlinkClick r:id="rId4"/>
              </a:rPr>
              <a:t>http://static.usenix.org/events/fast/tech/full_papers/Sumbaly.pdf</a:t>
            </a:r>
            <a:endParaRPr lang="en-US" altLang="en-US" sz="1350"/>
          </a:p>
          <a:p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413481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068" y="2716730"/>
            <a:ext cx="4002432" cy="1287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Questions??????</a:t>
            </a:r>
          </a:p>
        </p:txBody>
      </p:sp>
      <p:pic>
        <p:nvPicPr>
          <p:cNvPr id="4" name="Picture 3" descr="LordVoldem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67" y="946878"/>
            <a:ext cx="3846512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50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04" y="1574007"/>
            <a:ext cx="7314009" cy="412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1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12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KEY CONTIBUTIONS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548"/>
            <a:ext cx="8229600" cy="41455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contributions of this work are: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 scalable offline index construction, based on MapReduce, which produces partitioned data for online consumption.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Complete data cycle to refresh terabytes of data with minimum effect on existing serving latency.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Custom storage format for static data, which leverages the operating system’s page cache for cache management.</a:t>
            </a:r>
          </a:p>
        </p:txBody>
      </p:sp>
    </p:spTree>
    <p:extLst>
      <p:ext uri="{BB962C8B-B14F-4D97-AF65-F5344CB8AC3E}">
        <p14:creationId xmlns:p14="http://schemas.microsoft.com/office/powerpoint/2010/main" val="32628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storage engine consists of two most commonly used storage engines MyISAM, InnoDB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MyISAM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disk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delay re-creation of index after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like cache (requires more memory).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Locks the table for the duration of the load.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level locking.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disk structure(requires more memory).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loading relatively slower than MyISAM.</a:t>
            </a:r>
          </a:p>
        </p:txBody>
      </p:sp>
    </p:spTree>
    <p:extLst>
      <p:ext uri="{BB962C8B-B14F-4D97-AF65-F5344CB8AC3E}">
        <p14:creationId xmlns:p14="http://schemas.microsoft.com/office/powerpoint/2010/main" val="39943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166343"/>
            <a:ext cx="7886700" cy="987901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PNUTS vs VOLDEMORT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58" y="2615215"/>
            <a:ext cx="1882055" cy="243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6" y="2377077"/>
            <a:ext cx="3334823" cy="2909971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3467637" y="3542495"/>
            <a:ext cx="1255690" cy="74375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75308" y="3648914"/>
            <a:ext cx="840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5257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5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Project Voldemort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822" y="4749801"/>
            <a:ext cx="2790678" cy="413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>
                <a:latin typeface="Book Antiqua" panose="02040602050305030304" pitchFamily="18" charset="0"/>
              </a:rPr>
              <a:t>- Geetha Chandrashekar</a:t>
            </a:r>
          </a:p>
        </p:txBody>
      </p:sp>
    </p:spTree>
    <p:extLst>
      <p:ext uri="{BB962C8B-B14F-4D97-AF65-F5344CB8AC3E}">
        <p14:creationId xmlns:p14="http://schemas.microsoft.com/office/powerpoint/2010/main" val="825052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2234</Words>
  <Application>Microsoft Office PowerPoint</Application>
  <PresentationFormat>On-screen Show (4:3)</PresentationFormat>
  <Paragraphs>531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Book Antiqua</vt:lpstr>
      <vt:lpstr>Calibri</vt:lpstr>
      <vt:lpstr>Garamond</vt:lpstr>
      <vt:lpstr>Georgia</vt:lpstr>
      <vt:lpstr>Helvetica</vt:lpstr>
      <vt:lpstr>Segoe UI Symbol</vt:lpstr>
      <vt:lpstr>Times New Roman</vt:lpstr>
      <vt:lpstr>Wingdings</vt:lpstr>
      <vt:lpstr>Office Theme</vt:lpstr>
      <vt:lpstr>Custom Design</vt:lpstr>
      <vt:lpstr>Serving Large-scale Batch Computed Data with Project Voldemort</vt:lpstr>
      <vt:lpstr>Introduction &amp; Related work</vt:lpstr>
      <vt:lpstr>Voldemort</vt:lpstr>
      <vt:lpstr>Introduction</vt:lpstr>
      <vt:lpstr>Introduction contd.</vt:lpstr>
      <vt:lpstr>KEY CONTIBUTIONS</vt:lpstr>
      <vt:lpstr>RELATED WORK</vt:lpstr>
      <vt:lpstr>PNUTS vs VOLDEMORT</vt:lpstr>
      <vt:lpstr>Project Voldemort</vt:lpstr>
      <vt:lpstr>Project Voldemort</vt:lpstr>
      <vt:lpstr>Configurable Parameters</vt:lpstr>
      <vt:lpstr>Voldemort Architecture</vt:lpstr>
      <vt:lpstr>PowerPoint Presentation</vt:lpstr>
      <vt:lpstr>Hash Ring Cluster Topology</vt:lpstr>
      <vt:lpstr>Routing</vt:lpstr>
      <vt:lpstr>PowerPoint Presentation</vt:lpstr>
      <vt:lpstr>Alternative Approaches</vt:lpstr>
      <vt:lpstr>Analysis and Results</vt:lpstr>
      <vt:lpstr>Bulk Load Approach - 1</vt:lpstr>
      <vt:lpstr>Bulk Load Approach - 2</vt:lpstr>
      <vt:lpstr>Bulk Load Approach - 2</vt:lpstr>
      <vt:lpstr>Bulk Load Approach - 2</vt:lpstr>
      <vt:lpstr>Bulk Load Approach - 3</vt:lpstr>
      <vt:lpstr>Requirements</vt:lpstr>
      <vt:lpstr>PowerPoint Presentation</vt:lpstr>
      <vt:lpstr>Voldemort </vt:lpstr>
      <vt:lpstr>Read-Only Extensions</vt:lpstr>
      <vt:lpstr> </vt:lpstr>
      <vt:lpstr>Storage Format</vt:lpstr>
      <vt:lpstr>   </vt:lpstr>
      <vt:lpstr>Chunk Set Generation</vt:lpstr>
      <vt:lpstr>Read Only Extensions Contd.</vt:lpstr>
      <vt:lpstr>Read Only Extensions Contd.</vt:lpstr>
      <vt:lpstr>Data Versioning</vt:lpstr>
      <vt:lpstr>Swapping in a new data version (single node) </vt:lpstr>
      <vt:lpstr>Roshan Sumbaly, Jay Kreps, Lei Gao, Alex Feinberg, Chinmay Soman, and Sam Shah. 2012. Serving large-scale batch computed data with project Voldemort. In Proceedings of the 10th USENIX conference on File and Storage Technologies (FAST’12). USENIX Association, Berkeley, CA, USA, 18-18 </vt:lpstr>
      <vt:lpstr>Data Retrieval</vt:lpstr>
      <vt:lpstr>Data Retrieval (cont’d)</vt:lpstr>
      <vt:lpstr>Optimizing Data Retrieval</vt:lpstr>
      <vt:lpstr>Questions?</vt:lpstr>
      <vt:lpstr>Schema Upgrades &amp; Rebalancing</vt:lpstr>
      <vt:lpstr>Schema revision: Offline Upgradation</vt:lpstr>
      <vt:lpstr>Rebalancing process</vt:lpstr>
      <vt:lpstr>Rebalancing: Present &amp; Future</vt:lpstr>
      <vt:lpstr>Example of rebalancing plan</vt:lpstr>
      <vt:lpstr>Credits and Q&amp;A</vt:lpstr>
      <vt:lpstr>Evaluation of Voldemort</vt:lpstr>
      <vt:lpstr>Evaluation answers the following questions </vt:lpstr>
      <vt:lpstr>New data set deployment </vt:lpstr>
      <vt:lpstr>Read latency Voldemort Vs MySQL</vt:lpstr>
      <vt:lpstr>Read latency scaling with data size and nodes</vt:lpstr>
      <vt:lpstr>Performance- Single node latency </vt:lpstr>
      <vt:lpstr>Performance- Multinode Latency</vt:lpstr>
      <vt:lpstr>Performance- production </vt:lpstr>
      <vt:lpstr>Some Production numbers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Shubhabrata Mukherjee</cp:lastModifiedBy>
  <cp:revision>26</cp:revision>
  <dcterms:created xsi:type="dcterms:W3CDTF">2014-01-29T16:47:28Z</dcterms:created>
  <dcterms:modified xsi:type="dcterms:W3CDTF">2016-04-07T20:38:02Z</dcterms:modified>
</cp:coreProperties>
</file>