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7" d="100"/>
          <a:sy n="97" d="100"/>
        </p:scale>
        <p:origin x="-1072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38846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20.12.17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20.12.17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20.12.17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20.12.17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20.12.17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20.12.17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20.12.17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20.12.17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20.12.17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20.12.17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20.12.17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20.12.17</a:t>
            </a:fld>
            <a:endParaRPr lang="en-US" sz="10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Book Antiqua"/>
                <a:cs typeface="Book Antiqua"/>
              </a:rPr>
              <a:t>Flat Mode</a:t>
            </a:r>
            <a:endParaRPr lang="ru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683568" y="3867894"/>
            <a:ext cx="6912768" cy="80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-UA" sz="1600" dirty="0" err="1" smtClean="0">
                <a:solidFill>
                  <a:schemeClr val="tx1"/>
                </a:solidFill>
                <a:latin typeface="Lucida Grande CY"/>
                <a:cs typeface="Lucida Grande CY"/>
              </a:rPr>
              <a:t>Пивоварчук</a:t>
            </a:r>
            <a:r>
              <a:rPr lang="uk-UA" sz="1600" dirty="0" smtClean="0">
                <a:solidFill>
                  <a:schemeClr val="tx1"/>
                </a:solidFill>
                <a:latin typeface="Lucida Grande CY"/>
                <a:cs typeface="Lucida Grande CY"/>
              </a:rPr>
              <a:t> Олександра, Мазун Антон, Тимошенко Владислав</a:t>
            </a:r>
            <a:endParaRPr lang="ru" sz="1600" dirty="0">
              <a:solidFill>
                <a:schemeClr val="tx1"/>
              </a:solidFill>
              <a:latin typeface="Lucida Grande CY"/>
              <a:cs typeface="Lucida Grande CY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435846"/>
            <a:ext cx="1944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Book Antiqua"/>
                <a:cs typeface="Book Antiqua"/>
              </a:rPr>
              <a:t>PDT </a:t>
            </a:r>
            <a:r>
              <a:rPr lang="en-US" sz="2000" dirty="0">
                <a:solidFill>
                  <a:srgbClr val="FF0000"/>
                </a:solidFill>
                <a:latin typeface="Book Antiqua"/>
                <a:cs typeface="Book Antiqua"/>
              </a:rPr>
              <a:t>group</a:t>
            </a:r>
            <a:endParaRPr lang="ru-RU" sz="2000" dirty="0">
              <a:solidFill>
                <a:srgbClr val="FF0000"/>
              </a:solidFill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23528" y="195486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-UA" dirty="0" smtClean="0"/>
              <a:t>Подальша розробка продукту</a:t>
            </a:r>
            <a:endParaRPr lang="ru"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7860700" cy="365152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ru-RU" dirty="0" err="1" smtClean="0"/>
              <a:t>Оптимізація</a:t>
            </a:r>
            <a:r>
              <a:rPr lang="ru-RU" dirty="0" smtClean="0"/>
              <a:t> 3</a:t>
            </a:r>
            <a:r>
              <a:rPr lang="en-US" dirty="0" smtClean="0"/>
              <a:t>D </a:t>
            </a:r>
            <a:r>
              <a:rPr lang="uk-UA" dirty="0" smtClean="0"/>
              <a:t>моделі </a:t>
            </a:r>
            <a:r>
              <a:rPr lang="uk-UA" dirty="0"/>
              <a:t>та можливості </a:t>
            </a:r>
            <a:r>
              <a:rPr lang="uk-UA" dirty="0" smtClean="0"/>
              <a:t>переміщення</a:t>
            </a:r>
            <a:r>
              <a:rPr lang="uk-UA" dirty="0"/>
              <a:t>/візуалізація руху по квартирі </a:t>
            </a:r>
            <a:endParaRPr lang="uk-UA" dirty="0" smtClean="0"/>
          </a:p>
          <a:p>
            <a:pPr lvl="0">
              <a:lnSpc>
                <a:spcPct val="130000"/>
              </a:lnSpc>
            </a:pPr>
            <a:r>
              <a:rPr lang="uk-UA" dirty="0" smtClean="0"/>
              <a:t>Поповнення списку </a:t>
            </a:r>
            <a:r>
              <a:rPr lang="uk-UA" dirty="0"/>
              <a:t>предметів інтер’єру </a:t>
            </a:r>
            <a:r>
              <a:rPr lang="uk-UA" dirty="0" smtClean="0"/>
              <a:t>та </a:t>
            </a:r>
            <a:endParaRPr lang="ru-RU" dirty="0"/>
          </a:p>
          <a:p>
            <a:pPr lvl="0">
              <a:lnSpc>
                <a:spcPct val="130000"/>
              </a:lnSpc>
            </a:pPr>
            <a:r>
              <a:rPr lang="uk-UA" dirty="0"/>
              <a:t>Відображення схем електропроводки</a:t>
            </a:r>
            <a:endParaRPr lang="ru-RU" dirty="0"/>
          </a:p>
          <a:p>
            <a:pPr lvl="0">
              <a:lnSpc>
                <a:spcPct val="130000"/>
              </a:lnSpc>
            </a:pPr>
            <a:r>
              <a:rPr lang="uk-UA" dirty="0"/>
              <a:t>Відображення схем водопроводу</a:t>
            </a:r>
            <a:endParaRPr lang="ru" dirty="0"/>
          </a:p>
          <a:p>
            <a:endParaRPr lang="uk-UA" dirty="0" smtClean="0"/>
          </a:p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-UA" dirty="0" smtClean="0"/>
              <a:t>Головна ідея</a:t>
            </a:r>
            <a:endParaRPr lang="ru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788692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30000"/>
              </a:lnSpc>
            </a:pPr>
            <a:r>
              <a:rPr lang="uk-UA" dirty="0" smtClean="0"/>
              <a:t>Перегляд </a:t>
            </a:r>
            <a:r>
              <a:rPr lang="uk-UA" dirty="0"/>
              <a:t>3D моделі квартири</a:t>
            </a:r>
            <a:endParaRPr lang="ru-RU" dirty="0"/>
          </a:p>
          <a:p>
            <a:pPr lvl="0">
              <a:lnSpc>
                <a:spcPct val="130000"/>
              </a:lnSpc>
            </a:pPr>
            <a:r>
              <a:rPr lang="uk-UA" dirty="0"/>
              <a:t>Можливість переміщення/візуалізація руху по квартирі </a:t>
            </a:r>
            <a:endParaRPr lang="ru-RU" dirty="0"/>
          </a:p>
          <a:p>
            <a:pPr lvl="0">
              <a:lnSpc>
                <a:spcPct val="130000"/>
              </a:lnSpc>
            </a:pPr>
            <a:r>
              <a:rPr lang="uk-UA" dirty="0"/>
              <a:t>Перегляд виду з вікна</a:t>
            </a:r>
            <a:endParaRPr lang="ru-RU" dirty="0"/>
          </a:p>
          <a:p>
            <a:pPr lvl="0">
              <a:lnSpc>
                <a:spcPct val="130000"/>
              </a:lnSpc>
            </a:pPr>
            <a:r>
              <a:rPr lang="uk-UA" dirty="0" smtClean="0"/>
              <a:t>Розміщення </a:t>
            </a:r>
            <a:r>
              <a:rPr lang="uk-UA" dirty="0"/>
              <a:t>предметів інтер’єру </a:t>
            </a:r>
            <a:r>
              <a:rPr lang="uk-UA" dirty="0" smtClean="0"/>
              <a:t>у </a:t>
            </a:r>
            <a:r>
              <a:rPr lang="uk-UA" dirty="0"/>
              <a:t>3D </a:t>
            </a:r>
            <a:r>
              <a:rPr lang="uk-UA" dirty="0" smtClean="0"/>
              <a:t>моделі</a:t>
            </a:r>
            <a:endParaRPr lang="ru-RU" dirty="0"/>
          </a:p>
          <a:p>
            <a:pPr lvl="0">
              <a:lnSpc>
                <a:spcPct val="130000"/>
              </a:lnSpc>
            </a:pPr>
            <a:r>
              <a:rPr lang="uk-UA" dirty="0"/>
              <a:t>Відображення схем електропроводки</a:t>
            </a:r>
            <a:endParaRPr lang="ru-RU" dirty="0"/>
          </a:p>
          <a:p>
            <a:pPr lvl="0">
              <a:lnSpc>
                <a:spcPct val="130000"/>
              </a:lnSpc>
            </a:pPr>
            <a:r>
              <a:rPr lang="uk-UA" dirty="0"/>
              <a:t>Відображення схем водопроводу</a:t>
            </a:r>
            <a:endParaRPr lang="r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Споживачі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" dirty="0" smtClean="0"/>
              <a:t>Ріелторські компанії</a:t>
            </a:r>
          </a:p>
          <a:p>
            <a:pPr marL="285750" lvl="0" indent="-285750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" dirty="0" smtClean="0"/>
              <a:t>Від</a:t>
            </a:r>
            <a:r>
              <a:rPr lang="uk-UA" dirty="0" smtClean="0"/>
              <a:t>д</a:t>
            </a:r>
            <a:r>
              <a:rPr lang="ru" dirty="0" smtClean="0"/>
              <a:t>іл продаж</a:t>
            </a:r>
            <a:r>
              <a:rPr lang="uk-UA" dirty="0" smtClean="0"/>
              <a:t>у</a:t>
            </a:r>
            <a:r>
              <a:rPr lang="ru" dirty="0" smtClean="0"/>
              <a:t> забудовників</a:t>
            </a:r>
          </a:p>
          <a:p>
            <a:pPr marL="285750" lvl="0" indent="-285750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" dirty="0" smtClean="0"/>
              <a:t>Агенства</a:t>
            </a:r>
            <a:r>
              <a:rPr lang="uk-UA" dirty="0" smtClean="0"/>
              <a:t> з продажу</a:t>
            </a:r>
            <a:r>
              <a:rPr lang="ru" dirty="0" smtClean="0"/>
              <a:t> нерухомості</a:t>
            </a:r>
            <a:endParaRPr lang="r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23528" y="339502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Проблема споживачів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32708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ru-RU" b="1" dirty="0" err="1" smtClean="0"/>
              <a:t>Конкуренція</a:t>
            </a:r>
            <a:r>
              <a:rPr lang="ru-RU" b="1" dirty="0" smtClean="0"/>
              <a:t> на ринку </a:t>
            </a:r>
            <a:r>
              <a:rPr lang="ru-RU" b="1" dirty="0" err="1" smtClean="0"/>
              <a:t>нерухомості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ru" dirty="0" smtClean="0"/>
              <a:t>Ринок </a:t>
            </a:r>
            <a:r>
              <a:rPr lang="ru" dirty="0" smtClean="0"/>
              <a:t>нерухомості постійно розвивається,що призводить до збільшення конкуренції на ринку. </a:t>
            </a:r>
            <a:r>
              <a:rPr lang="uk-UA" dirty="0" smtClean="0"/>
              <a:t>Компанії з продажу нерухомості</a:t>
            </a:r>
            <a:r>
              <a:rPr lang="ru" dirty="0" smtClean="0"/>
              <a:t> прагнуть зацікавити покупців будь-якими методами</a:t>
            </a:r>
            <a:r>
              <a:rPr lang="ru" dirty="0" smtClean="0"/>
              <a:t>.</a:t>
            </a:r>
            <a:r>
              <a:rPr lang="ru-RU" dirty="0" smtClean="0"/>
              <a:t>)</a:t>
            </a:r>
            <a:endParaRPr lang="uk-UA" dirty="0" smtClean="0"/>
          </a:p>
          <a:p>
            <a:pPr marL="114300" indent="0">
              <a:lnSpc>
                <a:spcPct val="130000"/>
              </a:lnSpc>
              <a:buNone/>
            </a:pPr>
            <a:endParaRPr lang="ru" sz="1100" dirty="0" smtClean="0"/>
          </a:p>
          <a:p>
            <a:pPr>
              <a:lnSpc>
                <a:spcPct val="130000"/>
              </a:lnSpc>
            </a:pPr>
            <a:r>
              <a:rPr lang="uk-UA" b="1" dirty="0" smtClean="0"/>
              <a:t>Одноманітність методів маркетингу </a:t>
            </a:r>
            <a:r>
              <a:rPr lang="uk-UA" dirty="0" smtClean="0"/>
              <a:t>(</a:t>
            </a:r>
            <a:r>
              <a:rPr lang="ru" dirty="0" smtClean="0"/>
              <a:t>Багато </a:t>
            </a:r>
            <a:r>
              <a:rPr lang="uk-UA" dirty="0" smtClean="0"/>
              <a:t>агенств з продажу нерухомості</a:t>
            </a:r>
            <a:r>
              <a:rPr lang="ru" dirty="0" smtClean="0"/>
              <a:t> використовують схожі методи маркетингу і потрібно </a:t>
            </a:r>
            <a:r>
              <a:rPr lang="uk-UA" dirty="0" smtClean="0"/>
              <a:t>рішення</a:t>
            </a:r>
            <a:r>
              <a:rPr lang="ru" dirty="0" smtClean="0"/>
              <a:t>, що суттєво</a:t>
            </a:r>
            <a:r>
              <a:rPr lang="uk-UA" dirty="0" smtClean="0"/>
              <a:t> б</a:t>
            </a:r>
            <a:r>
              <a:rPr lang="ru" dirty="0" smtClean="0"/>
              <a:t> виділяло їх на фоні конкурентів</a:t>
            </a:r>
            <a:r>
              <a:rPr lang="ru" dirty="0" smtClean="0"/>
              <a:t>.</a:t>
            </a:r>
            <a:r>
              <a:rPr lang="uk-UA" dirty="0" smtClean="0"/>
              <a:t>)</a:t>
            </a:r>
            <a:endParaRPr lang="ru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23528" y="267494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Рішення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7716684" cy="372353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ru" dirty="0" smtClean="0"/>
              <a:t>Розробка веб-додатку, який інтегрується в сайт забудовника</a:t>
            </a:r>
            <a:endParaRPr lang="uk-UA" dirty="0" smtClean="0"/>
          </a:p>
          <a:p>
            <a:r>
              <a:rPr lang="uk-UA" dirty="0" smtClean="0"/>
              <a:t>Допомога потенційним користувачам у розумінні планування квартири, що тим самим прискорює єтап прийняття рішення з покупки картири</a:t>
            </a:r>
          </a:p>
          <a:p>
            <a:pPr marL="114300" indent="0">
              <a:buNone/>
            </a:pPr>
            <a:endParaRPr lang="ru" dirty="0" smtClean="0"/>
          </a:p>
          <a:p>
            <a:pPr lvl="0">
              <a:spcBef>
                <a:spcPts val="0"/>
              </a:spcBef>
              <a:buNone/>
            </a:pPr>
            <a:r>
              <a:rPr lang="ru-RU" dirty="0" smtClean="0"/>
              <a:t>   </a:t>
            </a:r>
            <a:r>
              <a:rPr lang="ru" dirty="0" smtClean="0"/>
              <a:t>Коли потенційні покупці відвідають сайт забудовника, їм</a:t>
            </a:r>
            <a:r>
              <a:rPr lang="ru-RU" dirty="0" smtClean="0"/>
              <a:t> </a:t>
            </a:r>
            <a:r>
              <a:rPr lang="ru" dirty="0" smtClean="0"/>
              <a:t>буде надана можливість створити планування своєї квартири, а також відчути себе в ній за допомогою візуалізації руху.</a:t>
            </a:r>
            <a:endParaRPr lang="uk-UA" dirty="0" smtClean="0"/>
          </a:p>
          <a:p>
            <a:pPr lvl="0">
              <a:spcBef>
                <a:spcPts val="0"/>
              </a:spcBef>
              <a:buNone/>
            </a:pPr>
            <a:endParaRPr lang="ru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23528" y="267494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-UA" dirty="0" smtClean="0"/>
              <a:t>Ринок збуту</a:t>
            </a:r>
            <a:endParaRPr lang="ru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7716684" cy="372353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lang="uk-UA" dirty="0" smtClean="0"/>
              <a:t>Визначили ринок збуту веб-додатку </a:t>
            </a:r>
            <a:r>
              <a:rPr lang="en-US" dirty="0" smtClean="0"/>
              <a:t>Flat Mode </a:t>
            </a:r>
            <a:r>
              <a:rPr lang="uk-UA" dirty="0" smtClean="0"/>
              <a:t>як </a:t>
            </a:r>
            <a:r>
              <a:rPr lang="en-US" dirty="0" smtClean="0"/>
              <a:t>B2B.</a:t>
            </a:r>
            <a:endParaRPr lang="uk-UA" dirty="0" smtClean="0"/>
          </a:p>
          <a:p>
            <a:pPr marL="0" lvl="0" indent="0">
              <a:lnSpc>
                <a:spcPct val="130000"/>
              </a:lnSpc>
              <a:buNone/>
            </a:pPr>
            <a:endParaRPr lang="en-US" sz="1000" dirty="0" smtClean="0"/>
          </a:p>
          <a:p>
            <a:pPr marL="285750" lvl="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lang="en-US" dirty="0" smtClean="0"/>
              <a:t>“B2B” - </a:t>
            </a:r>
            <a:r>
              <a:rPr lang="ru-RU" dirty="0" err="1"/>
              <a:t>Business-to-business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smtClean="0"/>
              <a:t>продаж </a:t>
            </a:r>
            <a:r>
              <a:rPr lang="ru-RU" dirty="0" err="1"/>
              <a:t>бізнесу</a:t>
            </a:r>
            <a:r>
              <a:rPr lang="ru-RU" dirty="0"/>
              <a:t>. </a:t>
            </a:r>
            <a:endParaRPr lang="ru-RU" dirty="0" smtClean="0"/>
          </a:p>
          <a:p>
            <a:pPr marL="0" lvl="0" indent="0">
              <a:lnSpc>
                <a:spcPct val="130000"/>
              </a:lnSpc>
              <a:buNone/>
            </a:pPr>
            <a:endParaRPr lang="ru-RU" sz="1000" dirty="0" smtClean="0"/>
          </a:p>
          <a:p>
            <a:pPr marL="285750" lvl="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lang="ru-RU" dirty="0" smtClean="0"/>
              <a:t>У </a:t>
            </a:r>
            <a:r>
              <a:rPr lang="ru-RU" dirty="0" err="1"/>
              <a:t>даному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- </a:t>
            </a:r>
            <a:r>
              <a:rPr lang="ru-RU" dirty="0" err="1"/>
              <a:t>юридичні</a:t>
            </a:r>
            <a:r>
              <a:rPr lang="ru-RU" dirty="0"/>
              <a:t> особи,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працюють</a:t>
            </a:r>
            <a:r>
              <a:rPr lang="ru-RU" dirty="0"/>
              <a:t> не на </a:t>
            </a:r>
            <a:r>
              <a:rPr lang="ru-RU" dirty="0" err="1"/>
              <a:t>кінцевого</a:t>
            </a:r>
            <a:r>
              <a:rPr lang="ru-RU" dirty="0"/>
              <a:t> рядового </a:t>
            </a:r>
            <a:r>
              <a:rPr lang="ru-RU" dirty="0" err="1"/>
              <a:t>споживача</a:t>
            </a:r>
            <a:r>
              <a:rPr lang="ru-RU" dirty="0"/>
              <a:t>, а на </a:t>
            </a:r>
            <a:r>
              <a:rPr lang="ru-RU" dirty="0" err="1"/>
              <a:t>такі</a:t>
            </a:r>
            <a:r>
              <a:rPr lang="ru-RU" dirty="0"/>
              <a:t> ж </a:t>
            </a:r>
            <a:r>
              <a:rPr lang="ru-RU" dirty="0" err="1"/>
              <a:t>компанії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на </a:t>
            </a:r>
            <a:r>
              <a:rPr lang="ru-RU" dirty="0" err="1"/>
              <a:t>інший</a:t>
            </a:r>
            <a:r>
              <a:rPr lang="ru-RU" dirty="0"/>
              <a:t> </a:t>
            </a:r>
            <a:r>
              <a:rPr lang="ru-RU" dirty="0" err="1"/>
              <a:t>бізнес</a:t>
            </a:r>
            <a:r>
              <a:rPr lang="ru-RU" dirty="0"/>
              <a:t>.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246459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23528" y="267494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-UA" sz="4000" dirty="0" smtClean="0"/>
              <a:t>Конкуренти та переваги над ними</a:t>
            </a:r>
            <a:endParaRPr lang="ru" sz="4000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7716684" cy="372353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30000"/>
              </a:lnSpc>
              <a:buNone/>
            </a:pPr>
            <a:r>
              <a:rPr lang="uk-UA" dirty="0" smtClean="0"/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99592" y="1851670"/>
            <a:ext cx="2592288" cy="914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rgbClr val="000000"/>
                </a:solidFill>
              </a:rPr>
              <a:t>Всі додатки даного типу налаштовані саме на створення дизайну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716016" y="1851670"/>
            <a:ext cx="2592288" cy="914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rgbClr val="000000"/>
                </a:solidFill>
              </a:rPr>
              <a:t>Допомога</a:t>
            </a:r>
            <a:r>
              <a:rPr lang="ru-RU" dirty="0" smtClean="0">
                <a:solidFill>
                  <a:srgbClr val="000000"/>
                </a:solidFill>
              </a:rPr>
              <a:t> у </a:t>
            </a:r>
            <a:r>
              <a:rPr lang="ru-RU" dirty="0" err="1" smtClean="0">
                <a:solidFill>
                  <a:srgbClr val="000000"/>
                </a:solidFill>
              </a:rPr>
              <a:t>розумінні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dirty="0" err="1" smtClean="0">
                <a:solidFill>
                  <a:srgbClr val="000000"/>
                </a:solidFill>
              </a:rPr>
              <a:t>планування</a:t>
            </a:r>
            <a:endParaRPr lang="ru-RU" dirty="0">
              <a:solidFill>
                <a:srgbClr val="000000"/>
              </a:solidFill>
            </a:endParaRPr>
          </a:p>
        </p:txBody>
      </p:sp>
      <p:cxnSp>
        <p:nvCxnSpPr>
          <p:cNvPr id="4" name="Прямая со стрелкой 3"/>
          <p:cNvCxnSpPr>
            <a:stCxn id="2" idx="3"/>
            <a:endCxn id="5" idx="1"/>
          </p:cNvCxnSpPr>
          <p:nvPr/>
        </p:nvCxnSpPr>
        <p:spPr>
          <a:xfrm>
            <a:off x="3491880" y="2308870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2080" y="1347614"/>
            <a:ext cx="1340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ook Antiqua"/>
                <a:cs typeface="Book Antiqua"/>
              </a:rPr>
              <a:t>Flat Mode</a:t>
            </a:r>
            <a:endParaRPr lang="ru-RU" sz="2000" dirty="0">
              <a:latin typeface="Book Antiqua"/>
              <a:cs typeface="Book Antiqua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99592" y="3147814"/>
            <a:ext cx="2592288" cy="914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rgbClr val="000000"/>
                </a:solidFill>
              </a:rPr>
              <a:t>Користувачі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mr-IN" dirty="0" smtClean="0">
                <a:solidFill>
                  <a:srgbClr val="000000"/>
                </a:solidFill>
              </a:rPr>
              <a:t>–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dirty="0" err="1" smtClean="0">
                <a:solidFill>
                  <a:srgbClr val="000000"/>
                </a:solidFill>
              </a:rPr>
              <a:t>дизайнери</a:t>
            </a:r>
            <a:r>
              <a:rPr lang="ru-RU" dirty="0" smtClean="0">
                <a:solidFill>
                  <a:srgbClr val="000000"/>
                </a:solidFill>
              </a:rPr>
              <a:t>/</a:t>
            </a:r>
            <a:r>
              <a:rPr lang="ru-RU" dirty="0" err="1" smtClean="0">
                <a:solidFill>
                  <a:srgbClr val="000000"/>
                </a:solidFill>
              </a:rPr>
              <a:t>архітектори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716016" y="3147814"/>
            <a:ext cx="2592288" cy="914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rgbClr val="000000"/>
                </a:solidFill>
              </a:rPr>
              <a:t>Користувачі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mr-IN" dirty="0" smtClean="0">
                <a:solidFill>
                  <a:srgbClr val="000000"/>
                </a:solidFill>
              </a:rPr>
              <a:t>–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dirty="0" err="1" smtClean="0">
                <a:solidFill>
                  <a:srgbClr val="000000"/>
                </a:solidFill>
              </a:rPr>
              <a:t>звичайні</a:t>
            </a:r>
            <a:r>
              <a:rPr lang="ru-RU" dirty="0" smtClean="0">
                <a:solidFill>
                  <a:srgbClr val="000000"/>
                </a:solidFill>
              </a:rPr>
              <a:t> люди</a:t>
            </a:r>
            <a:endParaRPr lang="ru-RU" dirty="0">
              <a:solidFill>
                <a:srgbClr val="000000"/>
              </a:solidFill>
            </a:endParaRPr>
          </a:p>
        </p:txBody>
      </p:sp>
      <p:cxnSp>
        <p:nvCxnSpPr>
          <p:cNvPr id="10" name="Прямая со стрелкой 9"/>
          <p:cNvCxnSpPr>
            <a:stCxn id="11" idx="3"/>
            <a:endCxn id="12" idx="1"/>
          </p:cNvCxnSpPr>
          <p:nvPr/>
        </p:nvCxnSpPr>
        <p:spPr>
          <a:xfrm>
            <a:off x="3491880" y="360501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64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23528" y="267494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sz="4000" dirty="0" err="1" smtClean="0"/>
              <a:t>Мінімально</a:t>
            </a:r>
            <a:r>
              <a:rPr lang="ru-RU" sz="4000" dirty="0" smtClean="0"/>
              <a:t> </a:t>
            </a:r>
            <a:r>
              <a:rPr lang="ru-RU" sz="4000" dirty="0" err="1" smtClean="0"/>
              <a:t>працюючий</a:t>
            </a:r>
            <a:r>
              <a:rPr lang="ru-RU" sz="4000" dirty="0" smtClean="0"/>
              <a:t> продукт</a:t>
            </a:r>
            <a:endParaRPr lang="ru" sz="4000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7716684" cy="372353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lang="uk-UA" dirty="0" smtClean="0"/>
              <a:t>3</a:t>
            </a:r>
            <a:r>
              <a:rPr lang="en-US" dirty="0" smtClean="0"/>
              <a:t>D </a:t>
            </a:r>
            <a:r>
              <a:rPr lang="uk-UA" dirty="0" smtClean="0"/>
              <a:t>модель квартири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lang="uk-UA" dirty="0" smtClean="0"/>
              <a:t>Розміщення предметів інтер’єру у 3D моделі</a:t>
            </a:r>
            <a:endParaRPr lang="ru-RU" dirty="0" smtClean="0"/>
          </a:p>
          <a:p>
            <a:pPr marL="285750" lvl="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lang="ru-RU" dirty="0" err="1" smtClean="0"/>
              <a:t>Зміна</a:t>
            </a:r>
            <a:r>
              <a:rPr lang="ru-RU" dirty="0" smtClean="0"/>
              <a:t> ракурсу перегляду </a:t>
            </a:r>
            <a:r>
              <a:rPr lang="ru-RU" dirty="0" err="1" smtClean="0"/>
              <a:t>квартири</a:t>
            </a:r>
            <a:endParaRPr lang="ru-RU" dirty="0" smtClean="0"/>
          </a:p>
          <a:p>
            <a:pPr marL="285750" lvl="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lang="ru-RU" dirty="0" smtClean="0"/>
              <a:t>Вид з </a:t>
            </a:r>
            <a:r>
              <a:rPr lang="ru-RU" dirty="0" err="1" smtClean="0"/>
              <a:t>вікна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36828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23528" y="267494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sz="4000" dirty="0" err="1" smtClean="0"/>
              <a:t>Організація</a:t>
            </a:r>
            <a:r>
              <a:rPr lang="ru-RU" sz="4000" dirty="0" smtClean="0"/>
              <a:t> </a:t>
            </a:r>
            <a:r>
              <a:rPr lang="ru-RU" sz="4000" dirty="0" err="1" smtClean="0"/>
              <a:t>просування</a:t>
            </a:r>
            <a:r>
              <a:rPr lang="ru-RU" sz="4000" dirty="0" smtClean="0"/>
              <a:t> та </a:t>
            </a:r>
            <a:r>
              <a:rPr lang="ru-RU" sz="4000" dirty="0" err="1" smtClean="0"/>
              <a:t>збуту</a:t>
            </a:r>
            <a:endParaRPr lang="ru" sz="4000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7716684" cy="372353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lang="uk-UA" dirty="0" smtClean="0"/>
              <a:t>Презентація та демонстрація роботи мінімально працюючого продукту потенійним замовникам.</a:t>
            </a:r>
          </a:p>
          <a:p>
            <a:pPr marL="285750" lvl="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lang="uk-UA" dirty="0" smtClean="0"/>
              <a:t>Пояснити </a:t>
            </a:r>
            <a:r>
              <a:rPr lang="uk-UA" dirty="0"/>
              <a:t>позитивний вплив на зацікавлення клієнтів даною ріелторською компанією, та спосіб залучення потенційних покупців за допомогою </a:t>
            </a:r>
            <a:r>
              <a:rPr lang="uk-UA" dirty="0" smtClean="0"/>
              <a:t>даного.</a:t>
            </a:r>
          </a:p>
          <a:p>
            <a:pPr marL="285750" lvl="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lang="uk-UA" dirty="0" smtClean="0"/>
              <a:t>Вказати </a:t>
            </a:r>
            <a:r>
              <a:rPr lang="uk-UA" dirty="0"/>
              <a:t>на проблеми </a:t>
            </a:r>
            <a:r>
              <a:rPr lang="uk-UA" dirty="0" smtClean="0"/>
              <a:t>клієнтів замовника </a:t>
            </a:r>
            <a:r>
              <a:rPr lang="uk-UA" dirty="0"/>
              <a:t>під час вибору та покупці нерухомості, а також яким чином даний продукт допоможе у їх вирішенні. </a:t>
            </a:r>
            <a:endParaRPr lang="ru-RU" dirty="0"/>
          </a:p>
          <a:p>
            <a:pPr marL="285750" lvl="0" indent="-285750">
              <a:lnSpc>
                <a:spcPct val="130000"/>
              </a:lnSpc>
              <a:buFont typeface="Wingdings" pitchFamily="2" charset="2"/>
              <a:buChar char="Ø"/>
            </a:pP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206612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210</TotalTime>
  <Words>348</Words>
  <Application>Microsoft Macintosh PowerPoint</Application>
  <PresentationFormat>Экран (16:9)</PresentationFormat>
  <Paragraphs>50</Paragraphs>
  <Slides>10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Соседство</vt:lpstr>
      <vt:lpstr>Flat Mode</vt:lpstr>
      <vt:lpstr>Головна ідея</vt:lpstr>
      <vt:lpstr>Споживачі</vt:lpstr>
      <vt:lpstr>Проблема споживачів</vt:lpstr>
      <vt:lpstr>Рішення</vt:lpstr>
      <vt:lpstr>Ринок збуту</vt:lpstr>
      <vt:lpstr>Конкуренти та переваги над ними</vt:lpstr>
      <vt:lpstr>Мінімально працюючий продукт</vt:lpstr>
      <vt:lpstr>Організація просування та збуту</vt:lpstr>
      <vt:lpstr>Подальша розробка продукту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 Mode</dc:title>
  <cp:lastModifiedBy>Alexandra Pyvovarchuk</cp:lastModifiedBy>
  <cp:revision>16</cp:revision>
  <dcterms:modified xsi:type="dcterms:W3CDTF">2017-12-20T20:15:58Z</dcterms:modified>
</cp:coreProperties>
</file>