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105800"/>
            <a:ext cx="907164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41058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41058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41058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1058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41058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8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142920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1058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897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152680" y="41058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04000" y="4105800"/>
            <a:ext cx="907164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4105800"/>
            <a:ext cx="907164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41058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5152680" y="41058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571200" y="25920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638040" y="25920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504000" y="41058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571200" y="41058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638040" y="4105800"/>
            <a:ext cx="292068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1429200"/>
            <a:ext cx="9071640" cy="4390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41058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28976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1058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2592000"/>
            <a:ext cx="442692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105800"/>
            <a:ext cx="9071640" cy="1382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6C92EA0-7CD9-4C16-96D9-0E973FD6A649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142920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IN" sz="311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2592000"/>
            <a:ext cx="9071640" cy="28976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21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IN" sz="21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Aft>
                <a:spcPts val="420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Aft>
                <a:spcPts val="20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IN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180000" y="5164920"/>
            <a:ext cx="234828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&lt;date/time&gt;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447360" y="5164920"/>
            <a:ext cx="319500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ctr"/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7587360" y="5164920"/>
            <a:ext cx="2348280" cy="3909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5AAAA1C8-C63E-40DD-9262-DA15AFD54D96}" type="slidenum">
              <a:rPr b="0" lang="en-IN" sz="1400" spc="-1" strike="noStrike">
                <a:latin typeface="Times New Roman"/>
              </a:rPr>
              <a:t>&lt;number&gt;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04000" y="14292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110" spc="-1" strike="noStrike">
                <a:solidFill>
                  <a:srgbClr val="ffffff"/>
                </a:solidFill>
                <a:latin typeface="Arial"/>
              </a:rPr>
              <a:t>RISC V implementation</a:t>
            </a:r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504000" y="259200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IN" sz="3200" spc="-1" strike="noStrike">
                <a:solidFill>
                  <a:srgbClr val="ffffff"/>
                </a:solidFill>
                <a:latin typeface="Arial"/>
              </a:rPr>
              <a:t>RISC V Core Design and development </a:t>
            </a:r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endParaRPr b="0" lang="en-IN" sz="3200" spc="-1" strike="noStrike">
              <a:solidFill>
                <a:srgbClr val="ffffff"/>
              </a:solidFill>
              <a:latin typeface="Arial"/>
            </a:endParaRPr>
          </a:p>
          <a:p>
            <a:pPr algn="ctr"/>
            <a:r>
              <a:rPr b="1" lang="en-IN" sz="1200" spc="-1" strike="noStrike">
                <a:solidFill>
                  <a:srgbClr val="ffffff"/>
                </a:solidFill>
                <a:latin typeface="Arial"/>
              </a:rPr>
              <a:t>Shuvadeep Kumar</a:t>
            </a:r>
            <a:r>
              <a:rPr b="0" lang="en-IN" sz="1200" spc="-1" strike="noStrike">
                <a:solidFill>
                  <a:srgbClr val="ffffff"/>
                </a:solidFill>
                <a:latin typeface="Arial"/>
              </a:rPr>
              <a:t> (Ex Samsung ,Intel , Cypress Semiconductor ,IISC bangalore )</a:t>
            </a:r>
            <a:endParaRPr b="0" lang="en-IN" sz="1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504000" y="14292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110" spc="-1" strike="noStrike">
                <a:solidFill>
                  <a:srgbClr val="ffffff"/>
                </a:solidFill>
                <a:latin typeface="Arial"/>
              </a:rPr>
              <a:t>Table of Contents </a:t>
            </a:r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504000" y="259200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Goals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Plan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Design Status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Issues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Questions :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504000" y="14292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11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3110" spc="-1" strike="noStrike">
                <a:solidFill>
                  <a:srgbClr val="ffffff"/>
                </a:solidFill>
                <a:latin typeface="Arial"/>
              </a:rPr>
              <a:t>Goals </a:t>
            </a:r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504000" y="259200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RiscV ISA core development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5 stage in order pipeline development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Emulate the design in FPGA board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Tape Out the design using Efabless Platform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ffffff"/>
                </a:solidFill>
                <a:latin typeface="Arial"/>
              </a:rPr>
              <a:t>Apply the Core in making a simple Embedded Systems   </a:t>
            </a: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216360" y="4320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110" spc="-1" strike="noStrike">
                <a:solidFill>
                  <a:srgbClr val="ffffff"/>
                </a:solidFill>
                <a:latin typeface="Arial"/>
              </a:rPr>
              <a:t>Development Plan </a:t>
            </a:r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288360" y="1584000"/>
            <a:ext cx="9071640" cy="3960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r>
              <a:rPr b="1" lang="en-IN" sz="2000" spc="-1" strike="noStrike">
                <a:solidFill>
                  <a:srgbClr val="ffffff"/>
                </a:solidFill>
                <a:latin typeface="Arial"/>
              </a:rPr>
              <a:t>ML1 (Milestone1) : (20</a:t>
            </a:r>
            <a:r>
              <a:rPr b="1" lang="en-IN" sz="2000" spc="-1" strike="noStrike" baseline="14000000">
                <a:solidFill>
                  <a:srgbClr val="ffffff"/>
                </a:solidFill>
                <a:latin typeface="Arial"/>
              </a:rPr>
              <a:t>th</a:t>
            </a:r>
            <a:r>
              <a:rPr b="1" lang="en-IN" sz="2000" spc="-1" strike="noStrike">
                <a:solidFill>
                  <a:srgbClr val="ffffff"/>
                </a:solidFill>
                <a:latin typeface="Arial"/>
              </a:rPr>
              <a:t> september) </a:t>
            </a:r>
            <a:endParaRPr b="0" lang="en-IN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Desgn the basic RVI32 instruction set based Uarch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Implement the Uarch in HDL and verify it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Emulate the design on FPGA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Keep the design ready for tape out before Nov 11</a:t>
            </a:r>
            <a:r>
              <a:rPr b="0" lang="en-IN" sz="1600" spc="-1" strike="noStrike" baseline="14000000">
                <a:solidFill>
                  <a:srgbClr val="ffffff"/>
                </a:solidFill>
                <a:latin typeface="Arial"/>
              </a:rPr>
              <a:t>th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Parallelly extend the design to suppot a simple linux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Extend the design to simple OOO architecure and demonstrate performance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TextShape 3"/>
          <p:cNvSpPr txBox="1"/>
          <p:nvPr/>
        </p:nvSpPr>
        <p:spPr>
          <a:xfrm>
            <a:off x="216000" y="2933280"/>
            <a:ext cx="3911400" cy="66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000" spc="-1" strike="noStrike">
                <a:latin typeface="Arial"/>
              </a:rPr>
              <a:t>ML2 :( 10</a:t>
            </a:r>
            <a:r>
              <a:rPr b="1" lang="en-IN" sz="2000" spc="-1" strike="noStrike" baseline="14000000">
                <a:latin typeface="Arial"/>
              </a:rPr>
              <a:t>th</a:t>
            </a:r>
            <a:r>
              <a:rPr b="1" lang="en-IN" sz="2000" spc="-1" strike="noStrike">
                <a:latin typeface="Arial"/>
              </a:rPr>
              <a:t> November)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1" name="TextShape 4"/>
          <p:cNvSpPr txBox="1"/>
          <p:nvPr/>
        </p:nvSpPr>
        <p:spPr>
          <a:xfrm>
            <a:off x="216360" y="2933280"/>
            <a:ext cx="3911400" cy="666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000" spc="-1" strike="noStrike">
                <a:latin typeface="Arial"/>
              </a:rPr>
              <a:t>ML2 :( 10</a:t>
            </a:r>
            <a:r>
              <a:rPr b="1" lang="en-IN" sz="2000" spc="-1" strike="noStrike" baseline="14000000">
                <a:latin typeface="Arial"/>
              </a:rPr>
              <a:t>th</a:t>
            </a:r>
            <a:r>
              <a:rPr b="1" lang="en-IN" sz="2000" spc="-1" strike="noStrike">
                <a:latin typeface="Arial"/>
              </a:rPr>
              <a:t> November) 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2" name="TextShape 5"/>
          <p:cNvSpPr txBox="1"/>
          <p:nvPr/>
        </p:nvSpPr>
        <p:spPr>
          <a:xfrm>
            <a:off x="192600" y="4157280"/>
            <a:ext cx="3911400" cy="450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1" lang="en-IN" sz="2000" spc="-1" strike="noStrike">
                <a:latin typeface="Arial"/>
              </a:rPr>
              <a:t>ML3 :( 31st December) 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32000" y="5652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110" spc="-1" strike="noStrike">
                <a:solidFill>
                  <a:srgbClr val="ffffff"/>
                </a:solidFill>
                <a:latin typeface="Arial"/>
              </a:rPr>
              <a:t>Design Status </a:t>
            </a:r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32360" y="1728000"/>
            <a:ext cx="9071640" cy="38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ML1 Status : (24</a:t>
            </a:r>
            <a:r>
              <a:rPr b="0" lang="en-IN" sz="2400" spc="-1" strike="noStrike" baseline="14000000">
                <a:solidFill>
                  <a:srgbClr val="ffffff"/>
                </a:solidFill>
                <a:latin typeface="Arial"/>
              </a:rPr>
              <a:t>th</a:t>
            </a:r>
            <a:r>
              <a:rPr b="0" lang="en-IN" sz="2400" spc="-1" strike="noStrike">
                <a:solidFill>
                  <a:srgbClr val="ffffff"/>
                </a:solidFill>
                <a:latin typeface="Arial"/>
              </a:rPr>
              <a:t> July to Sept 6) </a:t>
            </a:r>
            <a:endParaRPr b="0" lang="en-IN" sz="2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Designed and coded the basic 5 stage pipline with bandwidth of 1 instruction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Support of ADD , Logic ,branch instructions till date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Verified the design using simple testcases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Developed basic test infrastructure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solidFill>
                  <a:srgbClr val="ffffff"/>
                </a:solidFill>
                <a:latin typeface="Arial"/>
              </a:rPr>
              <a:t>TO DO :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solidFill>
                  <a:srgbClr val="ffffff"/>
                </a:solidFill>
                <a:latin typeface="Arial"/>
              </a:rPr>
              <a:t>Implement rest of the instruction set with basic verification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Develop a automated regression suite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1" lang="en-IN" sz="1600" spc="-1" strike="noStrike">
                <a:solidFill>
                  <a:srgbClr val="ffffff"/>
                </a:solidFill>
                <a:latin typeface="Arial"/>
              </a:rPr>
              <a:t>Prepare to implement the design for emulation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Prepare for backend  using openlane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504360" y="7200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110" spc="-1" strike="noStrike">
                <a:solidFill>
                  <a:srgbClr val="ffffff"/>
                </a:solidFill>
                <a:latin typeface="Arial"/>
              </a:rPr>
              <a:t>ISSUES</a:t>
            </a:r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504000" y="259200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Open source tools are often not reliable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Icarus verilog cannot simulate design of such a complexity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Switched to vivado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IN" sz="1600" spc="-1" strike="noStrike">
                <a:solidFill>
                  <a:srgbClr val="ffffff"/>
                </a:solidFill>
                <a:latin typeface="Arial"/>
              </a:rPr>
              <a:t>Need to try verilator as well </a:t>
            </a:r>
            <a:endParaRPr b="0" lang="en-IN" sz="16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504000" y="1429200"/>
            <a:ext cx="9071640" cy="946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en-IN" sz="3110" spc="-1" strike="noStrike">
                <a:solidFill>
                  <a:srgbClr val="ffffff"/>
                </a:solidFill>
                <a:latin typeface="Arial"/>
              </a:rPr>
              <a:t>Questions </a:t>
            </a:r>
            <a:endParaRPr b="0" lang="en-IN" sz="311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04000" y="2592000"/>
            <a:ext cx="9071640" cy="2897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rmAutofit/>
          </a:bodyPr>
          <a:p>
            <a:endParaRPr b="0" lang="en-IN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>
        <p:wipe dir="u"/>
      </p:transition>
    </mc:Choice>
    <mc:Fallback>
      <p:transition spd="slow">
        <p:wipe dir="u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2024-09-07T09:59:57Z</dcterms:created>
  <dc:creator/>
  <dc:description/>
  <dc:language>en-IN</dc:language>
  <cp:lastModifiedBy/>
  <dcterms:modified xsi:type="dcterms:W3CDTF">2024-09-07T20:23:47Z</dcterms:modified>
  <cp:revision>7</cp:revision>
  <dc:subject/>
  <dc:title/>
</cp:coreProperties>
</file>