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3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75" r:id="rId5"/>
    <p:sldId id="262" r:id="rId6"/>
    <p:sldId id="263" r:id="rId7"/>
    <p:sldId id="272" r:id="rId8"/>
    <p:sldId id="271" r:id="rId9"/>
    <p:sldId id="273" r:id="rId10"/>
    <p:sldId id="274" r:id="rId11"/>
    <p:sldId id="264" r:id="rId12"/>
    <p:sldId id="276" r:id="rId13"/>
    <p:sldId id="266" r:id="rId14"/>
    <p:sldId id="267" r:id="rId15"/>
    <p:sldId id="270" r:id="rId16"/>
    <p:sldId id="278" r:id="rId17"/>
    <p:sldId id="257" r:id="rId18"/>
    <p:sldId id="25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877"/>
    <a:srgbClr val="F26B70"/>
    <a:srgbClr val="00BCD7"/>
    <a:srgbClr val="4C4C4C"/>
    <a:srgbClr val="4D7191"/>
    <a:srgbClr val="8BDDDA"/>
    <a:srgbClr val="4D7393"/>
    <a:srgbClr val="6B87A1"/>
    <a:srgbClr val="F0EE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6"/>
    <p:restoredTop sz="94544"/>
  </p:normalViewPr>
  <p:slideViewPr>
    <p:cSldViewPr snapToGrid="0" snapToObjects="1">
      <p:cViewPr varScale="1">
        <p:scale>
          <a:sx n="108" d="100"/>
          <a:sy n="108" d="100"/>
        </p:scale>
        <p:origin x="444" y="102"/>
      </p:cViewPr>
      <p:guideLst>
        <p:guide orient="horz" pos="3067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4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~ 2015</a:t>
            </a:r>
            <a:r>
              <a:rPr lang="ko-KR" altLang="en-US" dirty="0"/>
              <a:t>년 까지의 매 해 교통사고 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교통사고 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2015년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221711</c:v>
                </c:pt>
                <c:pt idx="1">
                  <c:v>223656</c:v>
                </c:pt>
                <c:pt idx="2">
                  <c:v>215354</c:v>
                </c:pt>
                <c:pt idx="3">
                  <c:v>223552</c:v>
                </c:pt>
                <c:pt idx="4">
                  <c:v>232035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D-4456-BA27-E1E00262A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312056"/>
        <c:axId val="499317304"/>
      </c:barChart>
      <c:catAx>
        <c:axId val="49931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9317304"/>
        <c:crosses val="autoZero"/>
        <c:auto val="1"/>
        <c:lblAlgn val="ctr"/>
        <c:lblOffset val="100"/>
        <c:noMultiLvlLbl val="0"/>
      </c:catAx>
      <c:valAx>
        <c:axId val="49931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9312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7F78-58C5-41E4-A94A-B62ED0B2CF02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6013D-513A-4105-8761-925AFDE4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6013D-513A-4105-8761-925AFDE4FA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4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6013D-513A-4105-8761-925AFDE4FA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6013D-513A-4105-8761-925AFDE4FA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2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6013D-513A-4105-8761-925AFDE4FA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1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6013D-513A-4105-8761-925AFDE4FA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5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6013D-513A-4105-8761-925AFDE4FA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 dirty="0"/>
              <a:t>COPYRIGHT© 2017 BY 8</a:t>
            </a:r>
            <a:r>
              <a:rPr lang="ko-KR" altLang="en-US" dirty="0"/>
              <a:t>팀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  <p:grpSp>
        <p:nvGrpSpPr>
          <p:cNvPr id="40" name="그룹 39"/>
          <p:cNvGrpSpPr/>
          <p:nvPr userDrawn="1"/>
        </p:nvGrpSpPr>
        <p:grpSpPr>
          <a:xfrm>
            <a:off x="433505" y="2315154"/>
            <a:ext cx="7855078" cy="45719"/>
            <a:chOff x="1002343" y="871943"/>
            <a:chExt cx="7215065" cy="0"/>
          </a:xfrm>
        </p:grpSpPr>
        <p:cxnSp>
          <p:nvCxnSpPr>
            <p:cNvPr id="34" name="직선 연결선[R] 33"/>
            <p:cNvCxnSpPr/>
            <p:nvPr userDrawn="1"/>
          </p:nvCxnSpPr>
          <p:spPr>
            <a:xfrm>
              <a:off x="3216647" y="871943"/>
              <a:ext cx="5000761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/>
            <p:cNvCxnSpPr/>
            <p:nvPr userDrawn="1"/>
          </p:nvCxnSpPr>
          <p:spPr>
            <a:xfrm>
              <a:off x="1002343" y="871943"/>
              <a:ext cx="2498748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 userDrawn="1"/>
        </p:nvSpPr>
        <p:spPr>
          <a:xfrm>
            <a:off x="69943" y="2531892"/>
            <a:ext cx="8368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차량사고 자동 신고 시스템 개발 계획</a:t>
            </a:r>
          </a:p>
        </p:txBody>
      </p:sp>
      <p:cxnSp>
        <p:nvCxnSpPr>
          <p:cNvPr id="86" name="직선 연결선[R] 85"/>
          <p:cNvCxnSpPr/>
          <p:nvPr userDrawn="1"/>
        </p:nvCxnSpPr>
        <p:spPr>
          <a:xfrm flipH="1">
            <a:off x="5566406" y="3333404"/>
            <a:ext cx="2698581" cy="0"/>
          </a:xfrm>
          <a:prstGeom prst="line">
            <a:avLst/>
          </a:prstGeom>
          <a:ln w="34925">
            <a:solidFill>
              <a:srgbClr val="00BC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/>
          <p:cNvCxnSpPr/>
          <p:nvPr userDrawn="1"/>
        </p:nvCxnSpPr>
        <p:spPr>
          <a:xfrm flipH="1">
            <a:off x="409909" y="3333404"/>
            <a:ext cx="5156497" cy="0"/>
          </a:xfrm>
          <a:prstGeom prst="line">
            <a:avLst/>
          </a:prstGeom>
          <a:ln w="12700">
            <a:solidFill>
              <a:srgbClr val="EFF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 userDrawn="1"/>
        </p:nvSpPr>
        <p:spPr>
          <a:xfrm>
            <a:off x="5459950" y="3313425"/>
            <a:ext cx="231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00BCD7"/>
                </a:solidFill>
              </a:rPr>
              <a:t>by 8</a:t>
            </a:r>
            <a:r>
              <a:rPr kumimoji="1" lang="ko-KR" altLang="en-US" sz="2400" dirty="0">
                <a:solidFill>
                  <a:srgbClr val="00BCD7"/>
                </a:solidFill>
              </a:rPr>
              <a:t>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2388034"/>
              </p:ext>
            </p:extLst>
          </p:nvPr>
        </p:nvGraphicFramePr>
        <p:xfrm>
          <a:off x="5459950" y="4067363"/>
          <a:ext cx="410394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6B87A1"/>
                          </a:solidFill>
                        </a:rPr>
                        <a:t>Captain</a:t>
                      </a:r>
                      <a:endParaRPr lang="ko-KR" altLang="en-US" sz="1400" b="1" dirty="0">
                        <a:solidFill>
                          <a:srgbClr val="6B8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sz="1400" b="1" dirty="0">
                          <a:solidFill>
                            <a:srgbClr val="6B87A1"/>
                          </a:solidFill>
                        </a:rPr>
                        <a:t>2014105018</a:t>
                      </a:r>
                      <a:endParaRPr lang="ko-KR" altLang="en-US" sz="1400" b="1" dirty="0">
                        <a:solidFill>
                          <a:srgbClr val="6B8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6B87A1"/>
                          </a:solidFill>
                        </a:rPr>
                        <a:t>김성현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CD7"/>
                          </a:solidFill>
                        </a:rPr>
                        <a:t>Crew</a:t>
                      </a:r>
                      <a:endParaRPr lang="ko-KR" altLang="en-US" sz="1400" b="1" dirty="0">
                        <a:solidFill>
                          <a:srgbClr val="00BCD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CD7"/>
                          </a:solidFill>
                        </a:rPr>
                        <a:t>2011105017</a:t>
                      </a:r>
                      <a:endParaRPr lang="ko-KR" altLang="en-US" sz="1400" b="1" dirty="0">
                        <a:solidFill>
                          <a:srgbClr val="00BCD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BCD7"/>
                          </a:solidFill>
                        </a:rPr>
                        <a:t>김미수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CD7"/>
                          </a:solidFill>
                        </a:rPr>
                        <a:t>Crew</a:t>
                      </a:r>
                      <a:endParaRPr lang="ko-KR" altLang="en-US" sz="1400" b="1" dirty="0">
                        <a:solidFill>
                          <a:srgbClr val="00BCD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CD7"/>
                          </a:solidFill>
                        </a:rPr>
                        <a:t>2011105016</a:t>
                      </a:r>
                      <a:endParaRPr lang="ko-KR" altLang="en-US" sz="1400" b="1" dirty="0">
                        <a:solidFill>
                          <a:srgbClr val="00BCD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00BCD7"/>
                          </a:solidFill>
                        </a:rPr>
                        <a:t>김동호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7492027"/>
              </p:ext>
            </p:extLst>
          </p:nvPr>
        </p:nvGraphicFramePr>
        <p:xfrm>
          <a:off x="291697" y="1889325"/>
          <a:ext cx="4555786" cy="3501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i="0" u="none" kern="1200" dirty="0">
                          <a:solidFill>
                            <a:srgbClr val="6B87A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</a:t>
                      </a:r>
                      <a:r>
                        <a:rPr lang="is-IS" altLang="ko-KR" sz="1400" b="1" i="0" u="none" kern="1200" dirty="0">
                          <a:solidFill>
                            <a:srgbClr val="6B87A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ITEC402005</a:t>
                      </a:r>
                      <a:endParaRPr lang="ko-KR" altLang="en-US" sz="1400" b="1" i="0" u="none" dirty="0">
                        <a:solidFill>
                          <a:srgbClr val="6B87A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i="0" kern="1200" dirty="0">
                          <a:solidFill>
                            <a:srgbClr val="6B87A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종합설계프로젝트</a:t>
                      </a:r>
                      <a:r>
                        <a:rPr lang="en-US" altLang="ko-KR" sz="1400" b="1" i="0" kern="1200" dirty="0">
                          <a:solidFill>
                            <a:srgbClr val="6B87A1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</a:t>
                      </a:r>
                      <a:endParaRPr lang="ko-KR" altLang="en-US" sz="1400" b="1" i="0" dirty="0">
                        <a:solidFill>
                          <a:srgbClr val="6B87A1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3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8" name="직선 연결선[R] 7"/>
          <p:cNvCxnSpPr/>
          <p:nvPr userDrawn="1"/>
        </p:nvCxnSpPr>
        <p:spPr>
          <a:xfrm>
            <a:off x="1490133" y="3370537"/>
            <a:ext cx="6434666" cy="0"/>
          </a:xfrm>
          <a:prstGeom prst="line">
            <a:avLst/>
          </a:prstGeom>
          <a:ln w="34925">
            <a:solidFill>
              <a:srgbClr val="00BC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96533" y="2047098"/>
            <a:ext cx="6457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b="1" i="0" dirty="0">
                <a:solidFill>
                  <a:srgbClr val="00BCD7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T</a:t>
            </a:r>
            <a:r>
              <a:rPr kumimoji="1" lang="en-US" altLang="ko-KR" sz="80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hank</a:t>
            </a:r>
            <a:r>
              <a:rPr kumimoji="1" lang="en-US" altLang="ko-KR" sz="8000" b="1" i="0" baseline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You!</a:t>
            </a:r>
            <a:endParaRPr kumimoji="1" lang="ko-KR" altLang="en-US" sz="8000" b="1" i="0" dirty="0">
              <a:solidFill>
                <a:srgbClr val="6B87A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36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4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 dirty="0"/>
              <a:t>COPYRIGHT© 2017 BY 8</a:t>
            </a:r>
            <a:r>
              <a:rPr lang="ko-KR" altLang="en-US" dirty="0"/>
              <a:t>팀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469525" y="1078688"/>
            <a:ext cx="7855078" cy="45719"/>
            <a:chOff x="1002343" y="871943"/>
            <a:chExt cx="7215065" cy="0"/>
          </a:xfrm>
        </p:grpSpPr>
        <p:cxnSp>
          <p:nvCxnSpPr>
            <p:cNvPr id="16" name="직선 연결선[R] 15"/>
            <p:cNvCxnSpPr/>
            <p:nvPr userDrawn="1"/>
          </p:nvCxnSpPr>
          <p:spPr>
            <a:xfrm>
              <a:off x="1002343" y="871943"/>
              <a:ext cx="1546281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/>
            <p:cNvCxnSpPr/>
            <p:nvPr userDrawn="1"/>
          </p:nvCxnSpPr>
          <p:spPr>
            <a:xfrm>
              <a:off x="2548624" y="871943"/>
              <a:ext cx="5668784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 userDrawn="1"/>
        </p:nvSpPr>
        <p:spPr>
          <a:xfrm>
            <a:off x="379718" y="471338"/>
            <a:ext cx="32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목차</a:t>
            </a:r>
            <a:endParaRPr kumimoji="1" lang="en-US" altLang="ko-KR" sz="3200" b="1" i="0" dirty="0">
              <a:solidFill>
                <a:srgbClr val="6B87A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cxnSp>
        <p:nvCxnSpPr>
          <p:cNvPr id="19" name="직선 연결선[R] 18"/>
          <p:cNvCxnSpPr/>
          <p:nvPr userDrawn="1"/>
        </p:nvCxnSpPr>
        <p:spPr>
          <a:xfrm>
            <a:off x="0" y="522512"/>
            <a:ext cx="0" cy="500943"/>
          </a:xfrm>
          <a:prstGeom prst="line">
            <a:avLst/>
          </a:prstGeom>
          <a:ln w="508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 userDrawn="1"/>
        </p:nvGrpSpPr>
        <p:grpSpPr>
          <a:xfrm>
            <a:off x="515078" y="2828812"/>
            <a:ext cx="2170972" cy="784193"/>
            <a:chOff x="857978" y="1514225"/>
            <a:chExt cx="2170972" cy="784193"/>
          </a:xfrm>
        </p:grpSpPr>
        <p:grpSp>
          <p:nvGrpSpPr>
            <p:cNvPr id="41" name="그룹 40"/>
            <p:cNvGrpSpPr/>
            <p:nvPr userDrawn="1"/>
          </p:nvGrpSpPr>
          <p:grpSpPr>
            <a:xfrm>
              <a:off x="857978" y="1514225"/>
              <a:ext cx="451211" cy="784193"/>
              <a:chOff x="654776" y="1514225"/>
              <a:chExt cx="451211" cy="784193"/>
            </a:xfrm>
          </p:grpSpPr>
          <p:sp>
            <p:nvSpPr>
              <p:cNvPr id="43" name="TextBox 42"/>
              <p:cNvSpPr txBox="1"/>
              <p:nvPr userDrawn="1"/>
            </p:nvSpPr>
            <p:spPr>
              <a:xfrm>
                <a:off x="654776" y="1538794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1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44" name="직선 연결선[R] 43"/>
              <p:cNvCxnSpPr/>
              <p:nvPr userDrawn="1"/>
            </p:nvCxnSpPr>
            <p:spPr>
              <a:xfrm>
                <a:off x="1105987" y="1514225"/>
                <a:ext cx="0" cy="784193"/>
              </a:xfrm>
              <a:prstGeom prst="line">
                <a:avLst/>
              </a:prstGeom>
              <a:ln w="254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 userDrawn="1"/>
          </p:nvSpPr>
          <p:spPr>
            <a:xfrm>
              <a:off x="1400921" y="1615399"/>
              <a:ext cx="1628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개요</a:t>
              </a:r>
            </a:p>
          </p:txBody>
        </p:sp>
      </p:grpSp>
      <p:grpSp>
        <p:nvGrpSpPr>
          <p:cNvPr id="45" name="그룹 44"/>
          <p:cNvGrpSpPr/>
          <p:nvPr userDrawn="1"/>
        </p:nvGrpSpPr>
        <p:grpSpPr>
          <a:xfrm>
            <a:off x="3418298" y="2793624"/>
            <a:ext cx="2627267" cy="795482"/>
            <a:chOff x="857978" y="1514225"/>
            <a:chExt cx="2170972" cy="795482"/>
          </a:xfrm>
        </p:grpSpPr>
        <p:grpSp>
          <p:nvGrpSpPr>
            <p:cNvPr id="46" name="그룹 45"/>
            <p:cNvGrpSpPr/>
            <p:nvPr userDrawn="1"/>
          </p:nvGrpSpPr>
          <p:grpSpPr>
            <a:xfrm>
              <a:off x="857978" y="1514225"/>
              <a:ext cx="451211" cy="795482"/>
              <a:chOff x="654776" y="1514225"/>
              <a:chExt cx="451211" cy="795482"/>
            </a:xfrm>
          </p:grpSpPr>
          <p:sp>
            <p:nvSpPr>
              <p:cNvPr id="48" name="TextBox 47"/>
              <p:cNvSpPr txBox="1"/>
              <p:nvPr userDrawn="1"/>
            </p:nvSpPr>
            <p:spPr>
              <a:xfrm>
                <a:off x="654776" y="1538794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3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49" name="직선 연결선[R] 48"/>
              <p:cNvCxnSpPr/>
              <p:nvPr userDrawn="1"/>
            </p:nvCxnSpPr>
            <p:spPr>
              <a:xfrm>
                <a:off x="1105987" y="1514225"/>
                <a:ext cx="0" cy="795482"/>
              </a:xfrm>
              <a:prstGeom prst="line">
                <a:avLst/>
              </a:prstGeom>
              <a:ln w="254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 userDrawn="1"/>
          </p:nvSpPr>
          <p:spPr>
            <a:xfrm>
              <a:off x="1400921" y="1626285"/>
              <a:ext cx="1628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추진</a:t>
              </a:r>
            </a:p>
          </p:txBody>
        </p:sp>
      </p:grpSp>
      <p:grpSp>
        <p:nvGrpSpPr>
          <p:cNvPr id="61" name="그룹 60"/>
          <p:cNvGrpSpPr/>
          <p:nvPr userDrawn="1"/>
        </p:nvGrpSpPr>
        <p:grpSpPr>
          <a:xfrm>
            <a:off x="6603638" y="2806234"/>
            <a:ext cx="2407513" cy="806771"/>
            <a:chOff x="857978" y="1514225"/>
            <a:chExt cx="2407513" cy="806771"/>
          </a:xfrm>
        </p:grpSpPr>
        <p:grpSp>
          <p:nvGrpSpPr>
            <p:cNvPr id="62" name="그룹 61"/>
            <p:cNvGrpSpPr/>
            <p:nvPr userDrawn="1"/>
          </p:nvGrpSpPr>
          <p:grpSpPr>
            <a:xfrm>
              <a:off x="857978" y="1514225"/>
              <a:ext cx="451211" cy="806771"/>
              <a:chOff x="654776" y="1514225"/>
              <a:chExt cx="451211" cy="806771"/>
            </a:xfrm>
          </p:grpSpPr>
          <p:sp>
            <p:nvSpPr>
              <p:cNvPr id="64" name="TextBox 63"/>
              <p:cNvSpPr txBox="1"/>
              <p:nvPr userDrawn="1"/>
            </p:nvSpPr>
            <p:spPr>
              <a:xfrm>
                <a:off x="654776" y="1538794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5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65" name="직선 연결선[R] 64"/>
              <p:cNvCxnSpPr/>
              <p:nvPr userDrawn="1"/>
            </p:nvCxnSpPr>
            <p:spPr>
              <a:xfrm>
                <a:off x="1105987" y="1514225"/>
                <a:ext cx="0" cy="806771"/>
              </a:xfrm>
              <a:prstGeom prst="line">
                <a:avLst/>
              </a:prstGeom>
              <a:ln w="254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 userDrawn="1"/>
          </p:nvSpPr>
          <p:spPr>
            <a:xfrm>
              <a:off x="1400921" y="1615399"/>
              <a:ext cx="1864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활용방안</a:t>
              </a:r>
            </a:p>
          </p:txBody>
        </p:sp>
      </p:grpSp>
      <p:grpSp>
        <p:nvGrpSpPr>
          <p:cNvPr id="66" name="그룹 65"/>
          <p:cNvGrpSpPr/>
          <p:nvPr userDrawn="1"/>
        </p:nvGrpSpPr>
        <p:grpSpPr>
          <a:xfrm>
            <a:off x="2152969" y="3629248"/>
            <a:ext cx="2170972" cy="732511"/>
            <a:chOff x="857978" y="1366907"/>
            <a:chExt cx="2170972" cy="732511"/>
          </a:xfrm>
        </p:grpSpPr>
        <p:grpSp>
          <p:nvGrpSpPr>
            <p:cNvPr id="67" name="그룹 66"/>
            <p:cNvGrpSpPr/>
            <p:nvPr userDrawn="1"/>
          </p:nvGrpSpPr>
          <p:grpSpPr>
            <a:xfrm>
              <a:off x="857978" y="1366907"/>
              <a:ext cx="451211" cy="732511"/>
              <a:chOff x="654776" y="1366907"/>
              <a:chExt cx="451211" cy="732511"/>
            </a:xfrm>
          </p:grpSpPr>
          <p:sp>
            <p:nvSpPr>
              <p:cNvPr id="69" name="TextBox 68"/>
              <p:cNvSpPr txBox="1"/>
              <p:nvPr userDrawn="1"/>
            </p:nvSpPr>
            <p:spPr>
              <a:xfrm>
                <a:off x="654776" y="1503354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2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70" name="직선 연결선[R] 69"/>
              <p:cNvCxnSpPr/>
              <p:nvPr userDrawn="1"/>
            </p:nvCxnSpPr>
            <p:spPr>
              <a:xfrm>
                <a:off x="1105987" y="1366907"/>
                <a:ext cx="0" cy="732511"/>
              </a:xfrm>
              <a:prstGeom prst="line">
                <a:avLst/>
              </a:prstGeom>
              <a:ln w="254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 userDrawn="1"/>
          </p:nvSpPr>
          <p:spPr>
            <a:xfrm>
              <a:off x="1400921" y="1514643"/>
              <a:ext cx="1628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목표</a:t>
              </a:r>
            </a:p>
          </p:txBody>
        </p:sp>
      </p:grpSp>
      <p:grpSp>
        <p:nvGrpSpPr>
          <p:cNvPr id="71" name="그룹 70"/>
          <p:cNvGrpSpPr/>
          <p:nvPr userDrawn="1"/>
        </p:nvGrpSpPr>
        <p:grpSpPr>
          <a:xfrm>
            <a:off x="5346652" y="3629248"/>
            <a:ext cx="2488884" cy="714134"/>
            <a:chOff x="857978" y="1378196"/>
            <a:chExt cx="2170972" cy="714134"/>
          </a:xfrm>
        </p:grpSpPr>
        <p:grpSp>
          <p:nvGrpSpPr>
            <p:cNvPr id="72" name="그룹 71"/>
            <p:cNvGrpSpPr/>
            <p:nvPr userDrawn="1"/>
          </p:nvGrpSpPr>
          <p:grpSpPr>
            <a:xfrm>
              <a:off x="857978" y="1378196"/>
              <a:ext cx="451211" cy="714134"/>
              <a:chOff x="654776" y="1378196"/>
              <a:chExt cx="451211" cy="714134"/>
            </a:xfrm>
          </p:grpSpPr>
          <p:sp>
            <p:nvSpPr>
              <p:cNvPr id="74" name="TextBox 73"/>
              <p:cNvSpPr txBox="1"/>
              <p:nvPr userDrawn="1"/>
            </p:nvSpPr>
            <p:spPr>
              <a:xfrm>
                <a:off x="654776" y="1496266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4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75" name="직선 연결선[R] 74"/>
              <p:cNvCxnSpPr/>
              <p:nvPr userDrawn="1"/>
            </p:nvCxnSpPr>
            <p:spPr>
              <a:xfrm>
                <a:off x="1105987" y="1378196"/>
                <a:ext cx="0" cy="714134"/>
              </a:xfrm>
              <a:prstGeom prst="line">
                <a:avLst/>
              </a:prstGeom>
              <a:ln w="254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 userDrawn="1"/>
          </p:nvSpPr>
          <p:spPr>
            <a:xfrm>
              <a:off x="1400921" y="1507555"/>
              <a:ext cx="1628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진행상황</a:t>
              </a:r>
            </a:p>
          </p:txBody>
        </p:sp>
      </p:grpSp>
      <p:cxnSp>
        <p:nvCxnSpPr>
          <p:cNvPr id="55" name="직선 연결선[R] 54"/>
          <p:cNvCxnSpPr/>
          <p:nvPr userDrawn="1"/>
        </p:nvCxnSpPr>
        <p:spPr>
          <a:xfrm>
            <a:off x="628650" y="3613005"/>
            <a:ext cx="8067115" cy="0"/>
          </a:xfrm>
          <a:prstGeom prst="line">
            <a:avLst/>
          </a:prstGeom>
          <a:ln w="34925">
            <a:solidFill>
              <a:srgbClr val="00BC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 dirty="0"/>
              <a:t>COPYRIGHT© 2017 BY 8</a:t>
            </a:r>
            <a:r>
              <a:rPr lang="ko-KR" altLang="en-US" dirty="0"/>
              <a:t>팀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9" name="직선 연결선[R] 38"/>
          <p:cNvCxnSpPr/>
          <p:nvPr userDrawn="1"/>
        </p:nvCxnSpPr>
        <p:spPr>
          <a:xfrm>
            <a:off x="0" y="522512"/>
            <a:ext cx="0" cy="500943"/>
          </a:xfrm>
          <a:prstGeom prst="line">
            <a:avLst/>
          </a:prstGeom>
          <a:ln w="508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/>
          <p:cNvCxnSpPr/>
          <p:nvPr userDrawn="1"/>
        </p:nvCxnSpPr>
        <p:spPr>
          <a:xfrm>
            <a:off x="903940" y="1314949"/>
            <a:ext cx="0" cy="545798"/>
          </a:xfrm>
          <a:prstGeom prst="line">
            <a:avLst/>
          </a:prstGeom>
          <a:ln w="381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995672" y="1347984"/>
            <a:ext cx="2665413" cy="512763"/>
          </a:xfrm>
        </p:spPr>
        <p:txBody>
          <a:bodyPr>
            <a:normAutofit/>
          </a:bodyPr>
          <a:lstStyle>
            <a:lvl1pPr>
              <a:defRPr sz="2400" b="1" i="0" baseline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프로젝트 목적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390325" y="522512"/>
            <a:ext cx="3144837" cy="687388"/>
          </a:xfrm>
        </p:spPr>
        <p:txBody>
          <a:bodyPr>
            <a:normAutofit/>
          </a:bodyPr>
          <a:lstStyle>
            <a:lvl1pPr>
              <a:defRPr sz="3200" b="1" i="0">
                <a:solidFill>
                  <a:srgbClr val="4D7191"/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개요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23797" y="1314949"/>
            <a:ext cx="717550" cy="762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4D7191"/>
                </a:solidFill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69525" y="1078688"/>
            <a:ext cx="7855078" cy="45719"/>
            <a:chOff x="1002343" y="871943"/>
            <a:chExt cx="7215065" cy="0"/>
          </a:xfrm>
        </p:grpSpPr>
        <p:cxnSp>
          <p:nvCxnSpPr>
            <p:cNvPr id="25" name="직선 연결선[R] 24"/>
            <p:cNvCxnSpPr/>
            <p:nvPr userDrawn="1"/>
          </p:nvCxnSpPr>
          <p:spPr>
            <a:xfrm>
              <a:off x="1002343" y="871943"/>
              <a:ext cx="1546281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/>
            <p:nvPr userDrawn="1"/>
          </p:nvCxnSpPr>
          <p:spPr>
            <a:xfrm>
              <a:off x="2548624" y="871943"/>
              <a:ext cx="5668784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91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 dirty="0"/>
              <a:t>COPYRIGHT© 2017 BY 8</a:t>
            </a:r>
            <a:r>
              <a:rPr lang="ko-KR" altLang="en-US" dirty="0"/>
              <a:t>팀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69525" y="1078688"/>
            <a:ext cx="7855078" cy="45719"/>
            <a:chOff x="1002343" y="871943"/>
            <a:chExt cx="7215065" cy="0"/>
          </a:xfrm>
        </p:grpSpPr>
        <p:cxnSp>
          <p:nvCxnSpPr>
            <p:cNvPr id="25" name="직선 연결선[R] 24"/>
            <p:cNvCxnSpPr/>
            <p:nvPr userDrawn="1"/>
          </p:nvCxnSpPr>
          <p:spPr>
            <a:xfrm>
              <a:off x="1002343" y="871943"/>
              <a:ext cx="2743110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/>
            <p:nvPr userDrawn="1"/>
          </p:nvCxnSpPr>
          <p:spPr>
            <a:xfrm>
              <a:off x="3745453" y="871943"/>
              <a:ext cx="4471955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 userDrawn="1"/>
        </p:nvSpPr>
        <p:spPr>
          <a:xfrm>
            <a:off x="379718" y="471338"/>
            <a:ext cx="32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여기에 제목 입력</a:t>
            </a:r>
          </a:p>
        </p:txBody>
      </p:sp>
      <p:cxnSp>
        <p:nvCxnSpPr>
          <p:cNvPr id="28" name="직선 연결선[R] 27"/>
          <p:cNvCxnSpPr/>
          <p:nvPr userDrawn="1"/>
        </p:nvCxnSpPr>
        <p:spPr>
          <a:xfrm>
            <a:off x="0" y="522512"/>
            <a:ext cx="0" cy="500943"/>
          </a:xfrm>
          <a:prstGeom prst="line">
            <a:avLst/>
          </a:prstGeom>
          <a:ln w="508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857978" y="1538794"/>
            <a:ext cx="451211" cy="557087"/>
            <a:chOff x="654776" y="1538794"/>
            <a:chExt cx="451211" cy="557087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654776" y="1538794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1</a:t>
              </a:r>
              <a:endParaRPr kumimoji="1" lang="ko-KR" altLang="en-US" sz="2800" b="1" i="0" dirty="0">
                <a:solidFill>
                  <a:srgbClr val="4D7393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31" name="직선 연결선[R] 30"/>
            <p:cNvCxnSpPr/>
            <p:nvPr userDrawn="1"/>
          </p:nvCxnSpPr>
          <p:spPr>
            <a:xfrm>
              <a:off x="1105987" y="1550083"/>
              <a:ext cx="0" cy="545798"/>
            </a:xfrm>
            <a:prstGeom prst="line">
              <a:avLst/>
            </a:prstGeom>
            <a:ln w="38100">
              <a:solidFill>
                <a:srgbClr val="4D7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 userDrawn="1"/>
        </p:nvGrpSpPr>
        <p:grpSpPr>
          <a:xfrm>
            <a:off x="4753864" y="1550083"/>
            <a:ext cx="451211" cy="557087"/>
            <a:chOff x="654776" y="1538794"/>
            <a:chExt cx="451211" cy="557087"/>
          </a:xfrm>
        </p:grpSpPr>
        <p:sp>
          <p:nvSpPr>
            <p:cNvPr id="33" name="TextBox 32"/>
            <p:cNvSpPr txBox="1"/>
            <p:nvPr userDrawn="1"/>
          </p:nvSpPr>
          <p:spPr>
            <a:xfrm>
              <a:off x="654776" y="1538794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2</a:t>
              </a:r>
              <a:endParaRPr kumimoji="1" lang="ko-KR" altLang="en-US" sz="2800" b="1" i="0" dirty="0">
                <a:solidFill>
                  <a:srgbClr val="4D7393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34" name="직선 연결선[R] 33"/>
            <p:cNvCxnSpPr/>
            <p:nvPr userDrawn="1"/>
          </p:nvCxnSpPr>
          <p:spPr>
            <a:xfrm>
              <a:off x="1105987" y="1550083"/>
              <a:ext cx="0" cy="545798"/>
            </a:xfrm>
            <a:prstGeom prst="line">
              <a:avLst/>
            </a:prstGeom>
            <a:ln w="38100">
              <a:solidFill>
                <a:srgbClr val="4D7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 userDrawn="1"/>
        </p:nvSpPr>
        <p:spPr>
          <a:xfrm>
            <a:off x="1400921" y="1550083"/>
            <a:ext cx="16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소제목</a:t>
            </a:r>
            <a:r>
              <a:rPr kumimoji="1" lang="en-US" altLang="ko-KR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endParaRPr kumimoji="1" lang="ko-KR" altLang="en-US" sz="2400" b="1" i="0" dirty="0">
              <a:solidFill>
                <a:srgbClr val="00BCD7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301035" y="1569571"/>
            <a:ext cx="16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소제목</a:t>
            </a:r>
            <a:r>
              <a:rPr kumimoji="1" lang="en-US" altLang="ko-KR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endParaRPr kumimoji="1" lang="ko-KR" altLang="en-US" sz="2400" b="1" i="0" dirty="0">
              <a:solidFill>
                <a:srgbClr val="00BCD7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857978" y="3663384"/>
            <a:ext cx="451211" cy="557087"/>
            <a:chOff x="654776" y="1538794"/>
            <a:chExt cx="451211" cy="557087"/>
          </a:xfrm>
        </p:grpSpPr>
        <p:sp>
          <p:nvSpPr>
            <p:cNvPr id="38" name="TextBox 37"/>
            <p:cNvSpPr txBox="1"/>
            <p:nvPr userDrawn="1"/>
          </p:nvSpPr>
          <p:spPr>
            <a:xfrm>
              <a:off x="654776" y="1538794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3</a:t>
              </a:r>
              <a:endParaRPr kumimoji="1" lang="ko-KR" altLang="en-US" sz="2800" b="1" i="0" dirty="0">
                <a:solidFill>
                  <a:srgbClr val="4D7393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39" name="직선 연결선[R] 38"/>
            <p:cNvCxnSpPr/>
            <p:nvPr userDrawn="1"/>
          </p:nvCxnSpPr>
          <p:spPr>
            <a:xfrm>
              <a:off x="1105987" y="1550083"/>
              <a:ext cx="0" cy="545798"/>
            </a:xfrm>
            <a:prstGeom prst="line">
              <a:avLst/>
            </a:prstGeom>
            <a:ln w="38100">
              <a:solidFill>
                <a:srgbClr val="4D7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 userDrawn="1"/>
        </p:nvSpPr>
        <p:spPr>
          <a:xfrm>
            <a:off x="1400921" y="3674673"/>
            <a:ext cx="16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소제목</a:t>
            </a:r>
            <a:r>
              <a:rPr kumimoji="1" lang="en-US" altLang="ko-KR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endParaRPr kumimoji="1" lang="ko-KR" altLang="en-US" sz="2400" b="1" i="0" dirty="0">
              <a:solidFill>
                <a:srgbClr val="00BCD7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4758092" y="3579251"/>
            <a:ext cx="451211" cy="557087"/>
            <a:chOff x="654776" y="1538794"/>
            <a:chExt cx="451211" cy="557087"/>
          </a:xfrm>
        </p:grpSpPr>
        <p:sp>
          <p:nvSpPr>
            <p:cNvPr id="42" name="TextBox 41"/>
            <p:cNvSpPr txBox="1"/>
            <p:nvPr userDrawn="1"/>
          </p:nvSpPr>
          <p:spPr>
            <a:xfrm>
              <a:off x="654776" y="1538794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4</a:t>
              </a:r>
              <a:endParaRPr kumimoji="1" lang="ko-KR" altLang="en-US" sz="2800" b="1" i="0" dirty="0">
                <a:solidFill>
                  <a:srgbClr val="4D7393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43" name="직선 연결선[R] 42"/>
            <p:cNvCxnSpPr/>
            <p:nvPr userDrawn="1"/>
          </p:nvCxnSpPr>
          <p:spPr>
            <a:xfrm>
              <a:off x="1105987" y="1550083"/>
              <a:ext cx="0" cy="545798"/>
            </a:xfrm>
            <a:prstGeom prst="line">
              <a:avLst/>
            </a:prstGeom>
            <a:ln w="38100">
              <a:solidFill>
                <a:srgbClr val="4D7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 userDrawn="1"/>
        </p:nvSpPr>
        <p:spPr>
          <a:xfrm>
            <a:off x="5301035" y="3590540"/>
            <a:ext cx="16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소제목</a:t>
            </a:r>
            <a:r>
              <a:rPr kumimoji="1" lang="en-US" altLang="ko-KR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endParaRPr kumimoji="1" lang="ko-KR" altLang="en-US" sz="2400" b="1" i="0" dirty="0">
              <a:solidFill>
                <a:srgbClr val="00BCD7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277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69525" y="1078688"/>
            <a:ext cx="7855078" cy="45719"/>
            <a:chOff x="1002343" y="871943"/>
            <a:chExt cx="7215065" cy="0"/>
          </a:xfrm>
        </p:grpSpPr>
        <p:cxnSp>
          <p:nvCxnSpPr>
            <p:cNvPr id="25" name="직선 연결선[R] 24"/>
            <p:cNvCxnSpPr/>
            <p:nvPr userDrawn="1"/>
          </p:nvCxnSpPr>
          <p:spPr>
            <a:xfrm>
              <a:off x="1002343" y="871943"/>
              <a:ext cx="2743110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/>
            <p:nvPr userDrawn="1"/>
          </p:nvCxnSpPr>
          <p:spPr>
            <a:xfrm>
              <a:off x="3745453" y="871943"/>
              <a:ext cx="4471955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 userDrawn="1"/>
        </p:nvSpPr>
        <p:spPr>
          <a:xfrm>
            <a:off x="379718" y="471338"/>
            <a:ext cx="32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여기에 제목 입력</a:t>
            </a:r>
          </a:p>
        </p:txBody>
      </p:sp>
      <p:cxnSp>
        <p:nvCxnSpPr>
          <p:cNvPr id="28" name="직선 연결선[R] 27"/>
          <p:cNvCxnSpPr/>
          <p:nvPr userDrawn="1"/>
        </p:nvCxnSpPr>
        <p:spPr>
          <a:xfrm>
            <a:off x="0" y="522512"/>
            <a:ext cx="0" cy="500943"/>
          </a:xfrm>
          <a:prstGeom prst="line">
            <a:avLst/>
          </a:prstGeom>
          <a:ln w="508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3447258" y="3455910"/>
            <a:ext cx="2170972" cy="557087"/>
            <a:chOff x="376356" y="3663384"/>
            <a:chExt cx="2170972" cy="557087"/>
          </a:xfrm>
        </p:grpSpPr>
        <p:grpSp>
          <p:nvGrpSpPr>
            <p:cNvPr id="29" name="그룹 28"/>
            <p:cNvGrpSpPr/>
            <p:nvPr userDrawn="1"/>
          </p:nvGrpSpPr>
          <p:grpSpPr>
            <a:xfrm>
              <a:off x="376356" y="3663384"/>
              <a:ext cx="451211" cy="557087"/>
              <a:chOff x="654776" y="1538794"/>
              <a:chExt cx="451211" cy="557087"/>
            </a:xfrm>
          </p:grpSpPr>
          <p:sp>
            <p:nvSpPr>
              <p:cNvPr id="30" name="TextBox 29"/>
              <p:cNvSpPr txBox="1"/>
              <p:nvPr userDrawn="1"/>
            </p:nvSpPr>
            <p:spPr>
              <a:xfrm>
                <a:off x="654776" y="1538794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2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31" name="직선 연결선[R] 30"/>
              <p:cNvCxnSpPr/>
              <p:nvPr userDrawn="1"/>
            </p:nvCxnSpPr>
            <p:spPr>
              <a:xfrm>
                <a:off x="1105987" y="1550083"/>
                <a:ext cx="0" cy="545798"/>
              </a:xfrm>
              <a:prstGeom prst="line">
                <a:avLst/>
              </a:prstGeom>
              <a:ln w="381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 userDrawn="1"/>
          </p:nvSpPr>
          <p:spPr>
            <a:xfrm>
              <a:off x="919299" y="3674673"/>
              <a:ext cx="162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소제목</a:t>
              </a:r>
              <a:r>
                <a:rPr kumimoji="1" lang="en-US" altLang="ko-KR" sz="24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1</a:t>
              </a:r>
              <a:endPara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49" name="그룹 48"/>
          <p:cNvGrpSpPr/>
          <p:nvPr userDrawn="1"/>
        </p:nvGrpSpPr>
        <p:grpSpPr>
          <a:xfrm>
            <a:off x="610330" y="3433332"/>
            <a:ext cx="2170972" cy="557087"/>
            <a:chOff x="376356" y="3663384"/>
            <a:chExt cx="2170972" cy="557087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376356" y="3663384"/>
              <a:ext cx="451211" cy="557087"/>
              <a:chOff x="654776" y="1538794"/>
              <a:chExt cx="451211" cy="557087"/>
            </a:xfrm>
          </p:grpSpPr>
          <p:sp>
            <p:nvSpPr>
              <p:cNvPr id="52" name="TextBox 51"/>
              <p:cNvSpPr txBox="1"/>
              <p:nvPr userDrawn="1"/>
            </p:nvSpPr>
            <p:spPr>
              <a:xfrm>
                <a:off x="654776" y="1538794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1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53" name="직선 연결선[R] 52"/>
              <p:cNvCxnSpPr/>
              <p:nvPr userDrawn="1"/>
            </p:nvCxnSpPr>
            <p:spPr>
              <a:xfrm>
                <a:off x="1105987" y="1550083"/>
                <a:ext cx="0" cy="545798"/>
              </a:xfrm>
              <a:prstGeom prst="line">
                <a:avLst/>
              </a:prstGeom>
              <a:ln w="381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 userDrawn="1"/>
          </p:nvSpPr>
          <p:spPr>
            <a:xfrm>
              <a:off x="919299" y="3674673"/>
              <a:ext cx="162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소제목</a:t>
              </a:r>
              <a:r>
                <a:rPr kumimoji="1" lang="en-US" altLang="ko-KR" sz="24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1</a:t>
              </a:r>
              <a:endPara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6282167" y="3444621"/>
            <a:ext cx="2170972" cy="557087"/>
            <a:chOff x="376356" y="3663384"/>
            <a:chExt cx="2170972" cy="557087"/>
          </a:xfrm>
        </p:grpSpPr>
        <p:grpSp>
          <p:nvGrpSpPr>
            <p:cNvPr id="55" name="그룹 54"/>
            <p:cNvGrpSpPr/>
            <p:nvPr userDrawn="1"/>
          </p:nvGrpSpPr>
          <p:grpSpPr>
            <a:xfrm>
              <a:off x="376356" y="3663384"/>
              <a:ext cx="451211" cy="557087"/>
              <a:chOff x="654776" y="1538794"/>
              <a:chExt cx="451211" cy="557087"/>
            </a:xfrm>
          </p:grpSpPr>
          <p:sp>
            <p:nvSpPr>
              <p:cNvPr id="57" name="TextBox 56"/>
              <p:cNvSpPr txBox="1"/>
              <p:nvPr userDrawn="1"/>
            </p:nvSpPr>
            <p:spPr>
              <a:xfrm>
                <a:off x="654776" y="1538794"/>
                <a:ext cx="39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b="1" i="0" dirty="0">
                    <a:solidFill>
                      <a:srgbClr val="4D7393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3</a:t>
                </a:r>
                <a:endParaRPr kumimoji="1" lang="ko-KR" altLang="en-US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cxnSp>
            <p:nvCxnSpPr>
              <p:cNvPr id="58" name="직선 연결선[R] 57"/>
              <p:cNvCxnSpPr/>
              <p:nvPr userDrawn="1"/>
            </p:nvCxnSpPr>
            <p:spPr>
              <a:xfrm>
                <a:off x="1105987" y="1550083"/>
                <a:ext cx="0" cy="545798"/>
              </a:xfrm>
              <a:prstGeom prst="line">
                <a:avLst/>
              </a:prstGeom>
              <a:ln w="38100">
                <a:solidFill>
                  <a:srgbClr val="4D72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 userDrawn="1"/>
          </p:nvSpPr>
          <p:spPr>
            <a:xfrm>
              <a:off x="919299" y="3674673"/>
              <a:ext cx="162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소제목</a:t>
              </a:r>
              <a:r>
                <a:rPr kumimoji="1" lang="en-US" altLang="ko-KR" sz="2400" b="1" i="0" dirty="0">
                  <a:solidFill>
                    <a:srgbClr val="00BCD7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1</a:t>
              </a:r>
              <a:endPara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81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69525" y="1078688"/>
            <a:ext cx="7855078" cy="45719"/>
            <a:chOff x="1002343" y="871943"/>
            <a:chExt cx="7215065" cy="0"/>
          </a:xfrm>
        </p:grpSpPr>
        <p:cxnSp>
          <p:nvCxnSpPr>
            <p:cNvPr id="25" name="직선 연결선[R] 24"/>
            <p:cNvCxnSpPr/>
            <p:nvPr userDrawn="1"/>
          </p:nvCxnSpPr>
          <p:spPr>
            <a:xfrm>
              <a:off x="1002343" y="871943"/>
              <a:ext cx="2743110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/>
            <p:nvPr userDrawn="1"/>
          </p:nvCxnSpPr>
          <p:spPr>
            <a:xfrm>
              <a:off x="3745453" y="871943"/>
              <a:ext cx="4471955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 userDrawn="1"/>
        </p:nvSpPr>
        <p:spPr>
          <a:xfrm>
            <a:off x="379718" y="471338"/>
            <a:ext cx="32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여기에 제목 입력</a:t>
            </a:r>
          </a:p>
        </p:txBody>
      </p:sp>
      <p:cxnSp>
        <p:nvCxnSpPr>
          <p:cNvPr id="28" name="직선 연결선[R] 27"/>
          <p:cNvCxnSpPr/>
          <p:nvPr userDrawn="1"/>
        </p:nvCxnSpPr>
        <p:spPr>
          <a:xfrm>
            <a:off x="0" y="522512"/>
            <a:ext cx="0" cy="500943"/>
          </a:xfrm>
          <a:prstGeom prst="line">
            <a:avLst/>
          </a:prstGeom>
          <a:ln w="508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4753864" y="1585940"/>
            <a:ext cx="451211" cy="557087"/>
            <a:chOff x="654776" y="1538794"/>
            <a:chExt cx="451211" cy="557087"/>
          </a:xfrm>
        </p:grpSpPr>
        <p:sp>
          <p:nvSpPr>
            <p:cNvPr id="33" name="TextBox 32"/>
            <p:cNvSpPr txBox="1"/>
            <p:nvPr userDrawn="1"/>
          </p:nvSpPr>
          <p:spPr>
            <a:xfrm>
              <a:off x="654776" y="1538794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1</a:t>
              </a:r>
              <a:endParaRPr kumimoji="1" lang="ko-KR" altLang="en-US" sz="2800" b="1" i="0" dirty="0">
                <a:solidFill>
                  <a:srgbClr val="4D7393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34" name="직선 연결선[R] 33"/>
            <p:cNvCxnSpPr/>
            <p:nvPr userDrawn="1"/>
          </p:nvCxnSpPr>
          <p:spPr>
            <a:xfrm>
              <a:off x="1105987" y="1550083"/>
              <a:ext cx="0" cy="545798"/>
            </a:xfrm>
            <a:prstGeom prst="line">
              <a:avLst/>
            </a:prstGeom>
            <a:ln w="38100">
              <a:solidFill>
                <a:srgbClr val="4D7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 userDrawn="1"/>
        </p:nvSpPr>
        <p:spPr>
          <a:xfrm>
            <a:off x="5301035" y="1605428"/>
            <a:ext cx="16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소제목</a:t>
            </a:r>
            <a:r>
              <a:rPr kumimoji="1" lang="en-US" altLang="ko-KR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endParaRPr kumimoji="1" lang="ko-KR" altLang="en-US" sz="2400" b="1" i="0" dirty="0">
              <a:solidFill>
                <a:srgbClr val="00BCD7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4758092" y="3766990"/>
            <a:ext cx="451211" cy="557087"/>
            <a:chOff x="654776" y="1538794"/>
            <a:chExt cx="451211" cy="557087"/>
          </a:xfrm>
        </p:grpSpPr>
        <p:sp>
          <p:nvSpPr>
            <p:cNvPr id="42" name="TextBox 41"/>
            <p:cNvSpPr txBox="1"/>
            <p:nvPr userDrawn="1"/>
          </p:nvSpPr>
          <p:spPr>
            <a:xfrm>
              <a:off x="654776" y="1538794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2</a:t>
              </a:r>
              <a:endParaRPr kumimoji="1" lang="ko-KR" altLang="en-US" sz="2800" b="1" i="0" dirty="0">
                <a:solidFill>
                  <a:srgbClr val="4D7393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43" name="직선 연결선[R] 42"/>
            <p:cNvCxnSpPr/>
            <p:nvPr userDrawn="1"/>
          </p:nvCxnSpPr>
          <p:spPr>
            <a:xfrm>
              <a:off x="1105987" y="1550083"/>
              <a:ext cx="0" cy="545798"/>
            </a:xfrm>
            <a:prstGeom prst="line">
              <a:avLst/>
            </a:prstGeom>
            <a:ln w="38100">
              <a:solidFill>
                <a:srgbClr val="4D7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 userDrawn="1"/>
        </p:nvSpPr>
        <p:spPr>
          <a:xfrm>
            <a:off x="5301035" y="3778279"/>
            <a:ext cx="16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소제목</a:t>
            </a:r>
            <a:r>
              <a:rPr kumimoji="1" lang="en-US" altLang="ko-KR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endParaRPr kumimoji="1" lang="ko-KR" altLang="en-US" sz="2400" b="1" i="0" dirty="0">
              <a:solidFill>
                <a:srgbClr val="00BCD7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타원 1"/>
          <p:cNvSpPr/>
          <p:nvPr userDrawn="1"/>
        </p:nvSpPr>
        <p:spPr>
          <a:xfrm>
            <a:off x="724576" y="1709812"/>
            <a:ext cx="2953337" cy="295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여기 사진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46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0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69525" y="1078688"/>
            <a:ext cx="7855078" cy="45719"/>
            <a:chOff x="1002343" y="871943"/>
            <a:chExt cx="7215065" cy="0"/>
          </a:xfrm>
        </p:grpSpPr>
        <p:cxnSp>
          <p:nvCxnSpPr>
            <p:cNvPr id="25" name="직선 연결선[R] 24"/>
            <p:cNvCxnSpPr/>
            <p:nvPr userDrawn="1"/>
          </p:nvCxnSpPr>
          <p:spPr>
            <a:xfrm>
              <a:off x="1002343" y="871943"/>
              <a:ext cx="2743110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/>
            <p:nvPr userDrawn="1"/>
          </p:nvCxnSpPr>
          <p:spPr>
            <a:xfrm>
              <a:off x="3745453" y="871943"/>
              <a:ext cx="4471955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 userDrawn="1"/>
        </p:nvSpPr>
        <p:spPr>
          <a:xfrm>
            <a:off x="379718" y="471338"/>
            <a:ext cx="32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여기에 제목 입력</a:t>
            </a:r>
          </a:p>
        </p:txBody>
      </p:sp>
      <p:cxnSp>
        <p:nvCxnSpPr>
          <p:cNvPr id="28" name="직선 연결선[R] 27"/>
          <p:cNvCxnSpPr/>
          <p:nvPr userDrawn="1"/>
        </p:nvCxnSpPr>
        <p:spPr>
          <a:xfrm>
            <a:off x="0" y="522512"/>
            <a:ext cx="0" cy="500943"/>
          </a:xfrm>
          <a:prstGeom prst="line">
            <a:avLst/>
          </a:prstGeom>
          <a:ln w="508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4771793" y="1854876"/>
            <a:ext cx="451211" cy="557087"/>
            <a:chOff x="654776" y="1538794"/>
            <a:chExt cx="451211" cy="557087"/>
          </a:xfrm>
        </p:grpSpPr>
        <p:sp>
          <p:nvSpPr>
            <p:cNvPr id="33" name="TextBox 32"/>
            <p:cNvSpPr txBox="1"/>
            <p:nvPr userDrawn="1"/>
          </p:nvSpPr>
          <p:spPr>
            <a:xfrm>
              <a:off x="654776" y="1538794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0" dirty="0">
                  <a:solidFill>
                    <a:srgbClr val="4D7393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1</a:t>
              </a:r>
              <a:endParaRPr kumimoji="1" lang="ko-KR" altLang="en-US" sz="2800" b="1" i="0" dirty="0">
                <a:solidFill>
                  <a:srgbClr val="4D7393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34" name="직선 연결선[R] 33"/>
            <p:cNvCxnSpPr/>
            <p:nvPr userDrawn="1"/>
          </p:nvCxnSpPr>
          <p:spPr>
            <a:xfrm>
              <a:off x="1105987" y="1550083"/>
              <a:ext cx="0" cy="545798"/>
            </a:xfrm>
            <a:prstGeom prst="line">
              <a:avLst/>
            </a:prstGeom>
            <a:ln w="38100">
              <a:solidFill>
                <a:srgbClr val="4D7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 userDrawn="1"/>
        </p:nvSpPr>
        <p:spPr>
          <a:xfrm>
            <a:off x="5318964" y="1874364"/>
            <a:ext cx="162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i="0" dirty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rPr>
              <a:t>소제목</a:t>
            </a:r>
          </a:p>
        </p:txBody>
      </p:sp>
      <p:sp>
        <p:nvSpPr>
          <p:cNvPr id="2" name="타원 1"/>
          <p:cNvSpPr/>
          <p:nvPr userDrawn="1"/>
        </p:nvSpPr>
        <p:spPr>
          <a:xfrm>
            <a:off x="760434" y="1871173"/>
            <a:ext cx="2953337" cy="2953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여기 사진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46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69525" y="1078688"/>
            <a:ext cx="7855078" cy="45719"/>
            <a:chOff x="1002343" y="871943"/>
            <a:chExt cx="7215065" cy="0"/>
          </a:xfrm>
        </p:grpSpPr>
        <p:cxnSp>
          <p:nvCxnSpPr>
            <p:cNvPr id="25" name="직선 연결선[R] 24"/>
            <p:cNvCxnSpPr/>
            <p:nvPr userDrawn="1"/>
          </p:nvCxnSpPr>
          <p:spPr>
            <a:xfrm>
              <a:off x="1002343" y="871943"/>
              <a:ext cx="2743110" cy="0"/>
            </a:xfrm>
            <a:prstGeom prst="line">
              <a:avLst/>
            </a:prstGeom>
            <a:ln w="34925">
              <a:solidFill>
                <a:srgbClr val="4D7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/>
            <p:nvPr userDrawn="1"/>
          </p:nvCxnSpPr>
          <p:spPr>
            <a:xfrm>
              <a:off x="3745453" y="871943"/>
              <a:ext cx="4471955" cy="0"/>
            </a:xfrm>
            <a:prstGeom prst="line">
              <a:avLst/>
            </a:prstGeom>
            <a:ln w="12700">
              <a:solidFill>
                <a:srgbClr val="EFF3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 userDrawn="1"/>
        </p:nvSpPr>
        <p:spPr>
          <a:xfrm>
            <a:off x="379718" y="471338"/>
            <a:ext cx="329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i="0" dirty="0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여기에 제목 입력</a:t>
            </a:r>
          </a:p>
        </p:txBody>
      </p:sp>
      <p:cxnSp>
        <p:nvCxnSpPr>
          <p:cNvPr id="28" name="직선 연결선[R] 27"/>
          <p:cNvCxnSpPr/>
          <p:nvPr userDrawn="1"/>
        </p:nvCxnSpPr>
        <p:spPr>
          <a:xfrm>
            <a:off x="0" y="522512"/>
            <a:ext cx="0" cy="500943"/>
          </a:xfrm>
          <a:prstGeom prst="line">
            <a:avLst/>
          </a:prstGeom>
          <a:ln w="50800">
            <a:solidFill>
              <a:srgbClr val="4D72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7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0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81958-6800-AF47-998A-05F0649C580F}" type="datetimeFigureOut">
              <a:rPr kumimoji="1" lang="ko-KR" altLang="en-US" smtClean="0"/>
              <a:pPr/>
              <a:t>2017-03-13</a:t>
            </a:fld>
            <a:endParaRPr kumimoji="1" lang="ko-KR" alt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9AB316-6C8B-BC4D-97A8-43849BBAC31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6" name="직선 연결선[R] 15"/>
          <p:cNvCxnSpPr/>
          <p:nvPr userDrawn="1"/>
        </p:nvCxnSpPr>
        <p:spPr>
          <a:xfrm>
            <a:off x="2199346" y="3370537"/>
            <a:ext cx="4380750" cy="0"/>
          </a:xfrm>
          <a:prstGeom prst="line">
            <a:avLst/>
          </a:prstGeom>
          <a:ln w="34925">
            <a:solidFill>
              <a:srgbClr val="00BC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3076502" y="1922922"/>
            <a:ext cx="3298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b="1" i="0" dirty="0" err="1">
                <a:solidFill>
                  <a:srgbClr val="00BCD7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Q</a:t>
            </a:r>
            <a:r>
              <a:rPr kumimoji="1" lang="en-US" altLang="ko-KR" sz="8000" b="1" i="0" baseline="0" dirty="0" err="1">
                <a:solidFill>
                  <a:srgbClr val="6B87A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nA</a:t>
            </a:r>
            <a:endParaRPr kumimoji="1" lang="ko-KR" altLang="en-US" sz="8000" b="1" i="0" dirty="0">
              <a:solidFill>
                <a:srgbClr val="6B87A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5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81958-6800-AF47-998A-05F0649C580F}" type="datetimeFigureOut">
              <a:rPr kumimoji="1" lang="ko-KR" altLang="en-US" smtClean="0"/>
              <a:t>2017-03-13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altLang="ko-KR" dirty="0"/>
              <a:t>COPYRIGHT© 2017 BY 8</a:t>
            </a:r>
            <a:r>
              <a:rPr lang="ko-KR" altLang="en-US" dirty="0"/>
              <a:t>팀 </a:t>
            </a:r>
            <a:r>
              <a:rPr lang="de-DE" altLang="ko-KR" dirty="0"/>
              <a:t>ALL RIGHTS RESERVED.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B316-6C8B-BC4D-97A8-43849BBAC3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76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2" r:id="rId3"/>
    <p:sldLayoutId id="2147483662" r:id="rId4"/>
    <p:sldLayoutId id="2147483676" r:id="rId5"/>
    <p:sldLayoutId id="2147483673" r:id="rId6"/>
    <p:sldLayoutId id="2147483674" r:id="rId7"/>
    <p:sldLayoutId id="2147483675" r:id="rId8"/>
    <p:sldLayoutId id="2147483663" r:id="rId9"/>
    <p:sldLayoutId id="2147483664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&amp;ehk=3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8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390325" y="522512"/>
            <a:ext cx="3144837" cy="6873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3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39377" y="1773956"/>
            <a:ext cx="3920075" cy="409468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단말기에서 사고 감지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639377" y="2573345"/>
            <a:ext cx="3920075" cy="629906"/>
          </a:xfrm>
          <a:prstGeom prst="roundRect">
            <a:avLst>
              <a:gd name="adj" fmla="val 39524"/>
            </a:avLst>
          </a:prstGeom>
          <a:solidFill>
            <a:srgbClr val="00B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단말기로부터 현재 상황에 대한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사진 이미지를 어플리케이션으로 전송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9377" y="3606840"/>
            <a:ext cx="3920075" cy="645565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음성인식을 이용하여 신고여부</a:t>
            </a:r>
            <a:r>
              <a:rPr kumimoji="1"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또는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현재 운전자의 의식 상태를 판단 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39376" y="4665555"/>
            <a:ext cx="3920075" cy="557348"/>
          </a:xfrm>
          <a:prstGeom prst="roundRect">
            <a:avLst>
              <a:gd name="adj" fmla="val 42448"/>
            </a:avLst>
          </a:prstGeom>
          <a:solidFill>
            <a:srgbClr val="00B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어플리케이션에서 단말기로부터 받은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사진 정보와 </a:t>
            </a:r>
            <a:r>
              <a:rPr kumimoji="1" lang="en-US" altLang="ko-KR" sz="1600" b="1" dirty="0">
                <a:solidFill>
                  <a:schemeClr val="bg1"/>
                </a:solidFill>
                <a:latin typeface="+mn-ea"/>
              </a:rPr>
              <a:t>GPS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정보를 서버로 전송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39376" y="5637701"/>
            <a:ext cx="1924296" cy="795291"/>
          </a:xfrm>
          <a:prstGeom prst="roundRect">
            <a:avLst>
              <a:gd name="adj" fmla="val 42448"/>
            </a:avLst>
          </a:prstGeom>
          <a:solidFill>
            <a:srgbClr val="F26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사고 정보를 토대로 구조요청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아래쪽 화살표[D] 12"/>
          <p:cNvSpPr/>
          <p:nvPr/>
        </p:nvSpPr>
        <p:spPr>
          <a:xfrm>
            <a:off x="5239588" y="2187106"/>
            <a:ext cx="718457" cy="399118"/>
          </a:xfrm>
          <a:prstGeom prst="downArrow">
            <a:avLst/>
          </a:prstGeom>
          <a:solidFill>
            <a:srgbClr val="8BDDDA"/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아래쪽 화살표[D] 14"/>
          <p:cNvSpPr/>
          <p:nvPr/>
        </p:nvSpPr>
        <p:spPr>
          <a:xfrm>
            <a:off x="5226708" y="3207342"/>
            <a:ext cx="718457" cy="399118"/>
          </a:xfrm>
          <a:prstGeom prst="downArrow">
            <a:avLst/>
          </a:prstGeom>
          <a:solidFill>
            <a:srgbClr val="8BDDDA"/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아래쪽 화살표[D] 17"/>
          <p:cNvSpPr/>
          <p:nvPr/>
        </p:nvSpPr>
        <p:spPr>
          <a:xfrm>
            <a:off x="5226708" y="4252405"/>
            <a:ext cx="718457" cy="399118"/>
          </a:xfrm>
          <a:prstGeom prst="downArrow">
            <a:avLst/>
          </a:prstGeom>
          <a:solidFill>
            <a:srgbClr val="8BDDDA"/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아래쪽 화살표[D] 18"/>
          <p:cNvSpPr/>
          <p:nvPr/>
        </p:nvSpPr>
        <p:spPr>
          <a:xfrm>
            <a:off x="4235855" y="5222904"/>
            <a:ext cx="731337" cy="399118"/>
          </a:xfrm>
          <a:prstGeom prst="downArrow">
            <a:avLst/>
          </a:prstGeom>
          <a:solidFill>
            <a:srgbClr val="8BDDDA"/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각형[P] 20"/>
          <p:cNvSpPr/>
          <p:nvPr/>
        </p:nvSpPr>
        <p:spPr>
          <a:xfrm>
            <a:off x="1279009" y="4230587"/>
            <a:ext cx="1999817" cy="492096"/>
          </a:xfrm>
          <a:prstGeom prst="homePlate">
            <a:avLst/>
          </a:prstGeom>
          <a:solidFill>
            <a:srgbClr val="00BCD7"/>
          </a:solidFill>
          <a:ln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atin typeface="Beirut" charset="-78"/>
                <a:ea typeface="Beirut" charset="-78"/>
                <a:cs typeface="Beirut" charset="-78"/>
              </a:rPr>
              <a:t>신고한다는 답변</a:t>
            </a:r>
            <a:endParaRPr kumimoji="1" lang="en-US" altLang="ko-KR" sz="1500" dirty="0">
              <a:latin typeface="Beirut" charset="-78"/>
              <a:ea typeface="Beirut" charset="-78"/>
              <a:cs typeface="Beirut" charset="-78"/>
            </a:endParaRPr>
          </a:p>
          <a:p>
            <a:pPr algn="ctr"/>
            <a:r>
              <a:rPr kumimoji="1" lang="ko-KR" altLang="en-US" sz="1500" dirty="0">
                <a:latin typeface="Beirut" charset="-78"/>
                <a:ea typeface="Beirut" charset="-78"/>
                <a:cs typeface="Beirut" charset="-78"/>
              </a:rPr>
              <a:t>의식이 없다고 판단</a:t>
            </a:r>
          </a:p>
        </p:txBody>
      </p:sp>
      <p:sp>
        <p:nvSpPr>
          <p:cNvPr id="23" name="모서리가 둥근 직사각형 11"/>
          <p:cNvSpPr/>
          <p:nvPr/>
        </p:nvSpPr>
        <p:spPr>
          <a:xfrm>
            <a:off x="5718218" y="5610386"/>
            <a:ext cx="1841233" cy="822607"/>
          </a:xfrm>
          <a:prstGeom prst="roundRect">
            <a:avLst>
              <a:gd name="adj" fmla="val 42448"/>
            </a:avLst>
          </a:prstGeom>
          <a:solidFill>
            <a:srgbClr val="F26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>
                <a:solidFill>
                  <a:schemeClr val="bg1"/>
                </a:solidFill>
                <a:latin typeface="+mn-ea"/>
              </a:rPr>
              <a:t>사고주변 운전자에게 사고 소식 제공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아래쪽 화살표[D] 18"/>
          <p:cNvSpPr/>
          <p:nvPr/>
        </p:nvSpPr>
        <p:spPr>
          <a:xfrm>
            <a:off x="6273165" y="5211268"/>
            <a:ext cx="731337" cy="399118"/>
          </a:xfrm>
          <a:prstGeom prst="downArrow">
            <a:avLst/>
          </a:prstGeom>
          <a:solidFill>
            <a:srgbClr val="8BDDDA"/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053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육각형[H] 3"/>
          <p:cNvSpPr/>
          <p:nvPr/>
        </p:nvSpPr>
        <p:spPr>
          <a:xfrm>
            <a:off x="3094789" y="2753824"/>
            <a:ext cx="1255083" cy="1180170"/>
          </a:xfrm>
          <a:prstGeom prst="hexagon">
            <a:avLst/>
          </a:prstGeom>
          <a:solidFill>
            <a:srgbClr val="F26B70"/>
          </a:solidFill>
          <a:ln>
            <a:noFill/>
          </a:ln>
          <a:scene3d>
            <a:camera prst="orthographicFront">
              <a:rot lat="120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육각형[H] 13"/>
          <p:cNvSpPr/>
          <p:nvPr/>
        </p:nvSpPr>
        <p:spPr>
          <a:xfrm>
            <a:off x="4779667" y="2753824"/>
            <a:ext cx="1255083" cy="1180170"/>
          </a:xfrm>
          <a:prstGeom prst="hexagon">
            <a:avLst/>
          </a:prstGeom>
          <a:solidFill>
            <a:srgbClr val="B0D877"/>
          </a:solidFill>
          <a:ln>
            <a:noFill/>
          </a:ln>
          <a:scene3d>
            <a:camera prst="orthographicFront">
              <a:rot lat="120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육각형[H] 14"/>
          <p:cNvSpPr/>
          <p:nvPr/>
        </p:nvSpPr>
        <p:spPr>
          <a:xfrm>
            <a:off x="3949032" y="4269667"/>
            <a:ext cx="1255083" cy="1180170"/>
          </a:xfrm>
          <a:prstGeom prst="hexagon">
            <a:avLst/>
          </a:prstGeom>
          <a:solidFill>
            <a:srgbClr val="8BDDDA"/>
          </a:solidFill>
          <a:ln>
            <a:noFill/>
          </a:ln>
          <a:scene3d>
            <a:camera prst="orthographicFront">
              <a:rot lat="120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3415" y="2820753"/>
            <a:ext cx="145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26B70"/>
                </a:solidFill>
                <a:latin typeface="+mn-ea"/>
              </a:rPr>
              <a:t>김성현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755" y="2820754"/>
            <a:ext cx="145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B0D877"/>
                </a:solidFill>
                <a:latin typeface="+mn-ea"/>
              </a:rPr>
              <a:t>김미수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7855" y="4269667"/>
            <a:ext cx="145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8BDDDA"/>
                </a:solidFill>
                <a:latin typeface="+mn-ea"/>
              </a:rPr>
              <a:t>김동호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4409" y="3258615"/>
            <a:ext cx="23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26B70"/>
                </a:solidFill>
                <a:latin typeface="+mn-ea"/>
              </a:rPr>
              <a:t>단말기 제작 및 제어</a:t>
            </a:r>
            <a:endParaRPr kumimoji="1" lang="en-US" altLang="ko-KR" sz="1500" dirty="0">
              <a:solidFill>
                <a:srgbClr val="F26B7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26B70"/>
                </a:solidFill>
                <a:latin typeface="+mn-ea"/>
              </a:rPr>
              <a:t>사고 감지 알고리즘 제작</a:t>
            </a:r>
            <a:endParaRPr kumimoji="1" lang="en-US" altLang="ko-KR" sz="1500" dirty="0">
              <a:solidFill>
                <a:srgbClr val="F26B7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5386" y="3258615"/>
            <a:ext cx="322331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B0D877"/>
                </a:solidFill>
                <a:latin typeface="+mn-ea"/>
              </a:rPr>
              <a:t>Server </a:t>
            </a:r>
            <a:r>
              <a:rPr kumimoji="1" lang="ko-KR" altLang="en-US" sz="1500" dirty="0">
                <a:solidFill>
                  <a:srgbClr val="B0D877"/>
                </a:solidFill>
                <a:latin typeface="+mn-ea"/>
              </a:rPr>
              <a:t>제작</a:t>
            </a:r>
            <a:endParaRPr kumimoji="1" lang="en-US" altLang="ko-KR" sz="1500" dirty="0">
              <a:solidFill>
                <a:srgbClr val="B0D87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B0D877"/>
                </a:solidFill>
                <a:latin typeface="+mn-ea"/>
              </a:rPr>
              <a:t>서버</a:t>
            </a:r>
            <a:r>
              <a:rPr kumimoji="1" lang="en-US" altLang="ko-KR" sz="1500" dirty="0">
                <a:solidFill>
                  <a:srgbClr val="B0D877"/>
                </a:solidFill>
                <a:latin typeface="+mn-ea"/>
              </a:rPr>
              <a:t>-</a:t>
            </a:r>
            <a:r>
              <a:rPr kumimoji="1" lang="ko-KR" altLang="en-US" sz="1500" dirty="0">
                <a:solidFill>
                  <a:srgbClr val="B0D877"/>
                </a:solidFill>
                <a:latin typeface="+mn-ea"/>
              </a:rPr>
              <a:t>어플리케이션 연결</a:t>
            </a:r>
            <a:endParaRPr kumimoji="1" lang="en-US" altLang="ko-KR" sz="1500" dirty="0">
              <a:solidFill>
                <a:srgbClr val="B0D87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B0D877"/>
                </a:solidFill>
                <a:latin typeface="+mn-ea"/>
              </a:rPr>
              <a:t>사고 정보 전송 시스템 구현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99560" y="4709186"/>
            <a:ext cx="288568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8BDDDA"/>
                </a:solidFill>
                <a:latin typeface="+mn-ea"/>
              </a:rPr>
              <a:t>어플리케이션 제작</a:t>
            </a:r>
            <a:endParaRPr kumimoji="1" lang="en-US" altLang="ko-KR" sz="1500" dirty="0">
              <a:solidFill>
                <a:srgbClr val="8BDDD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8BDDDA"/>
                </a:solidFill>
                <a:latin typeface="+mn-ea"/>
              </a:rPr>
              <a:t>서버</a:t>
            </a:r>
            <a:r>
              <a:rPr kumimoji="1" lang="en-US" altLang="ko-KR" sz="1500" dirty="0">
                <a:solidFill>
                  <a:srgbClr val="8BDDDA"/>
                </a:solidFill>
                <a:latin typeface="+mn-ea"/>
              </a:rPr>
              <a:t>-</a:t>
            </a:r>
            <a:r>
              <a:rPr kumimoji="1" lang="ko-KR" altLang="en-US" sz="1500" dirty="0">
                <a:solidFill>
                  <a:srgbClr val="8BDDDA"/>
                </a:solidFill>
                <a:latin typeface="+mn-ea"/>
              </a:rPr>
              <a:t>어플리케이션 연결</a:t>
            </a:r>
            <a:endParaRPr kumimoji="1" lang="en-US" altLang="ko-KR" sz="1500" dirty="0">
              <a:solidFill>
                <a:srgbClr val="8BDDD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8BDDDA"/>
                </a:solidFill>
                <a:latin typeface="+mn-ea"/>
              </a:rPr>
              <a:t>휴대폰과 단말기 연결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50842" y="2737310"/>
            <a:ext cx="11234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000" b="1" dirty="0">
                <a:solidFill>
                  <a:schemeClr val="bg1"/>
                </a:solidFill>
              </a:rPr>
              <a:t>K</a:t>
            </a:r>
            <a:endParaRPr kumimoji="1"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1847" y="2734655"/>
            <a:ext cx="11234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000" b="1" dirty="0">
                <a:solidFill>
                  <a:schemeClr val="bg1"/>
                </a:solidFill>
              </a:rPr>
              <a:t>K</a:t>
            </a:r>
            <a:endParaRPr kumimoji="1"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085" y="4238368"/>
            <a:ext cx="11234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000" b="1" dirty="0">
                <a:solidFill>
                  <a:schemeClr val="bg1"/>
                </a:solidFill>
              </a:rPr>
              <a:t>K</a:t>
            </a:r>
            <a:endParaRPr kumimoji="1"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28" name="텍스트 개체 틀 5"/>
          <p:cNvSpPr txBox="1">
            <a:spLocks/>
          </p:cNvSpPr>
          <p:nvPr/>
        </p:nvSpPr>
        <p:spPr>
          <a:xfrm>
            <a:off x="959219" y="1334066"/>
            <a:ext cx="2665413" cy="512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00BCD7"/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ko-KR" altLang="en-US" dirty="0"/>
              <a:t>프로젝트 역할 분담</a:t>
            </a:r>
          </a:p>
        </p:txBody>
      </p:sp>
    </p:spTree>
    <p:extLst>
      <p:ext uri="{BB962C8B-B14F-4D97-AF65-F5344CB8AC3E}">
        <p14:creationId xmlns:p14="http://schemas.microsoft.com/office/powerpoint/2010/main" val="34553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일정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08029"/>
              </p:ext>
            </p:extLst>
          </p:nvPr>
        </p:nvGraphicFramePr>
        <p:xfrm>
          <a:off x="283336" y="2112223"/>
          <a:ext cx="8603095" cy="4492558"/>
        </p:xfrm>
        <a:graphic>
          <a:graphicData uri="http://schemas.openxmlformats.org/drawingml/2006/table">
            <a:tbl>
              <a:tblPr/>
              <a:tblGrid>
                <a:gridCol w="1330042">
                  <a:extLst>
                    <a:ext uri="{9D8B030D-6E8A-4147-A177-3AD203B41FA5}">
                      <a16:colId xmlns:a16="http://schemas.microsoft.com/office/drawing/2014/main" val="2797666755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2176666794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2879853291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2754990236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1073165552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2676866383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3079623193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2967304216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761004972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2203939616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1645594209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725197962"/>
                    </a:ext>
                  </a:extLst>
                </a:gridCol>
                <a:gridCol w="563412">
                  <a:extLst>
                    <a:ext uri="{9D8B030D-6E8A-4147-A177-3AD203B41FA5}">
                      <a16:colId xmlns:a16="http://schemas.microsoft.com/office/drawing/2014/main" val="1836895879"/>
                    </a:ext>
                  </a:extLst>
                </a:gridCol>
                <a:gridCol w="512109">
                  <a:extLst>
                    <a:ext uri="{9D8B030D-6E8A-4147-A177-3AD203B41FA5}">
                      <a16:colId xmlns:a16="http://schemas.microsoft.com/office/drawing/2014/main" val="4187902620"/>
                    </a:ext>
                  </a:extLst>
                </a:gridCol>
              </a:tblGrid>
              <a:tr h="32270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수행 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추진 일정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663462"/>
                  </a:ext>
                </a:extLst>
              </a:tr>
              <a:tr h="416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8365"/>
                  </a:ext>
                </a:extLst>
              </a:tr>
              <a:tr h="3860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자료 조사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68310"/>
                  </a:ext>
                </a:extLst>
              </a:tr>
              <a:tr h="364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어플리케이션 제작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524612"/>
                  </a:ext>
                </a:extLst>
              </a:tr>
              <a:tr h="3860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서버 제작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89214"/>
                  </a:ext>
                </a:extLst>
              </a:tr>
              <a:tr h="465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어플리케이션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서버 연결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06077"/>
                  </a:ext>
                </a:extLst>
              </a:tr>
              <a:tr h="3275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단말기 제작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574596"/>
                  </a:ext>
                </a:extLst>
              </a:tr>
              <a:tr h="465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단말기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어플리케이션 연결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572355"/>
                  </a:ext>
                </a:extLst>
              </a:tr>
              <a:tr h="3763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테스트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09769"/>
                  </a:ext>
                </a:extLst>
              </a:tr>
              <a:tr h="3860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특허 출원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845189"/>
                  </a:ext>
                </a:extLst>
              </a:tr>
              <a:tr h="3860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보고서 작성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371" marR="59371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95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8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예산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6133"/>
              </p:ext>
            </p:extLst>
          </p:nvPr>
        </p:nvGraphicFramePr>
        <p:xfrm>
          <a:off x="837127" y="2361646"/>
          <a:ext cx="7598535" cy="3820212"/>
        </p:xfrm>
        <a:graphic>
          <a:graphicData uri="http://schemas.openxmlformats.org/drawingml/2006/table">
            <a:tbl>
              <a:tblPr/>
              <a:tblGrid>
                <a:gridCol w="1519707">
                  <a:extLst>
                    <a:ext uri="{9D8B030D-6E8A-4147-A177-3AD203B41FA5}">
                      <a16:colId xmlns:a16="http://schemas.microsoft.com/office/drawing/2014/main" val="1304224186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3940688866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838116886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117171823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3510060022"/>
                    </a:ext>
                  </a:extLst>
                </a:gridCol>
              </a:tblGrid>
              <a:tr h="469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품명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수량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단가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금액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804068"/>
                  </a:ext>
                </a:extLst>
              </a:tr>
              <a:tr h="6677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재료비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라즈베리파이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54,500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54,500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12342"/>
                  </a:ext>
                </a:extLst>
              </a:tr>
              <a:tr h="667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충격센서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3,000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3,000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44326"/>
                  </a:ext>
                </a:extLst>
              </a:tr>
              <a:tr h="667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가속도센서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2,200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2,200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127817"/>
                  </a:ext>
                </a:extLst>
              </a:tr>
              <a:tr h="878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라즈베리파이 카메라 모듈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29,700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59,400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722168"/>
                  </a:ext>
                </a:extLst>
              </a:tr>
              <a:tr h="469295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합계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119,100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0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8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Github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진행상황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2053615"/>
            <a:ext cx="8371268" cy="45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차량에 부착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활용방안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pic>
        <p:nvPicPr>
          <p:cNvPr id="2" name="Picture 2" descr="스마트폰 네비게이션 VS 자동차 네비게이션 비교로 본 미래 네비게이션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333425"/>
            <a:ext cx="666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3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교통사고 데이터 활용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활용방안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pic>
        <p:nvPicPr>
          <p:cNvPr id="1030" name="Picture 6" descr="사고 데이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76949"/>
            <a:ext cx="60769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8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7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필요성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개요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2942286031"/>
              </p:ext>
            </p:extLst>
          </p:nvPr>
        </p:nvGraphicFramePr>
        <p:xfrm>
          <a:off x="1687131" y="1999999"/>
          <a:ext cx="5666706" cy="449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56857" y="6272010"/>
            <a:ext cx="12843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ko-KR" altLang="en-US" sz="1500" dirty="0"/>
              <a:t>경찰청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63034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필요성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개요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pic>
        <p:nvPicPr>
          <p:cNvPr id="1029" name="Picture 5" descr="2차 사고 치사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998831"/>
            <a:ext cx="6381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7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목표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5623" y="43144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4" descr="응급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84" y="2024334"/>
            <a:ext cx="5869632" cy="44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file24.uf.tistory.com/image/2116953752F084421022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8" y="1965204"/>
            <a:ext cx="4040004" cy="446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내용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3" y="2262355"/>
            <a:ext cx="7890964" cy="41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내용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pic>
        <p:nvPicPr>
          <p:cNvPr id="3076" name="Picture 4" descr="라즈베리 파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77" y="2363279"/>
            <a:ext cx="3422460" cy="354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8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pic>
        <p:nvPicPr>
          <p:cNvPr id="4098" name="Picture 2" descr="안드로이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11" y="1998831"/>
            <a:ext cx="4666580" cy="434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9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프로젝트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pic>
        <p:nvPicPr>
          <p:cNvPr id="9" name="그림 8" descr="BIG IMAGE (PNG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16" y="2871427"/>
            <a:ext cx="1878924" cy="2517822"/>
          </a:xfrm>
          <a:prstGeom prst="rect">
            <a:avLst/>
          </a:prstGeom>
        </p:spPr>
      </p:pic>
      <p:pic>
        <p:nvPicPr>
          <p:cNvPr id="7170" name="Picture 2" descr="웹페이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34" y="128717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11918" y="3699451"/>
            <a:ext cx="957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FFC000"/>
                </a:solidFill>
              </a:rPr>
              <a:t>OR</a:t>
            </a:r>
            <a:endParaRPr lang="ko-KR" altLang="en-US" sz="5000" dirty="0">
              <a:solidFill>
                <a:srgbClr val="FFC000"/>
              </a:solidFill>
            </a:endParaRPr>
          </a:p>
        </p:txBody>
      </p:sp>
      <p:pic>
        <p:nvPicPr>
          <p:cNvPr id="7172" name="Picture 4" descr="ex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93" y="4604196"/>
            <a:ext cx="2334356" cy="1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/>
          <p:cNvSpPr/>
          <p:nvPr/>
        </p:nvSpPr>
        <p:spPr>
          <a:xfrm>
            <a:off x="4018208" y="3699451"/>
            <a:ext cx="1725769" cy="8548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231</Words>
  <Application>Microsoft Office PowerPoint</Application>
  <PresentationFormat>화면 슬라이드 쇼(4:3)</PresentationFormat>
  <Paragraphs>124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Beirut</vt:lpstr>
      <vt:lpstr>Nanum Gothic</vt:lpstr>
      <vt:lpstr>Nanum Gothic ExtraBold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데모</dc:title>
  <dc:creator>이호승</dc:creator>
  <cp:lastModifiedBy>김성현</cp:lastModifiedBy>
  <cp:revision>80</cp:revision>
  <dcterms:created xsi:type="dcterms:W3CDTF">2016-09-06T06:30:43Z</dcterms:created>
  <dcterms:modified xsi:type="dcterms:W3CDTF">2017-03-13T07:11:02Z</dcterms:modified>
</cp:coreProperties>
</file>