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9" r:id="rId4"/>
    <p:sldId id="264" r:id="rId5"/>
    <p:sldId id="258" r:id="rId6"/>
    <p:sldId id="260" r:id="rId7"/>
    <p:sldId id="262" r:id="rId8"/>
    <p:sldId id="263" r:id="rId9"/>
    <p:sldId id="268" r:id="rId10"/>
    <p:sldId id="267" r:id="rId11"/>
    <p:sldId id="265" r:id="rId12"/>
    <p:sldId id="266"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5" d="100"/>
          <a:sy n="75" d="100"/>
        </p:scale>
        <p:origin x="-1422" y="-33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F3316B-EFBC-4876-BEE7-41E4F99A7B9C}" type="datetimeFigureOut">
              <a:rPr lang="en-US" smtClean="0"/>
              <a:pPr/>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458EB0-F813-4217-B794-803C6000270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F3316B-EFBC-4876-BEE7-41E4F99A7B9C}" type="datetimeFigureOut">
              <a:rPr lang="en-US" smtClean="0"/>
              <a:pPr/>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458EB0-F813-4217-B794-803C6000270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F3316B-EFBC-4876-BEE7-41E4F99A7B9C}" type="datetimeFigureOut">
              <a:rPr lang="en-US" smtClean="0"/>
              <a:pPr/>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458EB0-F813-4217-B794-803C6000270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F3316B-EFBC-4876-BEE7-41E4F99A7B9C}" type="datetimeFigureOut">
              <a:rPr lang="en-US" smtClean="0"/>
              <a:pPr/>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458EB0-F813-4217-B794-803C6000270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F3316B-EFBC-4876-BEE7-41E4F99A7B9C}" type="datetimeFigureOut">
              <a:rPr lang="en-US" smtClean="0"/>
              <a:pPr/>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458EB0-F813-4217-B794-803C6000270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F3316B-EFBC-4876-BEE7-41E4F99A7B9C}" type="datetimeFigureOut">
              <a:rPr lang="en-US" smtClean="0"/>
              <a:pPr/>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458EB0-F813-4217-B794-803C6000270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F3316B-EFBC-4876-BEE7-41E4F99A7B9C}" type="datetimeFigureOut">
              <a:rPr lang="en-US" smtClean="0"/>
              <a:pPr/>
              <a:t>11/2/2018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458EB0-F813-4217-B794-803C6000270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F3316B-EFBC-4876-BEE7-41E4F99A7B9C}" type="datetimeFigureOut">
              <a:rPr lang="en-US" smtClean="0"/>
              <a:pPr/>
              <a:t>11/2/2018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458EB0-F813-4217-B794-803C6000270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F3316B-EFBC-4876-BEE7-41E4F99A7B9C}" type="datetimeFigureOut">
              <a:rPr lang="en-US" smtClean="0"/>
              <a:pPr/>
              <a:t>11/2/2018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458EB0-F813-4217-B794-803C6000270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F3316B-EFBC-4876-BEE7-41E4F99A7B9C}" type="datetimeFigureOut">
              <a:rPr lang="en-US" smtClean="0"/>
              <a:pPr/>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458EB0-F813-4217-B794-803C6000270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F3316B-EFBC-4876-BEE7-41E4F99A7B9C}" type="datetimeFigureOut">
              <a:rPr lang="en-US" smtClean="0"/>
              <a:pPr/>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458EB0-F813-4217-B794-803C6000270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F3316B-EFBC-4876-BEE7-41E4F99A7B9C}" type="datetimeFigureOut">
              <a:rPr lang="en-US" smtClean="0"/>
              <a:pPr/>
              <a:t>11/2/2018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458EB0-F813-4217-B794-803C6000270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Sid\Desktop\dfsf-00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85800"/>
            <a:ext cx="7772400" cy="5386090"/>
          </a:xfrm>
          <a:prstGeom prst="rect">
            <a:avLst/>
          </a:prstGeom>
          <a:noFill/>
        </p:spPr>
        <p:txBody>
          <a:bodyPr wrap="square" rtlCol="0">
            <a:spAutoFit/>
          </a:bodyPr>
          <a:lstStyle/>
          <a:p>
            <a:pPr algn="ctr"/>
            <a:r>
              <a:rPr lang="en-US" sz="3200" b="1" dirty="0" smtClean="0"/>
              <a:t>CONCLUSION AND FUTURE </a:t>
            </a:r>
            <a:r>
              <a:rPr lang="en-US" sz="3200" b="1" dirty="0" smtClean="0"/>
              <a:t>SCOPE</a:t>
            </a:r>
          </a:p>
          <a:p>
            <a:pPr algn="ctr"/>
            <a:endParaRPr lang="en-US" sz="2400" dirty="0" smtClean="0"/>
          </a:p>
          <a:p>
            <a:pPr algn="just"/>
            <a:r>
              <a:rPr lang="en-US" dirty="0" smtClean="0"/>
              <a:t>In this project we have successfully implemented voice controlled home automation system controlling relays using Arduino with Bluetooth module HC-05. This project can be used for controlling ‘n’ number of input controls (</a:t>
            </a:r>
            <a:r>
              <a:rPr lang="en-US" dirty="0" err="1" smtClean="0"/>
              <a:t>i.e</a:t>
            </a:r>
            <a:r>
              <a:rPr lang="en-US" dirty="0" smtClean="0"/>
              <a:t>) by extending number of relays</a:t>
            </a:r>
            <a:r>
              <a:rPr lang="en-US" dirty="0" smtClean="0"/>
              <a:t>.</a:t>
            </a:r>
          </a:p>
          <a:p>
            <a:pPr algn="just"/>
            <a:endParaRPr lang="en-US" dirty="0" smtClean="0"/>
          </a:p>
          <a:p>
            <a:pPr algn="just"/>
            <a:r>
              <a:rPr lang="en-US" dirty="0" smtClean="0"/>
              <a:t>Our implemented module is more reliable and flexible in order to control any loads and the coverage area for wireless control is 10-20 meters. Hence this project can be useful for a real time voice controlled home automation. Thus Arduino based voice controlled home appliances proves to be a better remote controlled operation on home appliances using Bluetooth module HC-05</a:t>
            </a:r>
            <a:r>
              <a:rPr lang="en-US" dirty="0" smtClean="0"/>
              <a:t>.</a:t>
            </a:r>
          </a:p>
          <a:p>
            <a:pPr algn="just"/>
            <a:endParaRPr lang="en-US" dirty="0" smtClean="0"/>
          </a:p>
          <a:p>
            <a:pPr algn="just"/>
            <a:r>
              <a:rPr lang="en-US" dirty="0" smtClean="0"/>
              <a:t>This project can be extended for many automation applications such as industrial automation, automotive, military, healthcare, transportation and so on. Further the coverage area can also be increased by the use of GSM modules and Wi-Fi Modules.</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obotic-process-automation.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manual vs automated"/>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3" name="Picture 3" descr="C:\Users\Sid\Desktop\fsdfsd-00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2.jpg"/>
          <p:cNvPicPr>
            <a:picLocks noChangeAspect="1"/>
          </p:cNvPicPr>
          <p:nvPr/>
        </p:nvPicPr>
        <p:blipFill>
          <a:blip r:embed="rId2"/>
          <a:stretch>
            <a:fillRect/>
          </a:stretch>
        </p:blipFill>
        <p:spPr>
          <a:xfrm>
            <a:off x="0" y="609600"/>
            <a:ext cx="9144000" cy="5466656"/>
          </a:xfrm>
          <a:prstGeom prst="rect">
            <a:avLst/>
          </a:prstGeom>
        </p:spPr>
      </p:pic>
      <p:sp>
        <p:nvSpPr>
          <p:cNvPr id="3" name="TextBox 2"/>
          <p:cNvSpPr txBox="1"/>
          <p:nvPr/>
        </p:nvSpPr>
        <p:spPr>
          <a:xfrm>
            <a:off x="0" y="228600"/>
            <a:ext cx="9144000" cy="646331"/>
          </a:xfrm>
          <a:prstGeom prst="rect">
            <a:avLst/>
          </a:prstGeom>
          <a:noFill/>
        </p:spPr>
        <p:txBody>
          <a:bodyPr wrap="square" rtlCol="0">
            <a:spAutoFit/>
          </a:bodyPr>
          <a:lstStyle/>
          <a:p>
            <a:pPr algn="ctr"/>
            <a:r>
              <a:rPr lang="en-US" sz="3600" dirty="0" smtClean="0"/>
              <a:t>BLOCK</a:t>
            </a:r>
            <a:r>
              <a:rPr lang="en-US" sz="3600" b="1" dirty="0" smtClean="0"/>
              <a:t> </a:t>
            </a:r>
            <a:r>
              <a:rPr lang="en-US" sz="3600" dirty="0" smtClean="0"/>
              <a:t>DIAGRAM</a:t>
            </a:r>
            <a:endParaRPr lang="en-US" sz="3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id\Desktop\New Bitmap Image.jpg"/>
          <p:cNvPicPr>
            <a:picLocks noChangeAspect="1" noChangeArrowheads="1"/>
          </p:cNvPicPr>
          <p:nvPr/>
        </p:nvPicPr>
        <p:blipFill>
          <a:blip r:embed="rId2"/>
          <a:srcRect/>
          <a:stretch>
            <a:fillRect/>
          </a:stretch>
        </p:blipFill>
        <p:spPr bwMode="auto">
          <a:xfrm>
            <a:off x="685800" y="0"/>
            <a:ext cx="7867650" cy="68580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4.jpg"/>
          <p:cNvPicPr>
            <a:picLocks noChangeAspect="1"/>
          </p:cNvPicPr>
          <p:nvPr/>
        </p:nvPicPr>
        <p:blipFill>
          <a:blip r:embed="rId2"/>
          <a:stretch>
            <a:fillRect/>
          </a:stretch>
        </p:blipFill>
        <p:spPr>
          <a:xfrm>
            <a:off x="0" y="580869"/>
            <a:ext cx="9144000" cy="6277131"/>
          </a:xfrm>
          <a:prstGeom prst="rect">
            <a:avLst/>
          </a:prstGeom>
        </p:spPr>
      </p:pic>
      <p:sp>
        <p:nvSpPr>
          <p:cNvPr id="3" name="TextBox 2"/>
          <p:cNvSpPr txBox="1"/>
          <p:nvPr/>
        </p:nvSpPr>
        <p:spPr>
          <a:xfrm>
            <a:off x="0" y="0"/>
            <a:ext cx="9144000" cy="646331"/>
          </a:xfrm>
          <a:prstGeom prst="rect">
            <a:avLst/>
          </a:prstGeom>
          <a:noFill/>
        </p:spPr>
        <p:txBody>
          <a:bodyPr wrap="square" rtlCol="0">
            <a:spAutoFit/>
          </a:bodyPr>
          <a:lstStyle/>
          <a:p>
            <a:pPr algn="ctr"/>
            <a:r>
              <a:rPr lang="en-US" sz="3600" dirty="0" smtClean="0"/>
              <a:t>Circuit Diagram</a:t>
            </a:r>
            <a:endParaRPr lang="en-US" sz="3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990600"/>
            <a:ext cx="3352800" cy="400110"/>
          </a:xfrm>
          <a:prstGeom prst="rect">
            <a:avLst/>
          </a:prstGeom>
          <a:noFill/>
        </p:spPr>
        <p:txBody>
          <a:bodyPr wrap="square" rtlCol="0">
            <a:spAutoFit/>
          </a:bodyPr>
          <a:lstStyle/>
          <a:p>
            <a:r>
              <a:rPr lang="en-US" sz="2000" dirty="0" smtClean="0"/>
              <a:t>WHY HOME AUTOMATION ?</a:t>
            </a:r>
            <a:endParaRPr lang="en-US" sz="2000" dirty="0"/>
          </a:p>
        </p:txBody>
      </p:sp>
      <p:sp>
        <p:nvSpPr>
          <p:cNvPr id="7" name="TextBox 6"/>
          <p:cNvSpPr txBox="1"/>
          <p:nvPr/>
        </p:nvSpPr>
        <p:spPr>
          <a:xfrm>
            <a:off x="838200" y="1905000"/>
            <a:ext cx="7924800" cy="3139321"/>
          </a:xfrm>
          <a:prstGeom prst="rect">
            <a:avLst/>
          </a:prstGeom>
          <a:noFill/>
        </p:spPr>
        <p:txBody>
          <a:bodyPr wrap="square" rtlCol="0">
            <a:spAutoFit/>
          </a:bodyPr>
          <a:lstStyle/>
          <a:p>
            <a:pPr>
              <a:buFont typeface="Wingdings" pitchFamily="2" charset="2"/>
              <a:buChar char="Ø"/>
            </a:pPr>
            <a:r>
              <a:rPr lang="en-US" dirty="0" smtClean="0"/>
              <a:t>Flexibility</a:t>
            </a:r>
          </a:p>
          <a:p>
            <a:pPr>
              <a:buFont typeface="Wingdings" pitchFamily="2" charset="2"/>
              <a:buChar char="Ø"/>
            </a:pPr>
            <a:endParaRPr lang="en-US" dirty="0"/>
          </a:p>
          <a:p>
            <a:pPr>
              <a:buFont typeface="Wingdings" pitchFamily="2" charset="2"/>
              <a:buChar char="Ø"/>
            </a:pPr>
            <a:r>
              <a:rPr lang="en-US" dirty="0" smtClean="0"/>
              <a:t>Security</a:t>
            </a:r>
          </a:p>
          <a:p>
            <a:pPr>
              <a:buFont typeface="Wingdings" pitchFamily="2" charset="2"/>
              <a:buChar char="Ø"/>
            </a:pPr>
            <a:endParaRPr lang="en-US" dirty="0"/>
          </a:p>
          <a:p>
            <a:pPr>
              <a:buFont typeface="Wingdings" pitchFamily="2" charset="2"/>
              <a:buChar char="Ø"/>
            </a:pPr>
            <a:r>
              <a:rPr lang="en-US" dirty="0" smtClean="0"/>
              <a:t>Safety</a:t>
            </a:r>
          </a:p>
          <a:p>
            <a:pPr>
              <a:buFont typeface="Wingdings" pitchFamily="2" charset="2"/>
              <a:buChar char="Ø"/>
            </a:pPr>
            <a:endParaRPr lang="en-US" dirty="0"/>
          </a:p>
          <a:p>
            <a:pPr>
              <a:buFont typeface="Wingdings" pitchFamily="2" charset="2"/>
              <a:buChar char="Ø"/>
            </a:pPr>
            <a:r>
              <a:rPr lang="en-US" dirty="0" smtClean="0"/>
              <a:t>Efficiency</a:t>
            </a:r>
          </a:p>
          <a:p>
            <a:pPr>
              <a:buFont typeface="Wingdings" pitchFamily="2" charset="2"/>
              <a:buChar char="Ø"/>
            </a:pPr>
            <a:endParaRPr lang="en-US" dirty="0"/>
          </a:p>
          <a:p>
            <a:pPr>
              <a:buFont typeface="Wingdings" pitchFamily="2" charset="2"/>
              <a:buChar char="Ø"/>
            </a:pPr>
            <a:r>
              <a:rPr lang="en-US" dirty="0" smtClean="0"/>
              <a:t>Simple</a:t>
            </a:r>
          </a:p>
          <a:p>
            <a:pPr>
              <a:buFont typeface="Wingdings" pitchFamily="2" charset="2"/>
              <a:buChar char="Ø"/>
            </a:pPr>
            <a:endParaRPr lang="en-US" dirty="0"/>
          </a:p>
          <a:p>
            <a:pPr>
              <a:buFont typeface="Wingdings" pitchFamily="2" charset="2"/>
              <a:buChar char="Ø"/>
            </a:pPr>
            <a:r>
              <a:rPr lang="en-US" dirty="0" smtClean="0"/>
              <a:t>Interactive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838200"/>
            <a:ext cx="4724400" cy="584775"/>
          </a:xfrm>
          <a:prstGeom prst="rect">
            <a:avLst/>
          </a:prstGeom>
          <a:noFill/>
        </p:spPr>
        <p:txBody>
          <a:bodyPr wrap="square" rtlCol="0">
            <a:spAutoFit/>
          </a:bodyPr>
          <a:lstStyle/>
          <a:p>
            <a:r>
              <a:rPr lang="en-US" sz="3200" dirty="0" smtClean="0"/>
              <a:t>Application</a:t>
            </a:r>
            <a:endParaRPr lang="en-US" sz="3200" dirty="0"/>
          </a:p>
        </p:txBody>
      </p:sp>
      <p:sp>
        <p:nvSpPr>
          <p:cNvPr id="4" name="TextBox 3"/>
          <p:cNvSpPr txBox="1"/>
          <p:nvPr/>
        </p:nvSpPr>
        <p:spPr>
          <a:xfrm>
            <a:off x="914400" y="1981200"/>
            <a:ext cx="6781800" cy="3970318"/>
          </a:xfrm>
          <a:prstGeom prst="rect">
            <a:avLst/>
          </a:prstGeom>
          <a:noFill/>
        </p:spPr>
        <p:txBody>
          <a:bodyPr wrap="square" rtlCol="0">
            <a:spAutoFit/>
          </a:bodyPr>
          <a:lstStyle/>
          <a:p>
            <a:pPr>
              <a:buFont typeface="Wingdings" pitchFamily="2" charset="2"/>
              <a:buChar char="Ø"/>
            </a:pPr>
            <a:r>
              <a:rPr lang="en-US" dirty="0" smtClean="0"/>
              <a:t> The inefficiency of operation of conventional wall switches can be overwhelmed  using this smart home automation systems(without using conventional switching methods).</a:t>
            </a:r>
          </a:p>
          <a:p>
            <a:pPr>
              <a:buFont typeface="Wingdings" pitchFamily="2" charset="2"/>
              <a:buChar char="Ø"/>
            </a:pPr>
            <a:endParaRPr lang="en-US" dirty="0" smtClean="0"/>
          </a:p>
          <a:p>
            <a:pPr>
              <a:buFont typeface="Wingdings" pitchFamily="2" charset="2"/>
              <a:buChar char="Ø"/>
            </a:pPr>
            <a:r>
              <a:rPr lang="en-US" dirty="0" smtClean="0"/>
              <a:t> The loss of power can be reduced and manpower required for home automation is negligible when compared to conventional methods.</a:t>
            </a:r>
          </a:p>
          <a:p>
            <a:pPr>
              <a:buFont typeface="Wingdings" pitchFamily="2" charset="2"/>
              <a:buChar char="Ø"/>
            </a:pPr>
            <a:endParaRPr lang="en-US" dirty="0" smtClean="0"/>
          </a:p>
          <a:p>
            <a:pPr>
              <a:buFont typeface="Wingdings" pitchFamily="2" charset="2"/>
              <a:buChar char="Ø"/>
            </a:pPr>
            <a:r>
              <a:rPr lang="en-US" dirty="0" smtClean="0"/>
              <a:t> This kind of system are more useful to  physically handicapped and old aged people for whom its difficult to get along without any assistance. Hence, making them more confident and independent. </a:t>
            </a:r>
          </a:p>
          <a:p>
            <a:pPr>
              <a:buFont typeface="Wingdings" pitchFamily="2" charset="2"/>
              <a:buChar char="Ø"/>
            </a:pPr>
            <a:endParaRPr lang="en-US" dirty="0" smtClean="0"/>
          </a:p>
          <a:p>
            <a:pPr>
              <a:buFont typeface="Wingdings" pitchFamily="2" charset="2"/>
              <a:buChar char="Ø"/>
            </a:pPr>
            <a:r>
              <a:rPr lang="en-US" dirty="0" smtClean="0"/>
              <a:t> This technology  is not only restricted to houses but also  we can use this in places where there is a risk to human life  like industries and mining.</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838200"/>
            <a:ext cx="5029200" cy="584775"/>
          </a:xfrm>
          <a:prstGeom prst="rect">
            <a:avLst/>
          </a:prstGeom>
          <a:noFill/>
        </p:spPr>
        <p:txBody>
          <a:bodyPr wrap="square" rtlCol="0">
            <a:spAutoFit/>
          </a:bodyPr>
          <a:lstStyle/>
          <a:p>
            <a:r>
              <a:rPr lang="en-US" sz="3200" dirty="0" smtClean="0"/>
              <a:t>Advantages</a:t>
            </a:r>
            <a:endParaRPr lang="en-US" sz="3200" dirty="0"/>
          </a:p>
        </p:txBody>
      </p:sp>
      <p:sp>
        <p:nvSpPr>
          <p:cNvPr id="3" name="TextBox 2"/>
          <p:cNvSpPr txBox="1"/>
          <p:nvPr/>
        </p:nvSpPr>
        <p:spPr>
          <a:xfrm>
            <a:off x="914400" y="1981200"/>
            <a:ext cx="6781800" cy="3970318"/>
          </a:xfrm>
          <a:prstGeom prst="rect">
            <a:avLst/>
          </a:prstGeom>
          <a:noFill/>
        </p:spPr>
        <p:txBody>
          <a:bodyPr wrap="square" rtlCol="0">
            <a:spAutoFit/>
          </a:bodyPr>
          <a:lstStyle/>
          <a:p>
            <a:pPr>
              <a:buFont typeface="Wingdings" pitchFamily="2" charset="2"/>
              <a:buChar char="Ø"/>
            </a:pPr>
            <a:r>
              <a:rPr lang="en-US" dirty="0" smtClean="0"/>
              <a:t> Provides safety from electrical short circuits while using conventional wall switches to operate loads.</a:t>
            </a:r>
          </a:p>
          <a:p>
            <a:pPr>
              <a:buFont typeface="Wingdings" pitchFamily="2" charset="2"/>
              <a:buChar char="Ø"/>
            </a:pPr>
            <a:endParaRPr lang="en-US" dirty="0" smtClean="0"/>
          </a:p>
          <a:p>
            <a:pPr>
              <a:buFont typeface="Wingdings" pitchFamily="2" charset="2"/>
              <a:buChar char="Ø"/>
            </a:pPr>
            <a:r>
              <a:rPr lang="en-US" dirty="0" smtClean="0"/>
              <a:t> Saves a lot of time and enables us to operate from anywhere inside the house .</a:t>
            </a:r>
          </a:p>
          <a:p>
            <a:pPr>
              <a:buFont typeface="Wingdings" pitchFamily="2" charset="2"/>
              <a:buChar char="Ø"/>
            </a:pPr>
            <a:endParaRPr lang="en-US" dirty="0" smtClean="0"/>
          </a:p>
          <a:p>
            <a:pPr>
              <a:buFont typeface="Wingdings" pitchFamily="2" charset="2"/>
              <a:buChar char="Ø"/>
            </a:pPr>
            <a:r>
              <a:rPr lang="en-US" dirty="0" smtClean="0"/>
              <a:t> No need of separate remote or switch board for controlling various electrical and electronic appliances.</a:t>
            </a:r>
          </a:p>
          <a:p>
            <a:endParaRPr lang="en-US" dirty="0" smtClean="0"/>
          </a:p>
          <a:p>
            <a:pPr>
              <a:buFont typeface="Wingdings" pitchFamily="2" charset="2"/>
              <a:buChar char="Ø"/>
            </a:pPr>
            <a:r>
              <a:rPr lang="en-US" dirty="0" smtClean="0"/>
              <a:t> This technology  is especially useful in home environment, where there  exist hardly any infrastructure to interconnect appliances. </a:t>
            </a:r>
          </a:p>
          <a:p>
            <a:pPr>
              <a:buFont typeface="Wingdings" pitchFamily="2" charset="2"/>
              <a:buChar char="Ø"/>
            </a:pPr>
            <a:endParaRPr lang="en-US" dirty="0" smtClean="0"/>
          </a:p>
          <a:p>
            <a:pPr>
              <a:buFont typeface="Wingdings" pitchFamily="2" charset="2"/>
              <a:buChar char="Ø"/>
            </a:pPr>
            <a:r>
              <a:rPr lang="en-US" dirty="0" smtClean="0"/>
              <a:t>Easy to use and more interactive interface when compared to previous systems.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762000"/>
            <a:ext cx="4724400" cy="584775"/>
          </a:xfrm>
          <a:prstGeom prst="rect">
            <a:avLst/>
          </a:prstGeom>
          <a:noFill/>
        </p:spPr>
        <p:txBody>
          <a:bodyPr wrap="square" rtlCol="0">
            <a:spAutoFit/>
          </a:bodyPr>
          <a:lstStyle/>
          <a:p>
            <a:r>
              <a:rPr lang="en-US" sz="3200" dirty="0" smtClean="0"/>
              <a:t>Software Used</a:t>
            </a:r>
            <a:endParaRPr lang="en-US" sz="3200" dirty="0"/>
          </a:p>
        </p:txBody>
      </p:sp>
      <p:sp>
        <p:nvSpPr>
          <p:cNvPr id="3" name="TextBox 2"/>
          <p:cNvSpPr txBox="1"/>
          <p:nvPr/>
        </p:nvSpPr>
        <p:spPr>
          <a:xfrm>
            <a:off x="762000" y="1600200"/>
            <a:ext cx="2819400" cy="523220"/>
          </a:xfrm>
          <a:prstGeom prst="rect">
            <a:avLst/>
          </a:prstGeom>
          <a:noFill/>
        </p:spPr>
        <p:txBody>
          <a:bodyPr wrap="square" rtlCol="0">
            <a:spAutoFit/>
          </a:bodyPr>
          <a:lstStyle/>
          <a:p>
            <a:pPr>
              <a:buFont typeface="Wingdings" pitchFamily="2" charset="2"/>
              <a:buChar char="Ø"/>
            </a:pPr>
            <a:r>
              <a:rPr lang="en-US" sz="2800" dirty="0" smtClean="0"/>
              <a:t>  Arduino (IDE) :  </a:t>
            </a:r>
            <a:endParaRPr lang="en-US" sz="2800" dirty="0"/>
          </a:p>
        </p:txBody>
      </p:sp>
      <p:sp>
        <p:nvSpPr>
          <p:cNvPr id="4" name="TextBox 3"/>
          <p:cNvSpPr txBox="1"/>
          <p:nvPr/>
        </p:nvSpPr>
        <p:spPr>
          <a:xfrm>
            <a:off x="3429000" y="2362200"/>
            <a:ext cx="5562600" cy="4247317"/>
          </a:xfrm>
          <a:prstGeom prst="rect">
            <a:avLst/>
          </a:prstGeom>
          <a:noFill/>
        </p:spPr>
        <p:txBody>
          <a:bodyPr wrap="square" rtlCol="0">
            <a:spAutoFit/>
          </a:bodyPr>
          <a:lstStyle/>
          <a:p>
            <a:pPr>
              <a:buFont typeface="Wingdings" pitchFamily="2" charset="2"/>
              <a:buChar char="q"/>
            </a:pPr>
            <a:r>
              <a:rPr lang="en-US" dirty="0" smtClean="0"/>
              <a:t>   The open-source Arduino Software (IDE) makes it easy to write code and upload it board. It runs on Windows, Mac OS and Linux. The environment is written in Java and based on processing and other open-source software.</a:t>
            </a:r>
          </a:p>
          <a:p>
            <a:pPr>
              <a:buFont typeface="Wingdings" pitchFamily="2" charset="2"/>
              <a:buChar char="q"/>
            </a:pPr>
            <a:endParaRPr lang="en-US" dirty="0" smtClean="0"/>
          </a:p>
          <a:p>
            <a:pPr>
              <a:buFont typeface="Wingdings" pitchFamily="2" charset="2"/>
              <a:buChar char="q"/>
            </a:pPr>
            <a:r>
              <a:rPr lang="en-US" dirty="0" smtClean="0"/>
              <a:t>     A program for Arduino is written in wiring language, which is similar to embedded C. It also has features like serial monitor and serial plotter which is useful in testing the code.</a:t>
            </a:r>
          </a:p>
          <a:p>
            <a:pPr>
              <a:buFont typeface="Wingdings" pitchFamily="2" charset="2"/>
              <a:buChar char="q"/>
            </a:pPr>
            <a:endParaRPr lang="en-US" dirty="0" smtClean="0"/>
          </a:p>
          <a:p>
            <a:pPr>
              <a:buFont typeface="Wingdings" pitchFamily="2" charset="2"/>
              <a:buChar char="q"/>
            </a:pPr>
            <a:r>
              <a:rPr lang="en-US" dirty="0" smtClean="0"/>
              <a:t>     This software is preloaded  with various libraries which can be used in interfacing various components, sensors and modules.  </a:t>
            </a:r>
          </a:p>
          <a:p>
            <a:pPr>
              <a:buFont typeface="Wingdings" pitchFamily="2" charset="2"/>
              <a:buChar char="q"/>
            </a:pPr>
            <a:endParaRPr lang="en-US" dirty="0" smtClean="0"/>
          </a:p>
        </p:txBody>
      </p:sp>
      <p:pic>
        <p:nvPicPr>
          <p:cNvPr id="1026" name="Picture 2" descr="C:\Users\Sid\Desktop\1_grcYwW_zgkpzP0VEsh3vOg.png"/>
          <p:cNvPicPr>
            <a:picLocks noChangeAspect="1" noChangeArrowheads="1"/>
          </p:cNvPicPr>
          <p:nvPr/>
        </p:nvPicPr>
        <p:blipFill>
          <a:blip r:embed="rId2"/>
          <a:srcRect/>
          <a:stretch>
            <a:fillRect/>
          </a:stretch>
        </p:blipFill>
        <p:spPr bwMode="auto">
          <a:xfrm>
            <a:off x="228600" y="2514600"/>
            <a:ext cx="2819400" cy="28194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457200" y="152400"/>
            <a:ext cx="8077200" cy="196977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3200" b="1" dirty="0" smtClean="0">
                <a:cs typeface="Arial" pitchFamily="34" charset="0"/>
              </a:rPr>
              <a:t>RESULT</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ea typeface="Times New Roman" pitchFamily="18" charset="0"/>
                <a:cs typeface="Calibri" pitchFamily="34" charset="0"/>
              </a:rPr>
              <a:t>Here, is the complete home automation system with light, fan, charger and heater which can be controlled through voice commands and acknowledgement is given through speaker.</a:t>
            </a:r>
            <a:endParaRPr kumimoji="0" lang="en-US"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3553" name="Picture 5" descr="31c2ee25-cb95-494e-b871-e9b1fee08d01"/>
          <p:cNvPicPr>
            <a:picLocks noChangeAspect="1" noChangeArrowheads="1"/>
          </p:cNvPicPr>
          <p:nvPr/>
        </p:nvPicPr>
        <p:blipFill>
          <a:blip r:embed="rId2"/>
          <a:srcRect/>
          <a:stretch>
            <a:fillRect/>
          </a:stretch>
        </p:blipFill>
        <p:spPr bwMode="auto">
          <a:xfrm>
            <a:off x="1524000" y="1905000"/>
            <a:ext cx="6324600" cy="474631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290</TotalTime>
  <Words>503</Words>
  <Application>Microsoft Office PowerPoint</Application>
  <PresentationFormat>On-screen Show (4:3)</PresentationFormat>
  <Paragraphs>49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Sid</dc:creator>
  <cp:lastModifiedBy>Sid</cp:lastModifiedBy>
  <cp:revision>30</cp:revision>
  <dcterms:created xsi:type="dcterms:W3CDTF">2018-08-05T13:10:10Z</dcterms:created>
  <dcterms:modified xsi:type="dcterms:W3CDTF">2018-11-02T12:51:57Z</dcterms:modified>
</cp:coreProperties>
</file>