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4" d="100"/>
          <a:sy n="54" d="100"/>
        </p:scale>
        <p:origin x="-102" y="-4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447801"/>
            <a:ext cx="6619244"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216" y="4777380"/>
            <a:ext cx="6619244"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67F945-8540-46EE-9A76-1AF052E52517}"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4800587"/>
            <a:ext cx="6619243"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685800"/>
            <a:ext cx="6619244"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217" y="5367325"/>
            <a:ext cx="6619242"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67F945-8540-46EE-9A76-1AF052E52517}"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447800"/>
            <a:ext cx="6619244"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3657600"/>
            <a:ext cx="6619244"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67F945-8540-46EE-9A76-1AF052E52517}"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447800"/>
            <a:ext cx="5999486"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47800" y="3771174"/>
            <a:ext cx="5459737"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216" y="4350657"/>
            <a:ext cx="6619244"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67F945-8540-46EE-9A76-1AF052E52517}"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
        <p:nvSpPr>
          <p:cNvPr id="9" name="TextBox 8"/>
          <p:cNvSpPr txBox="1"/>
          <p:nvPr/>
        </p:nvSpPr>
        <p:spPr>
          <a:xfrm>
            <a:off x="673721" y="971253"/>
            <a:ext cx="601434"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6997868" y="2613787"/>
            <a:ext cx="601434"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3124201"/>
            <a:ext cx="6619245"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67F945-8540-46EE-9A76-1AF052E52517}"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710" y="1981200"/>
            <a:ext cx="22101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347" y="2667000"/>
            <a:ext cx="21955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2745" y="1981200"/>
            <a:ext cx="220218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4829" y="2667000"/>
            <a:ext cx="2210096"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3525" y="1981200"/>
            <a:ext cx="219908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3525" y="2667000"/>
            <a:ext cx="2199085"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4607"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67F945-8540-46EE-9A76-1AF052E52517}" type="datetimeFigureOut">
              <a:rPr lang="en-US" smtClean="0"/>
              <a:pPr/>
              <a:t>12/4/2019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347" y="4250949"/>
            <a:ext cx="22050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2209800"/>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4827212"/>
            <a:ext cx="220503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032" y="4250949"/>
            <a:ext cx="219789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2209800"/>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4827211"/>
            <a:ext cx="2200805"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3525" y="4250949"/>
            <a:ext cx="219908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2209800"/>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4827209"/>
            <a:ext cx="220199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4607"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67F945-8540-46EE-9A76-1AF052E52517}" type="datetimeFigureOut">
              <a:rPr lang="en-US" smtClean="0"/>
              <a:pPr/>
              <a:t>12/4/2019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67F945-8540-46EE-9A76-1AF052E52517}"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430214"/>
            <a:ext cx="131445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887414"/>
            <a:ext cx="5567362"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67F945-8540-46EE-9A76-1AF052E52517}"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67F945-8540-46EE-9A76-1AF052E52517}"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861734"/>
            <a:ext cx="6619243"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67F945-8540-46EE-9A76-1AF052E52517}" type="datetimeFigureOut">
              <a:rPr lang="en-US" smtClean="0"/>
              <a:pPr/>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2060576"/>
            <a:ext cx="329725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2056093"/>
            <a:ext cx="3297256"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67F945-8540-46EE-9A76-1AF052E52517}"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905000"/>
            <a:ext cx="32972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485" y="2514600"/>
            <a:ext cx="329725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905000"/>
            <a:ext cx="32972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0872" y="2514600"/>
            <a:ext cx="329725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67F945-8540-46EE-9A76-1AF052E52517}" type="datetimeFigureOut">
              <a:rPr lang="en-US" smtClean="0"/>
              <a:pPr/>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967F945-8540-46EE-9A76-1AF052E52517}" type="datetimeFigureOut">
              <a:rPr lang="en-US" smtClean="0"/>
              <a:pPr/>
              <a:t>12/4/2019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7F945-8540-46EE-9A76-1AF052E52517}" type="datetimeFigureOut">
              <a:rPr lang="en-US" smtClean="0"/>
              <a:pPr/>
              <a:t>12/4/2019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447800"/>
            <a:ext cx="2550798"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8462" y="1447800"/>
            <a:ext cx="3896998"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6" y="3129281"/>
            <a:ext cx="2550797"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967F945-8540-46EE-9A76-1AF052E52517}" type="datetimeFigureOut">
              <a:rPr lang="en-US" smtClean="0"/>
              <a:pPr/>
              <a:t>12/4/2019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854192"/>
            <a:ext cx="3819680"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1143000"/>
            <a:ext cx="24003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216" y="3657600"/>
            <a:ext cx="381373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67F945-8540-46EE-9A76-1AF052E52517}" type="datetimeFigureOut">
              <a:rPr lang="en-US" smtClean="0"/>
              <a:pPr/>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06F00-2ED4-4B9B-86C7-E4A653D204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 xmlns:a14="http://schemas.microsoft.com/office/drawing/2010/main" val="0"/>
              </a:ext>
            </a:extLst>
          </a:blip>
          <a:srcRect l="3613"/>
          <a:stretch/>
        </p:blipFill>
        <p:spPr>
          <a:xfrm>
            <a:off x="0" y="2669686"/>
            <a:ext cx="3027759" cy="4188315"/>
          </a:xfrm>
          <a:prstGeom prst="rect">
            <a:avLst/>
          </a:prstGeom>
        </p:spPr>
      </p:pic>
      <p:pic>
        <p:nvPicPr>
          <p:cNvPr id="7" name="Picture 6"/>
          <p:cNvPicPr>
            <a:picLocks noChangeAspect="1"/>
          </p:cNvPicPr>
          <p:nvPr/>
        </p:nvPicPr>
        <p:blipFill rotWithShape="1">
          <a:blip r:embed="rId20">
            <a:extLst>
              <a:ext uri="{28A0092B-C50C-407E-A947-70E740481C1C}">
                <a14:useLocalDpi xmlns="" xmlns:a14="http://schemas.microsoft.com/office/drawing/2010/main" val="0"/>
              </a:ext>
            </a:extLst>
          </a:blip>
          <a:srcRect l="35640"/>
          <a:stretch/>
        </p:blipFill>
        <p:spPr>
          <a:xfrm>
            <a:off x="0" y="2892348"/>
            <a:ext cx="1141809" cy="2365453"/>
          </a:xfrm>
          <a:prstGeom prst="rect">
            <a:avLst/>
          </a:prstGeom>
        </p:spPr>
      </p:pic>
      <p:sp>
        <p:nvSpPr>
          <p:cNvPr id="16" name="Oval 15"/>
          <p:cNvSpPr/>
          <p:nvPr/>
        </p:nvSpPr>
        <p:spPr>
          <a:xfrm>
            <a:off x="6456759" y="1676400"/>
            <a:ext cx="211455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 xmlns:a14="http://schemas.microsoft.com/office/drawing/2010/main" val="0"/>
              </a:ext>
            </a:extLst>
          </a:blip>
          <a:srcRect t="28813"/>
          <a:stretch/>
        </p:blipFill>
        <p:spPr>
          <a:xfrm>
            <a:off x="5999560" y="1"/>
            <a:ext cx="1202540" cy="1141407"/>
          </a:xfrm>
          <a:prstGeom prst="rect">
            <a:avLst/>
          </a:prstGeom>
        </p:spPr>
      </p:pic>
      <p:pic>
        <p:nvPicPr>
          <p:cNvPr id="10" name="Picture 9"/>
          <p:cNvPicPr>
            <a:picLocks noChangeAspect="1"/>
          </p:cNvPicPr>
          <p:nvPr/>
        </p:nvPicPr>
        <p:blipFill rotWithShape="1">
          <a:blip r:embed="rId22">
            <a:extLst>
              <a:ext uri="{28A0092B-C50C-407E-A947-70E740481C1C}">
                <a14:useLocalDpi xmlns="" xmlns:a14="http://schemas.microsoft.com/office/drawing/2010/main" val="0"/>
              </a:ext>
            </a:extLst>
          </a:blip>
          <a:srcRect b="23320"/>
          <a:stretch/>
        </p:blipFill>
        <p:spPr>
          <a:xfrm>
            <a:off x="6456759" y="6096000"/>
            <a:ext cx="745301" cy="762000"/>
          </a:xfrm>
          <a:prstGeom prst="rect">
            <a:avLst/>
          </a:prstGeom>
        </p:spPr>
      </p:pic>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452718"/>
            <a:ext cx="7053542"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2052919"/>
            <a:ext cx="6709906"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2905" y="1828801"/>
            <a:ext cx="990599" cy="2285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967F945-8540-46EE-9A76-1AF052E52517}" type="datetimeFigureOut">
              <a:rPr lang="en-US" smtClean="0"/>
              <a:pPr/>
              <a:t>12/4/2019</a:t>
            </a:fld>
            <a:endParaRPr lang="en-US"/>
          </a:p>
        </p:txBody>
      </p:sp>
      <p:sp>
        <p:nvSpPr>
          <p:cNvPr id="5" name="Footer Placeholder 4"/>
          <p:cNvSpPr>
            <a:spLocks noGrp="1"/>
          </p:cNvSpPr>
          <p:nvPr>
            <p:ph type="ftr" sz="quarter" idx="3"/>
          </p:nvPr>
        </p:nvSpPr>
        <p:spPr>
          <a:xfrm rot="5400000">
            <a:off x="6231206" y="3263398"/>
            <a:ext cx="3859795" cy="2286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4406" y="295730"/>
            <a:ext cx="62864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D906F00-2ED4-4B9B-86C7-E4A653D2049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id\Desktop\New folder\309814.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571480"/>
            <a:ext cx="4876143" cy="707886"/>
          </a:xfrm>
          <a:prstGeom prst="rect">
            <a:avLst/>
          </a:prstGeom>
        </p:spPr>
        <p:txBody>
          <a:bodyPr wrap="none">
            <a:spAutoFit/>
          </a:bodyPr>
          <a:lstStyle/>
          <a:p>
            <a:pPr lvl="0" defTabSz="457200">
              <a:spcBef>
                <a:spcPct val="0"/>
              </a:spcBef>
              <a:defRPr/>
            </a:pPr>
            <a:r>
              <a:rPr lang="en-IN" sz="4000" dirty="0" smtClean="0">
                <a:solidFill>
                  <a:schemeClr val="tx2"/>
                </a:solidFill>
                <a:latin typeface="Goudy Old Style" panose="02020502050305020303" pitchFamily="18" charset="0"/>
              </a:rPr>
              <a:t>NOSQL Incorporation</a:t>
            </a:r>
            <a:endParaRPr lang="en-US" sz="4000" dirty="0" smtClean="0">
              <a:solidFill>
                <a:schemeClr val="tx2"/>
              </a:solidFill>
              <a:latin typeface="Goudy Old Style" panose="02020502050305020303" pitchFamily="18" charset="0"/>
            </a:endParaRPr>
          </a:p>
        </p:txBody>
      </p:sp>
      <p:sp>
        <p:nvSpPr>
          <p:cNvPr id="3" name="TextBox 2"/>
          <p:cNvSpPr txBox="1"/>
          <p:nvPr/>
        </p:nvSpPr>
        <p:spPr>
          <a:xfrm>
            <a:off x="928662" y="1785926"/>
            <a:ext cx="6643734" cy="3447098"/>
          </a:xfrm>
          <a:prstGeom prst="rect">
            <a:avLst/>
          </a:prstGeom>
          <a:noFill/>
        </p:spPr>
        <p:txBody>
          <a:bodyPr wrap="square" rtlCol="0">
            <a:spAutoFit/>
          </a:bodyPr>
          <a:lstStyle/>
          <a:p>
            <a:pPr algn="just">
              <a:buFont typeface="Wingdings" pitchFamily="2" charset="2"/>
              <a:buChar char="Ø"/>
            </a:pPr>
            <a:r>
              <a:rPr lang="en-US" sz="2000" dirty="0" smtClean="0">
                <a:latin typeface="Goudy Old Style" pitchFamily="18" charset="0"/>
              </a:rPr>
              <a:t> MongoDB a document type database is used to store the combined logs. </a:t>
            </a:r>
          </a:p>
          <a:p>
            <a:pPr algn="just">
              <a:buFont typeface="Wingdings" pitchFamily="2" charset="2"/>
              <a:buChar char="Ø"/>
            </a:pPr>
            <a:endParaRPr lang="en-US" sz="2000" dirty="0" smtClean="0">
              <a:latin typeface="Goudy Old Style" pitchFamily="18" charset="0"/>
            </a:endParaRPr>
          </a:p>
          <a:p>
            <a:pPr algn="just">
              <a:buFont typeface="Wingdings" pitchFamily="2" charset="2"/>
              <a:buChar char="Ø"/>
            </a:pPr>
            <a:r>
              <a:rPr lang="en-US" sz="2000" dirty="0" smtClean="0">
                <a:latin typeface="Goudy Old Style" pitchFamily="18" charset="0"/>
              </a:rPr>
              <a:t> ORDERS table and PARTS table </a:t>
            </a:r>
            <a:r>
              <a:rPr lang="en-US" sz="2000" dirty="0">
                <a:latin typeface="Goudy Old Style" pitchFamily="18" charset="0"/>
              </a:rPr>
              <a:t>from </a:t>
            </a:r>
            <a:r>
              <a:rPr lang="en-US" sz="2000" dirty="0" smtClean="0">
                <a:latin typeface="Goudy Old Style" pitchFamily="18" charset="0"/>
              </a:rPr>
              <a:t>SQL </a:t>
            </a:r>
            <a:r>
              <a:rPr lang="en-US" sz="2000" dirty="0">
                <a:latin typeface="Goudy Old Style" pitchFamily="18" charset="0"/>
              </a:rPr>
              <a:t>developer </a:t>
            </a:r>
            <a:r>
              <a:rPr lang="en-US" sz="2000" dirty="0" smtClean="0">
                <a:latin typeface="Goudy Old Style" pitchFamily="18" charset="0"/>
              </a:rPr>
              <a:t>are combined and connected </a:t>
            </a:r>
            <a:r>
              <a:rPr lang="en-US" sz="2000" dirty="0" smtClean="0">
                <a:latin typeface="Goudy Old Style" pitchFamily="18" charset="0"/>
              </a:rPr>
              <a:t>to </a:t>
            </a:r>
            <a:r>
              <a:rPr lang="en-US" sz="2000" dirty="0">
                <a:latin typeface="Goudy Old Style" pitchFamily="18" charset="0"/>
              </a:rPr>
              <a:t>the </a:t>
            </a:r>
            <a:r>
              <a:rPr lang="en-US" sz="2000" dirty="0" smtClean="0">
                <a:latin typeface="Goudy Old Style" pitchFamily="18" charset="0"/>
              </a:rPr>
              <a:t>TESLA_LOGS </a:t>
            </a:r>
            <a:r>
              <a:rPr lang="en-US" sz="2000" dirty="0">
                <a:latin typeface="Goudy Old Style" pitchFamily="18" charset="0"/>
              </a:rPr>
              <a:t>collection in </a:t>
            </a:r>
            <a:r>
              <a:rPr lang="en-US" sz="2000" dirty="0" smtClean="0">
                <a:latin typeface="Goudy Old Style" pitchFamily="18" charset="0"/>
              </a:rPr>
              <a:t>MongoDB</a:t>
            </a:r>
          </a:p>
          <a:p>
            <a:pPr algn="just">
              <a:buFont typeface="Wingdings" pitchFamily="2" charset="2"/>
              <a:buChar char="Ø"/>
            </a:pPr>
            <a:endParaRPr lang="en-IN" sz="2000" dirty="0">
              <a:latin typeface="Goudy Old Style" pitchFamily="18" charset="0"/>
            </a:endParaRPr>
          </a:p>
          <a:p>
            <a:pPr lvl="0" algn="just">
              <a:buFont typeface="Wingdings" pitchFamily="2" charset="2"/>
              <a:buChar char="Ø"/>
            </a:pPr>
            <a:r>
              <a:rPr lang="en-US" sz="2000" dirty="0" smtClean="0">
                <a:latin typeface="Goudy Old Style" pitchFamily="18" charset="0"/>
              </a:rPr>
              <a:t> Results </a:t>
            </a:r>
            <a:r>
              <a:rPr lang="en-US" sz="2000" dirty="0">
                <a:latin typeface="Goudy Old Style" pitchFamily="18" charset="0"/>
              </a:rPr>
              <a:t>of </a:t>
            </a:r>
            <a:r>
              <a:rPr lang="en-US" sz="2000" dirty="0" smtClean="0">
                <a:latin typeface="Goudy Old Style" pitchFamily="18" charset="0"/>
              </a:rPr>
              <a:t>TESLA_LOGS collection </a:t>
            </a:r>
            <a:r>
              <a:rPr lang="en-US" sz="2000" dirty="0">
                <a:latin typeface="Goudy Old Style" pitchFamily="18" charset="0"/>
              </a:rPr>
              <a:t>which has the </a:t>
            </a:r>
            <a:r>
              <a:rPr lang="en-US" sz="2000" dirty="0" smtClean="0">
                <a:latin typeface="Goudy Old Style" pitchFamily="18" charset="0"/>
              </a:rPr>
              <a:t>logs of all used parts and delivered vehicle details.</a:t>
            </a:r>
            <a:endParaRPr lang="en-US" sz="2000" dirty="0" smtClean="0">
              <a:latin typeface="Goudy Old Style" pitchFamily="18" charset="0"/>
            </a:endParaRPr>
          </a:p>
          <a:p>
            <a:pPr algn="just"/>
            <a:endParaRPr lang="en-US" sz="2000" dirty="0">
              <a:latin typeface="Goudy Old Style" pitchFamily="18"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7224" y="785794"/>
            <a:ext cx="2067297" cy="707886"/>
          </a:xfrm>
          <a:prstGeom prst="rect">
            <a:avLst/>
          </a:prstGeom>
        </p:spPr>
        <p:txBody>
          <a:bodyPr wrap="none">
            <a:spAutoFit/>
          </a:bodyPr>
          <a:lstStyle/>
          <a:p>
            <a:pPr lvl="0" defTabSz="457200">
              <a:spcBef>
                <a:spcPct val="0"/>
              </a:spcBef>
              <a:defRPr/>
            </a:pPr>
            <a:r>
              <a:rPr lang="en-US" sz="4000" dirty="0">
                <a:solidFill>
                  <a:schemeClr val="tx2"/>
                </a:solidFill>
                <a:latin typeface="Goudy Old Style" panose="02020502050305020303" pitchFamily="18" charset="0"/>
              </a:rPr>
              <a:t>Contents</a:t>
            </a:r>
          </a:p>
        </p:txBody>
      </p:sp>
      <p:sp>
        <p:nvSpPr>
          <p:cNvPr id="4" name="TextBox 3"/>
          <p:cNvSpPr txBox="1"/>
          <p:nvPr/>
        </p:nvSpPr>
        <p:spPr>
          <a:xfrm>
            <a:off x="1071538" y="1928802"/>
            <a:ext cx="4357718" cy="4093428"/>
          </a:xfrm>
          <a:prstGeom prst="rect">
            <a:avLst/>
          </a:prstGeom>
          <a:noFill/>
        </p:spPr>
        <p:txBody>
          <a:bodyPr wrap="square" rtlCol="0">
            <a:spAutoFit/>
          </a:bodyPr>
          <a:lstStyle/>
          <a:p>
            <a:pPr>
              <a:buFont typeface="Wingdings" pitchFamily="2" charset="2"/>
              <a:buChar char="Ø"/>
            </a:pPr>
            <a:r>
              <a:rPr lang="en-IN" sz="2000" dirty="0" smtClean="0">
                <a:latin typeface="Goudy Old Style" pitchFamily="18" charset="0"/>
              </a:rPr>
              <a:t> Introduction</a:t>
            </a:r>
          </a:p>
          <a:p>
            <a:pPr>
              <a:buFont typeface="Wingdings" pitchFamily="2" charset="2"/>
              <a:buChar char="Ø"/>
            </a:pPr>
            <a:endParaRPr lang="en-IN" sz="2000" dirty="0">
              <a:latin typeface="Goudy Old Style" pitchFamily="18" charset="0"/>
            </a:endParaRPr>
          </a:p>
          <a:p>
            <a:pPr>
              <a:buFont typeface="Wingdings" pitchFamily="2" charset="2"/>
              <a:buChar char="Ø"/>
            </a:pPr>
            <a:r>
              <a:rPr lang="en-IN" sz="2000" dirty="0" smtClean="0">
                <a:latin typeface="Goudy Old Style" pitchFamily="18" charset="0"/>
              </a:rPr>
              <a:t> ER Diagram</a:t>
            </a:r>
          </a:p>
          <a:p>
            <a:pPr>
              <a:buFont typeface="Wingdings" pitchFamily="2" charset="2"/>
              <a:buChar char="Ø"/>
            </a:pPr>
            <a:endParaRPr lang="en-IN" sz="2000" dirty="0">
              <a:latin typeface="Goudy Old Style" pitchFamily="18" charset="0"/>
            </a:endParaRPr>
          </a:p>
          <a:p>
            <a:pPr>
              <a:buFont typeface="Wingdings" pitchFamily="2" charset="2"/>
              <a:buChar char="Ø"/>
            </a:pPr>
            <a:r>
              <a:rPr lang="en-IN" sz="2000" dirty="0" smtClean="0">
                <a:latin typeface="Goudy Old Style" pitchFamily="18" charset="0"/>
              </a:rPr>
              <a:t> Relational Schema</a:t>
            </a:r>
          </a:p>
          <a:p>
            <a:pPr>
              <a:buFont typeface="Wingdings" pitchFamily="2" charset="2"/>
              <a:buChar char="Ø"/>
            </a:pPr>
            <a:endParaRPr lang="en-IN" sz="2000" dirty="0">
              <a:latin typeface="Goudy Old Style" pitchFamily="18" charset="0"/>
            </a:endParaRPr>
          </a:p>
          <a:p>
            <a:pPr>
              <a:buFont typeface="Wingdings" pitchFamily="2" charset="2"/>
              <a:buChar char="Ø"/>
            </a:pPr>
            <a:r>
              <a:rPr lang="en-IN" sz="2000" dirty="0" smtClean="0">
                <a:latin typeface="Goudy Old Style" pitchFamily="18" charset="0"/>
              </a:rPr>
              <a:t> Normalization</a:t>
            </a:r>
          </a:p>
          <a:p>
            <a:pPr>
              <a:buFont typeface="Wingdings" pitchFamily="2" charset="2"/>
              <a:buChar char="Ø"/>
            </a:pPr>
            <a:endParaRPr lang="en-IN" sz="2000" dirty="0">
              <a:latin typeface="Goudy Old Style" pitchFamily="18" charset="0"/>
            </a:endParaRPr>
          </a:p>
          <a:p>
            <a:pPr>
              <a:buFont typeface="Wingdings" pitchFamily="2" charset="2"/>
              <a:buChar char="Ø"/>
            </a:pPr>
            <a:r>
              <a:rPr lang="en-IN" sz="2000" dirty="0" smtClean="0">
                <a:latin typeface="Goudy Old Style" pitchFamily="18" charset="0"/>
              </a:rPr>
              <a:t> Triggers</a:t>
            </a:r>
          </a:p>
          <a:p>
            <a:pPr>
              <a:buFont typeface="Wingdings" pitchFamily="2" charset="2"/>
              <a:buChar char="Ø"/>
            </a:pPr>
            <a:endParaRPr lang="en-IN" sz="2000" dirty="0">
              <a:latin typeface="Goudy Old Style" pitchFamily="18" charset="0"/>
            </a:endParaRPr>
          </a:p>
          <a:p>
            <a:pPr>
              <a:buFont typeface="Wingdings" pitchFamily="2" charset="2"/>
              <a:buChar char="Ø"/>
            </a:pPr>
            <a:r>
              <a:rPr lang="en-IN" sz="2000" dirty="0" smtClean="0">
                <a:latin typeface="Goudy Old Style" pitchFamily="18" charset="0"/>
              </a:rPr>
              <a:t> Stored Procedures</a:t>
            </a:r>
          </a:p>
          <a:p>
            <a:pPr>
              <a:buFont typeface="Wingdings" pitchFamily="2" charset="2"/>
              <a:buChar char="Ø"/>
            </a:pPr>
            <a:endParaRPr lang="en-IN" sz="2000" dirty="0">
              <a:latin typeface="Goudy Old Style" pitchFamily="18" charset="0"/>
            </a:endParaRPr>
          </a:p>
          <a:p>
            <a:pPr>
              <a:buFont typeface="Wingdings" pitchFamily="2" charset="2"/>
              <a:buChar char="Ø"/>
            </a:pPr>
            <a:r>
              <a:rPr lang="en-IN" sz="2000" dirty="0" smtClean="0">
                <a:latin typeface="Goudy Old Style" pitchFamily="18" charset="0"/>
              </a:rPr>
              <a:t> NOSQL Incorporation</a:t>
            </a:r>
            <a:endParaRPr lang="en-US" sz="2000" dirty="0">
              <a:latin typeface="Goudy Old Style"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7224" y="785794"/>
            <a:ext cx="2791918" cy="707886"/>
          </a:xfrm>
          <a:prstGeom prst="rect">
            <a:avLst/>
          </a:prstGeom>
        </p:spPr>
        <p:txBody>
          <a:bodyPr wrap="none">
            <a:spAutoFit/>
          </a:bodyPr>
          <a:lstStyle/>
          <a:p>
            <a:pPr lvl="0" defTabSz="457200">
              <a:spcBef>
                <a:spcPct val="0"/>
              </a:spcBef>
              <a:defRPr/>
            </a:pPr>
            <a:r>
              <a:rPr lang="en-US" sz="4000" dirty="0" smtClean="0">
                <a:solidFill>
                  <a:schemeClr val="tx2"/>
                </a:solidFill>
                <a:latin typeface="Goudy Old Style" panose="02020502050305020303" pitchFamily="18" charset="0"/>
              </a:rPr>
              <a:t>Introduction</a:t>
            </a:r>
            <a:endParaRPr lang="en-US" sz="4000" dirty="0">
              <a:solidFill>
                <a:schemeClr val="tx2"/>
              </a:solidFill>
              <a:latin typeface="Goudy Old Style" panose="02020502050305020303" pitchFamily="18" charset="0"/>
            </a:endParaRPr>
          </a:p>
        </p:txBody>
      </p:sp>
      <p:sp>
        <p:nvSpPr>
          <p:cNvPr id="4" name="TextBox 3"/>
          <p:cNvSpPr txBox="1"/>
          <p:nvPr/>
        </p:nvSpPr>
        <p:spPr>
          <a:xfrm>
            <a:off x="928662" y="1785926"/>
            <a:ext cx="7500990" cy="4708981"/>
          </a:xfrm>
          <a:prstGeom prst="rect">
            <a:avLst/>
          </a:prstGeom>
          <a:noFill/>
        </p:spPr>
        <p:txBody>
          <a:bodyPr wrap="square" rtlCol="0">
            <a:spAutoFit/>
          </a:bodyPr>
          <a:lstStyle/>
          <a:p>
            <a:pPr algn="just"/>
            <a:r>
              <a:rPr lang="en-US" sz="2000" dirty="0" smtClean="0">
                <a:latin typeface="Goudy Old Style" pitchFamily="18" charset="0"/>
              </a:rPr>
              <a:t>	Tesla </a:t>
            </a:r>
            <a:r>
              <a:rPr lang="en-US" sz="2000" dirty="0">
                <a:latin typeface="Goudy Old Style" pitchFamily="18" charset="0"/>
              </a:rPr>
              <a:t>is one of the leading automotive and energy based company. Tesla’s mission is to accelerate the world’s transition to sustainable energy. It builds not only all-electric vehicles but also infinitely scalable clean energy generation. The web portal enables customer to place order (customized order) on vehicles, accessories, batteries and solar panels</a:t>
            </a:r>
            <a:r>
              <a:rPr lang="en-US" sz="2000" dirty="0" smtClean="0">
                <a:latin typeface="Goudy Old Style" pitchFamily="18" charset="0"/>
              </a:rPr>
              <a:t>.</a:t>
            </a:r>
            <a:r>
              <a:rPr lang="en-US" sz="2000" dirty="0">
                <a:latin typeface="Goudy Old Style" pitchFamily="18" charset="0"/>
              </a:rPr>
              <a:t> The objective of this project is to design a database for the TESLA System. </a:t>
            </a:r>
            <a:endParaRPr lang="en-US" sz="2000" dirty="0" smtClean="0">
              <a:latin typeface="Goudy Old Style" pitchFamily="18" charset="0"/>
            </a:endParaRPr>
          </a:p>
          <a:p>
            <a:pPr algn="just"/>
            <a:endParaRPr lang="en-US" sz="2000" dirty="0">
              <a:latin typeface="Goudy Old Style" pitchFamily="18" charset="0"/>
            </a:endParaRPr>
          </a:p>
          <a:p>
            <a:pPr algn="just"/>
            <a:r>
              <a:rPr lang="en-US" sz="2000" dirty="0" smtClean="0">
                <a:latin typeface="Goudy Old Style" pitchFamily="18" charset="0"/>
              </a:rPr>
              <a:t>	A </a:t>
            </a:r>
            <a:r>
              <a:rPr lang="en-US" sz="2000" dirty="0">
                <a:latin typeface="Goudy Old Style" pitchFamily="18" charset="0"/>
              </a:rPr>
              <a:t>research was conducted to analyze various departments like procurement, production planning, manufacturing, logistics and marketing. We have decided to design the manufacturing sector of the company since that will be the most challenging part which deals with processing orders, maintaining inventory and warehouse while manufacturing vehicles</a:t>
            </a:r>
          </a:p>
          <a:p>
            <a:pPr algn="just"/>
            <a:endParaRPr lang="en-US" sz="2000" dirty="0">
              <a:latin typeface="Goudy Old Style"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357166"/>
            <a:ext cx="2694392" cy="707886"/>
          </a:xfrm>
          <a:prstGeom prst="rect">
            <a:avLst/>
          </a:prstGeom>
        </p:spPr>
        <p:txBody>
          <a:bodyPr wrap="none">
            <a:spAutoFit/>
          </a:bodyPr>
          <a:lstStyle/>
          <a:p>
            <a:pPr lvl="0" defTabSz="457200">
              <a:spcBef>
                <a:spcPct val="0"/>
              </a:spcBef>
              <a:defRPr/>
            </a:pPr>
            <a:r>
              <a:rPr lang="en-US" sz="4000" dirty="0" smtClean="0">
                <a:solidFill>
                  <a:schemeClr val="tx2"/>
                </a:solidFill>
                <a:latin typeface="Goudy Old Style" panose="02020502050305020303" pitchFamily="18" charset="0"/>
              </a:rPr>
              <a:t>ER Diagram</a:t>
            </a:r>
          </a:p>
        </p:txBody>
      </p:sp>
      <p:pic>
        <p:nvPicPr>
          <p:cNvPr id="5" name="Picture 4" descr="Final ER.jpg"/>
          <p:cNvPicPr>
            <a:picLocks noChangeAspect="1"/>
          </p:cNvPicPr>
          <p:nvPr/>
        </p:nvPicPr>
        <p:blipFill>
          <a:blip r:embed="rId2"/>
          <a:stretch>
            <a:fillRect/>
          </a:stretch>
        </p:blipFill>
        <p:spPr>
          <a:xfrm>
            <a:off x="785786" y="1285860"/>
            <a:ext cx="7500989" cy="53578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0"/>
            <a:ext cx="3945696" cy="707886"/>
          </a:xfrm>
          <a:prstGeom prst="rect">
            <a:avLst/>
          </a:prstGeom>
        </p:spPr>
        <p:txBody>
          <a:bodyPr wrap="none">
            <a:spAutoFit/>
          </a:bodyPr>
          <a:lstStyle/>
          <a:p>
            <a:pPr lvl="0" defTabSz="457200">
              <a:spcBef>
                <a:spcPct val="0"/>
              </a:spcBef>
              <a:defRPr/>
            </a:pPr>
            <a:r>
              <a:rPr lang="en-US" sz="4000" dirty="0" smtClean="0">
                <a:solidFill>
                  <a:schemeClr val="tx2"/>
                </a:solidFill>
                <a:latin typeface="Goudy Old Style" panose="02020502050305020303" pitchFamily="18" charset="0"/>
              </a:rPr>
              <a:t>Relational Schema</a:t>
            </a:r>
          </a:p>
        </p:txBody>
      </p:sp>
      <p:pic>
        <p:nvPicPr>
          <p:cNvPr id="3" name="Picture 2" descr="RelationalSchema.jpg"/>
          <p:cNvPicPr>
            <a:picLocks noChangeAspect="1"/>
          </p:cNvPicPr>
          <p:nvPr/>
        </p:nvPicPr>
        <p:blipFill>
          <a:blip r:embed="rId2"/>
          <a:stretch>
            <a:fillRect/>
          </a:stretch>
        </p:blipFill>
        <p:spPr>
          <a:xfrm>
            <a:off x="714348" y="1214422"/>
            <a:ext cx="7500990" cy="550072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500042"/>
            <a:ext cx="3095463" cy="707886"/>
          </a:xfrm>
          <a:prstGeom prst="rect">
            <a:avLst/>
          </a:prstGeom>
        </p:spPr>
        <p:txBody>
          <a:bodyPr wrap="none">
            <a:spAutoFit/>
          </a:bodyPr>
          <a:lstStyle/>
          <a:p>
            <a:pPr lvl="0" defTabSz="457200">
              <a:spcBef>
                <a:spcPct val="0"/>
              </a:spcBef>
              <a:defRPr/>
            </a:pPr>
            <a:r>
              <a:rPr lang="en-US" sz="4000" dirty="0" smtClean="0">
                <a:solidFill>
                  <a:schemeClr val="tx2"/>
                </a:solidFill>
                <a:latin typeface="Goudy Old Style" panose="02020502050305020303" pitchFamily="18" charset="0"/>
              </a:rPr>
              <a:t>Normalization</a:t>
            </a:r>
          </a:p>
        </p:txBody>
      </p:sp>
      <p:pic>
        <p:nvPicPr>
          <p:cNvPr id="18" name="Picture 17" descr="2NF.jpg"/>
          <p:cNvPicPr>
            <a:picLocks noChangeAspect="1"/>
          </p:cNvPicPr>
          <p:nvPr/>
        </p:nvPicPr>
        <p:blipFill>
          <a:blip r:embed="rId2"/>
          <a:stretch>
            <a:fillRect/>
          </a:stretch>
        </p:blipFill>
        <p:spPr>
          <a:xfrm>
            <a:off x="785786" y="1785927"/>
            <a:ext cx="5480027" cy="1714511"/>
          </a:xfrm>
          <a:prstGeom prst="rect">
            <a:avLst/>
          </a:prstGeom>
        </p:spPr>
      </p:pic>
      <p:sp>
        <p:nvSpPr>
          <p:cNvPr id="19" name="TextBox 18"/>
          <p:cNvSpPr txBox="1"/>
          <p:nvPr/>
        </p:nvSpPr>
        <p:spPr>
          <a:xfrm>
            <a:off x="714348" y="1214422"/>
            <a:ext cx="1071570" cy="461665"/>
          </a:xfrm>
          <a:prstGeom prst="rect">
            <a:avLst/>
          </a:prstGeom>
          <a:noFill/>
        </p:spPr>
        <p:txBody>
          <a:bodyPr wrap="square" rtlCol="0">
            <a:spAutoFit/>
          </a:bodyPr>
          <a:lstStyle/>
          <a:p>
            <a:pPr>
              <a:buFont typeface="Wingdings" pitchFamily="2" charset="2"/>
              <a:buChar char="Ø"/>
            </a:pPr>
            <a:r>
              <a:rPr lang="en-IN" sz="2400" dirty="0" smtClean="0">
                <a:latin typeface="Goudy Old Style" pitchFamily="18" charset="0"/>
              </a:rPr>
              <a:t> 2NF</a:t>
            </a:r>
            <a:endParaRPr lang="en-US" sz="2400" dirty="0">
              <a:latin typeface="Goudy Old Style" pitchFamily="18" charset="0"/>
            </a:endParaRPr>
          </a:p>
        </p:txBody>
      </p:sp>
      <p:sp>
        <p:nvSpPr>
          <p:cNvPr id="20" name="TextBox 19"/>
          <p:cNvSpPr txBox="1"/>
          <p:nvPr/>
        </p:nvSpPr>
        <p:spPr>
          <a:xfrm>
            <a:off x="785786" y="3714752"/>
            <a:ext cx="1071570" cy="461665"/>
          </a:xfrm>
          <a:prstGeom prst="rect">
            <a:avLst/>
          </a:prstGeom>
          <a:noFill/>
        </p:spPr>
        <p:txBody>
          <a:bodyPr wrap="square" rtlCol="0">
            <a:spAutoFit/>
          </a:bodyPr>
          <a:lstStyle/>
          <a:p>
            <a:pPr>
              <a:buFont typeface="Wingdings" pitchFamily="2" charset="2"/>
              <a:buChar char="Ø"/>
            </a:pPr>
            <a:r>
              <a:rPr lang="en-IN" sz="2400" dirty="0" smtClean="0">
                <a:latin typeface="Goudy Old Style" pitchFamily="18" charset="0"/>
              </a:rPr>
              <a:t> 3NF</a:t>
            </a:r>
            <a:endParaRPr lang="en-US" sz="2400" dirty="0">
              <a:latin typeface="Goudy Old Style" pitchFamily="18" charset="0"/>
            </a:endParaRPr>
          </a:p>
        </p:txBody>
      </p:sp>
      <p:pic>
        <p:nvPicPr>
          <p:cNvPr id="21" name="Picture 20" descr="3NF1.jpg"/>
          <p:cNvPicPr>
            <a:picLocks noChangeAspect="1"/>
          </p:cNvPicPr>
          <p:nvPr/>
        </p:nvPicPr>
        <p:blipFill>
          <a:blip r:embed="rId3"/>
          <a:stretch>
            <a:fillRect/>
          </a:stretch>
        </p:blipFill>
        <p:spPr>
          <a:xfrm>
            <a:off x="857224" y="4214818"/>
            <a:ext cx="2821924" cy="1357322"/>
          </a:xfrm>
          <a:prstGeom prst="rect">
            <a:avLst/>
          </a:prstGeom>
        </p:spPr>
      </p:pic>
      <p:pic>
        <p:nvPicPr>
          <p:cNvPr id="22" name="Picture 21" descr="3NF2.jpg"/>
          <p:cNvPicPr>
            <a:picLocks noChangeAspect="1"/>
          </p:cNvPicPr>
          <p:nvPr/>
        </p:nvPicPr>
        <p:blipFill>
          <a:blip r:embed="rId4"/>
          <a:stretch>
            <a:fillRect/>
          </a:stretch>
        </p:blipFill>
        <p:spPr>
          <a:xfrm>
            <a:off x="5643570" y="5478936"/>
            <a:ext cx="2643206" cy="1379064"/>
          </a:xfrm>
          <a:prstGeom prst="rect">
            <a:avLst/>
          </a:prstGeom>
        </p:spPr>
      </p:pic>
      <p:pic>
        <p:nvPicPr>
          <p:cNvPr id="23" name="Picture 22" descr="3NF3.jpg"/>
          <p:cNvPicPr>
            <a:picLocks noChangeAspect="1"/>
          </p:cNvPicPr>
          <p:nvPr/>
        </p:nvPicPr>
        <p:blipFill>
          <a:blip r:embed="rId5" cstate="print"/>
          <a:stretch>
            <a:fillRect/>
          </a:stretch>
        </p:blipFill>
        <p:spPr>
          <a:xfrm>
            <a:off x="4286248" y="4214818"/>
            <a:ext cx="4643470" cy="111557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NF.jpg"/>
          <p:cNvPicPr>
            <a:picLocks noChangeAspect="1"/>
          </p:cNvPicPr>
          <p:nvPr/>
        </p:nvPicPr>
        <p:blipFill>
          <a:blip r:embed="rId2"/>
          <a:stretch>
            <a:fillRect/>
          </a:stretch>
        </p:blipFill>
        <p:spPr>
          <a:xfrm>
            <a:off x="1643042" y="214290"/>
            <a:ext cx="5643601" cy="642942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500042"/>
            <a:ext cx="1782796" cy="707886"/>
          </a:xfrm>
          <a:prstGeom prst="rect">
            <a:avLst/>
          </a:prstGeom>
        </p:spPr>
        <p:txBody>
          <a:bodyPr wrap="none">
            <a:spAutoFit/>
          </a:bodyPr>
          <a:lstStyle/>
          <a:p>
            <a:pPr lvl="0" defTabSz="457200">
              <a:spcBef>
                <a:spcPct val="0"/>
              </a:spcBef>
              <a:defRPr/>
            </a:pPr>
            <a:r>
              <a:rPr lang="en-IN" sz="4000" dirty="0" smtClean="0">
                <a:solidFill>
                  <a:schemeClr val="tx2"/>
                </a:solidFill>
                <a:latin typeface="Goudy Old Style" panose="02020502050305020303" pitchFamily="18" charset="0"/>
              </a:rPr>
              <a:t>Triggers</a:t>
            </a:r>
            <a:endParaRPr lang="en-US" sz="4000" dirty="0" smtClean="0">
              <a:solidFill>
                <a:schemeClr val="tx2"/>
              </a:solidFill>
              <a:latin typeface="Goudy Old Style" panose="02020502050305020303" pitchFamily="18" charset="0"/>
            </a:endParaRPr>
          </a:p>
        </p:txBody>
      </p:sp>
      <p:sp>
        <p:nvSpPr>
          <p:cNvPr id="3" name="TextBox 2"/>
          <p:cNvSpPr txBox="1"/>
          <p:nvPr/>
        </p:nvSpPr>
        <p:spPr>
          <a:xfrm>
            <a:off x="714348" y="1357298"/>
            <a:ext cx="7358114" cy="5093702"/>
          </a:xfrm>
          <a:prstGeom prst="rect">
            <a:avLst/>
          </a:prstGeom>
          <a:noFill/>
        </p:spPr>
        <p:txBody>
          <a:bodyPr wrap="square" rtlCol="0">
            <a:spAutoFit/>
          </a:bodyPr>
          <a:lstStyle/>
          <a:p>
            <a:pPr lvl="0" algn="just">
              <a:buFont typeface="Wingdings" pitchFamily="2" charset="2"/>
              <a:buChar char="ü"/>
            </a:pPr>
            <a:r>
              <a:rPr lang="en-US" sz="2000" dirty="0" smtClean="0">
                <a:latin typeface="Goudy Old Style" pitchFamily="18" charset="0"/>
              </a:rPr>
              <a:t> Trigger on inserting Order</a:t>
            </a:r>
          </a:p>
          <a:p>
            <a:pPr lvl="0" algn="just">
              <a:buFont typeface="Wingdings" pitchFamily="2" charset="2"/>
              <a:buChar char="ü"/>
            </a:pPr>
            <a:endParaRPr lang="en-US" sz="800" dirty="0">
              <a:latin typeface="Goudy Old Style" pitchFamily="18" charset="0"/>
            </a:endParaRPr>
          </a:p>
          <a:p>
            <a:pPr algn="just"/>
            <a:r>
              <a:rPr lang="en-US" sz="2000" dirty="0">
                <a:latin typeface="Goudy Old Style" pitchFamily="18" charset="0"/>
              </a:rPr>
              <a:t>	</a:t>
            </a:r>
            <a:r>
              <a:rPr lang="en-US" sz="2000" dirty="0" smtClean="0">
                <a:latin typeface="Goudy Old Style" pitchFamily="18" charset="0"/>
              </a:rPr>
              <a:t>Checks </a:t>
            </a:r>
            <a:r>
              <a:rPr lang="en-US" sz="2000" dirty="0">
                <a:latin typeface="Goudy Old Style" pitchFamily="18" charset="0"/>
              </a:rPr>
              <a:t>the given vehicle specifications in VEHICLE table if matched </a:t>
            </a:r>
            <a:r>
              <a:rPr lang="en-US" sz="2000" dirty="0" smtClean="0">
                <a:latin typeface="Goudy Old Style" pitchFamily="18" charset="0"/>
              </a:rPr>
              <a:t>assign </a:t>
            </a:r>
            <a:r>
              <a:rPr lang="en-US" sz="2000" dirty="0">
                <a:latin typeface="Goudy Old Style" pitchFamily="18" charset="0"/>
              </a:rPr>
              <a:t>VID to inserted order and change the status to delivered else change the status to pending. </a:t>
            </a:r>
            <a:endParaRPr lang="en-US" sz="2000" dirty="0" smtClean="0">
              <a:latin typeface="Goudy Old Style" pitchFamily="18" charset="0"/>
            </a:endParaRPr>
          </a:p>
          <a:p>
            <a:pPr algn="just"/>
            <a:endParaRPr lang="en-IN" sz="1100" dirty="0" smtClean="0">
              <a:latin typeface="Goudy Old Style" pitchFamily="18" charset="0"/>
            </a:endParaRPr>
          </a:p>
          <a:p>
            <a:pPr lvl="0" algn="just">
              <a:buFont typeface="Wingdings" pitchFamily="2" charset="2"/>
              <a:buChar char="ü"/>
            </a:pPr>
            <a:r>
              <a:rPr lang="en-US" sz="2000" dirty="0" smtClean="0">
                <a:latin typeface="Goudy Old Style" pitchFamily="18" charset="0"/>
              </a:rPr>
              <a:t> Trigger </a:t>
            </a:r>
            <a:r>
              <a:rPr lang="en-US" sz="2000" dirty="0" smtClean="0">
                <a:latin typeface="Goudy Old Style" pitchFamily="18" charset="0"/>
              </a:rPr>
              <a:t>on </a:t>
            </a:r>
            <a:r>
              <a:rPr lang="en-US" sz="2000" dirty="0" smtClean="0">
                <a:latin typeface="Goudy Old Style" pitchFamily="18" charset="0"/>
              </a:rPr>
              <a:t>updating Employee Rating</a:t>
            </a:r>
          </a:p>
          <a:p>
            <a:pPr lvl="0" algn="just">
              <a:buFont typeface="Wingdings" pitchFamily="2" charset="2"/>
              <a:buChar char="ü"/>
            </a:pPr>
            <a:endParaRPr lang="en-US" sz="800" dirty="0" smtClean="0">
              <a:latin typeface="Goudy Old Style" pitchFamily="18" charset="0"/>
            </a:endParaRPr>
          </a:p>
          <a:p>
            <a:pPr algn="just"/>
            <a:r>
              <a:rPr lang="en-US" sz="2000" dirty="0">
                <a:latin typeface="Goudy Old Style" pitchFamily="18" charset="0"/>
              </a:rPr>
              <a:t>	</a:t>
            </a:r>
            <a:r>
              <a:rPr lang="en-US" sz="2000" dirty="0" smtClean="0">
                <a:latin typeface="Goudy Old Style" pitchFamily="18" charset="0"/>
              </a:rPr>
              <a:t>Check the given rating and increment salary of the Employee.</a:t>
            </a:r>
          </a:p>
          <a:p>
            <a:pPr algn="just"/>
            <a:endParaRPr lang="en-IN" sz="1100" dirty="0">
              <a:latin typeface="Goudy Old Style" pitchFamily="18" charset="0"/>
            </a:endParaRPr>
          </a:p>
          <a:p>
            <a:pPr lvl="0">
              <a:buFont typeface="Wingdings" pitchFamily="2" charset="2"/>
              <a:buChar char="ü"/>
            </a:pPr>
            <a:r>
              <a:rPr lang="en-US" sz="2000" dirty="0" smtClean="0">
                <a:latin typeface="Goudy Old Style" pitchFamily="18" charset="0"/>
              </a:rPr>
              <a:t> Trigger </a:t>
            </a:r>
            <a:r>
              <a:rPr lang="en-US" sz="2000" dirty="0">
                <a:latin typeface="Goudy Old Style" pitchFamily="18" charset="0"/>
              </a:rPr>
              <a:t>on deleting </a:t>
            </a:r>
            <a:r>
              <a:rPr lang="en-US" sz="2000" dirty="0" smtClean="0">
                <a:latin typeface="Goudy Old Style" pitchFamily="18" charset="0"/>
              </a:rPr>
              <a:t>Parts</a:t>
            </a:r>
          </a:p>
          <a:p>
            <a:pPr lvl="0">
              <a:buFont typeface="Wingdings" pitchFamily="2" charset="2"/>
              <a:buChar char="ü"/>
            </a:pPr>
            <a:endParaRPr lang="en-US" sz="800" dirty="0">
              <a:latin typeface="Goudy Old Style" pitchFamily="18" charset="0"/>
            </a:endParaRPr>
          </a:p>
          <a:p>
            <a:r>
              <a:rPr lang="en-US" sz="2000" dirty="0" smtClean="0">
                <a:latin typeface="Goudy Old Style" pitchFamily="18" charset="0"/>
              </a:rPr>
              <a:t>	Whenever </a:t>
            </a:r>
            <a:r>
              <a:rPr lang="en-US" sz="2000" dirty="0">
                <a:latin typeface="Goudy Old Style" pitchFamily="18" charset="0"/>
              </a:rPr>
              <a:t>a part is deleted we update in the part log for future reference</a:t>
            </a:r>
            <a:r>
              <a:rPr lang="en-US" sz="2000" dirty="0" smtClean="0">
                <a:latin typeface="Goudy Old Style" pitchFamily="18" charset="0"/>
              </a:rPr>
              <a:t>.</a:t>
            </a:r>
          </a:p>
          <a:p>
            <a:endParaRPr lang="en-IN" sz="1100" dirty="0">
              <a:latin typeface="Goudy Old Style" pitchFamily="18" charset="0"/>
            </a:endParaRPr>
          </a:p>
          <a:p>
            <a:pPr lvl="0">
              <a:buFont typeface="Wingdings" pitchFamily="2" charset="2"/>
              <a:buChar char="ü"/>
            </a:pPr>
            <a:r>
              <a:rPr lang="en-US" sz="2000" dirty="0" smtClean="0">
                <a:latin typeface="Goudy Old Style" pitchFamily="18" charset="0"/>
              </a:rPr>
              <a:t> Trigger </a:t>
            </a:r>
            <a:r>
              <a:rPr lang="en-US" sz="2000" dirty="0">
                <a:latin typeface="Goudy Old Style" pitchFamily="18" charset="0"/>
              </a:rPr>
              <a:t>on inserting Plant </a:t>
            </a:r>
            <a:r>
              <a:rPr lang="en-US" sz="2000" dirty="0" smtClean="0">
                <a:latin typeface="Goudy Old Style" pitchFamily="18" charset="0"/>
              </a:rPr>
              <a:t>Order</a:t>
            </a:r>
          </a:p>
          <a:p>
            <a:pPr lvl="0"/>
            <a:endParaRPr lang="en-US" sz="800" dirty="0">
              <a:latin typeface="Goudy Old Style" pitchFamily="18" charset="0"/>
            </a:endParaRPr>
          </a:p>
          <a:p>
            <a:pPr algn="just"/>
            <a:r>
              <a:rPr lang="en-US" sz="2000" dirty="0" smtClean="0">
                <a:latin typeface="Goudy Old Style" pitchFamily="18" charset="0"/>
              </a:rPr>
              <a:t>	Check </a:t>
            </a:r>
            <a:r>
              <a:rPr lang="en-US" sz="2000" dirty="0">
                <a:latin typeface="Goudy Old Style" pitchFamily="18" charset="0"/>
              </a:rPr>
              <a:t>the given vehicle specifications </a:t>
            </a:r>
            <a:r>
              <a:rPr lang="en-US" sz="2000" dirty="0" smtClean="0">
                <a:latin typeface="Goudy Old Style" pitchFamily="18" charset="0"/>
              </a:rPr>
              <a:t>in VEHICLE_TYPE </a:t>
            </a:r>
            <a:r>
              <a:rPr lang="en-US" sz="2000" dirty="0">
                <a:latin typeface="Goudy Old Style" pitchFamily="18" charset="0"/>
              </a:rPr>
              <a:t>table if matched </a:t>
            </a:r>
            <a:r>
              <a:rPr lang="en-US" sz="2000" dirty="0" smtClean="0">
                <a:latin typeface="Goudy Old Style" pitchFamily="18" charset="0"/>
              </a:rPr>
              <a:t>assign </a:t>
            </a:r>
            <a:r>
              <a:rPr lang="en-US" sz="2000" dirty="0" smtClean="0">
                <a:latin typeface="Goudy Old Style" pitchFamily="18" charset="0"/>
              </a:rPr>
              <a:t>PLANT_ID </a:t>
            </a:r>
            <a:r>
              <a:rPr lang="en-US" sz="2000" dirty="0">
                <a:latin typeface="Goudy Old Style" pitchFamily="18" charset="0"/>
              </a:rPr>
              <a:t>to inserted order else we display “No model is available with given specifications</a:t>
            </a:r>
            <a:r>
              <a:rPr lang="en-US" sz="2000" dirty="0" smtClean="0">
                <a:latin typeface="Goudy Old Style" pitchFamily="18" charset="0"/>
              </a:rPr>
              <a:t>”</a:t>
            </a:r>
            <a:endParaRPr lang="en-US" sz="2000" dirty="0">
              <a:latin typeface="Goudy Old Style"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500042"/>
            <a:ext cx="3847848" cy="707886"/>
          </a:xfrm>
          <a:prstGeom prst="rect">
            <a:avLst/>
          </a:prstGeom>
        </p:spPr>
        <p:txBody>
          <a:bodyPr wrap="none">
            <a:spAutoFit/>
          </a:bodyPr>
          <a:lstStyle/>
          <a:p>
            <a:pPr lvl="0" defTabSz="457200">
              <a:spcBef>
                <a:spcPct val="0"/>
              </a:spcBef>
              <a:defRPr/>
            </a:pPr>
            <a:r>
              <a:rPr lang="en-IN" sz="4000" dirty="0" smtClean="0">
                <a:solidFill>
                  <a:schemeClr val="tx2"/>
                </a:solidFill>
                <a:latin typeface="Goudy Old Style" panose="02020502050305020303" pitchFamily="18" charset="0"/>
              </a:rPr>
              <a:t>Stored Procedures</a:t>
            </a:r>
            <a:endParaRPr lang="en-US" sz="4000" dirty="0" smtClean="0">
              <a:solidFill>
                <a:schemeClr val="tx2"/>
              </a:solidFill>
              <a:latin typeface="Goudy Old Style" panose="02020502050305020303" pitchFamily="18" charset="0"/>
            </a:endParaRPr>
          </a:p>
        </p:txBody>
      </p:sp>
      <p:sp>
        <p:nvSpPr>
          <p:cNvPr id="3" name="TextBox 2"/>
          <p:cNvSpPr txBox="1"/>
          <p:nvPr/>
        </p:nvSpPr>
        <p:spPr>
          <a:xfrm>
            <a:off x="928662" y="1714488"/>
            <a:ext cx="6715172" cy="4893647"/>
          </a:xfrm>
          <a:prstGeom prst="rect">
            <a:avLst/>
          </a:prstGeom>
          <a:noFill/>
        </p:spPr>
        <p:txBody>
          <a:bodyPr wrap="square" rtlCol="0">
            <a:spAutoFit/>
          </a:bodyPr>
          <a:lstStyle/>
          <a:p>
            <a:pPr marL="0" lvl="1">
              <a:buFont typeface="Wingdings" pitchFamily="2" charset="2"/>
              <a:buChar char="ü"/>
            </a:pPr>
            <a:r>
              <a:rPr lang="en-US" sz="2400" dirty="0" smtClean="0">
                <a:latin typeface="Goudy Old Style" pitchFamily="18" charset="0"/>
              </a:rPr>
              <a:t> </a:t>
            </a:r>
            <a:r>
              <a:rPr lang="en-US" sz="2400" dirty="0" smtClean="0">
                <a:latin typeface="Goudy Old Style" pitchFamily="18" charset="0"/>
              </a:rPr>
              <a:t>Accident Report :</a:t>
            </a:r>
          </a:p>
          <a:p>
            <a:pPr marL="0" lvl="1" algn="just"/>
            <a:r>
              <a:rPr lang="en-US" sz="2400" dirty="0" smtClean="0">
                <a:latin typeface="Goudy Old Style" pitchFamily="18" charset="0"/>
              </a:rPr>
              <a:t>	</a:t>
            </a:r>
            <a:r>
              <a:rPr lang="en-US" sz="2400" dirty="0" smtClean="0">
                <a:latin typeface="Goudy Old Style" pitchFamily="18" charset="0"/>
              </a:rPr>
              <a:t>Given </a:t>
            </a:r>
            <a:r>
              <a:rPr lang="en-US" sz="2400" dirty="0">
                <a:latin typeface="Goudy Old Style" pitchFamily="18" charset="0"/>
              </a:rPr>
              <a:t>order Id and part </a:t>
            </a:r>
            <a:r>
              <a:rPr lang="en-US" sz="2400" dirty="0" smtClean="0">
                <a:latin typeface="Goudy Old Style" pitchFamily="18" charset="0"/>
              </a:rPr>
              <a:t>Name</a:t>
            </a:r>
            <a:r>
              <a:rPr lang="en-US" sz="2400" dirty="0" smtClean="0">
                <a:latin typeface="Goudy Old Style" pitchFamily="18" charset="0"/>
              </a:rPr>
              <a:t> </a:t>
            </a:r>
            <a:r>
              <a:rPr lang="en-US" sz="2400" dirty="0">
                <a:latin typeface="Goudy Old Style" pitchFamily="18" charset="0"/>
              </a:rPr>
              <a:t>we can fetch supplier Id who supplied that part this might be useful during insurance claims or accidents.</a:t>
            </a:r>
          </a:p>
          <a:p>
            <a:pPr>
              <a:buFont typeface="Wingdings" pitchFamily="2" charset="2"/>
              <a:buChar char="ü"/>
            </a:pPr>
            <a:endParaRPr lang="en-IN" sz="2400" dirty="0" smtClean="0">
              <a:latin typeface="Goudy Old Style" pitchFamily="18" charset="0"/>
            </a:endParaRPr>
          </a:p>
          <a:p>
            <a:pPr marL="0" lvl="1">
              <a:buFont typeface="Wingdings" pitchFamily="2" charset="2"/>
              <a:buChar char="ü"/>
            </a:pPr>
            <a:r>
              <a:rPr lang="en-US" sz="2400" dirty="0" smtClean="0">
                <a:latin typeface="Goudy Old Style" pitchFamily="18" charset="0"/>
              </a:rPr>
              <a:t> </a:t>
            </a:r>
            <a:r>
              <a:rPr lang="en-US" sz="2400" dirty="0" smtClean="0">
                <a:latin typeface="Goudy Old Style" pitchFamily="18" charset="0"/>
              </a:rPr>
              <a:t>Inventory Details</a:t>
            </a:r>
          </a:p>
          <a:p>
            <a:pPr marL="0" lvl="1" algn="just"/>
            <a:r>
              <a:rPr lang="en-US" sz="2400" dirty="0" smtClean="0">
                <a:latin typeface="Goudy Old Style" pitchFamily="18" charset="0"/>
              </a:rPr>
              <a:t>	</a:t>
            </a:r>
            <a:r>
              <a:rPr lang="en-US" sz="2400" dirty="0" smtClean="0">
                <a:latin typeface="Goudy Old Style" pitchFamily="18" charset="0"/>
              </a:rPr>
              <a:t>Given </a:t>
            </a:r>
            <a:r>
              <a:rPr lang="en-US" sz="2400" dirty="0">
                <a:latin typeface="Goudy Old Style" pitchFamily="18" charset="0"/>
              </a:rPr>
              <a:t>Plant Id it will fetch the entire inventory of that plant.</a:t>
            </a:r>
          </a:p>
          <a:p>
            <a:pPr>
              <a:buFont typeface="Wingdings" pitchFamily="2" charset="2"/>
              <a:buChar char="ü"/>
            </a:pPr>
            <a:endParaRPr lang="en-IN" sz="2400" dirty="0" smtClean="0">
              <a:latin typeface="Goudy Old Style" pitchFamily="18" charset="0"/>
            </a:endParaRPr>
          </a:p>
          <a:p>
            <a:pPr marL="0" lvl="1">
              <a:buFont typeface="Wingdings" pitchFamily="2" charset="2"/>
              <a:buChar char="ü"/>
            </a:pPr>
            <a:r>
              <a:rPr lang="en-US" sz="2400" dirty="0" smtClean="0">
                <a:latin typeface="Goudy Old Style" pitchFamily="18" charset="0"/>
              </a:rPr>
              <a:t> </a:t>
            </a:r>
            <a:r>
              <a:rPr lang="en-US" sz="2400" dirty="0" smtClean="0">
                <a:latin typeface="Goudy Old Style" pitchFamily="18" charset="0"/>
              </a:rPr>
              <a:t>Supplying Parts </a:t>
            </a:r>
            <a:r>
              <a:rPr lang="en-US" sz="2400" dirty="0" smtClean="0">
                <a:latin typeface="Goudy Old Style" pitchFamily="18" charset="0"/>
              </a:rPr>
              <a:t>to Inventory :</a:t>
            </a:r>
          </a:p>
          <a:p>
            <a:pPr marL="0" lvl="1"/>
            <a:r>
              <a:rPr lang="en-US" sz="2400" dirty="0" smtClean="0">
                <a:latin typeface="Goudy Old Style" pitchFamily="18" charset="0"/>
              </a:rPr>
              <a:t>	</a:t>
            </a:r>
            <a:r>
              <a:rPr lang="en-US" sz="2400" dirty="0" smtClean="0">
                <a:latin typeface="Goudy Old Style" pitchFamily="18" charset="0"/>
              </a:rPr>
              <a:t>Stored </a:t>
            </a:r>
            <a:r>
              <a:rPr lang="en-US" sz="2400" dirty="0">
                <a:latin typeface="Goudy Old Style" pitchFamily="18" charset="0"/>
              </a:rPr>
              <a:t>procedure </a:t>
            </a:r>
            <a:r>
              <a:rPr lang="en-US" sz="2400" dirty="0" smtClean="0">
                <a:latin typeface="Goudy Old Style" pitchFamily="18" charset="0"/>
              </a:rPr>
              <a:t>for </a:t>
            </a:r>
            <a:r>
              <a:rPr lang="en-US" sz="2400" dirty="0">
                <a:latin typeface="Goudy Old Style" pitchFamily="18" charset="0"/>
              </a:rPr>
              <a:t>fulfilling the plant part orders by a supplier.</a:t>
            </a:r>
          </a:p>
          <a:p>
            <a:pPr>
              <a:buFont typeface="Wingdings" pitchFamily="2" charset="2"/>
              <a:buChar char="ü"/>
            </a:pP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tf00001029</Template>
  <TotalTime>90</TotalTime>
  <Words>94</Words>
  <Application>Microsoft Office PowerPoint</Application>
  <PresentationFormat>On-screen Show (4:3)</PresentationFormat>
  <Paragraphs>54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11</cp:revision>
  <dcterms:created xsi:type="dcterms:W3CDTF">2019-12-04T13:18:20Z</dcterms:created>
  <dcterms:modified xsi:type="dcterms:W3CDTF">2019-12-04T16:17:20Z</dcterms:modified>
</cp:coreProperties>
</file>