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5" r:id="rId6"/>
    <p:sldId id="266" r:id="rId7"/>
    <p:sldId id="262" r:id="rId8"/>
    <p:sldId id="275" r:id="rId9"/>
    <p:sldId id="267" r:id="rId10"/>
    <p:sldId id="268" r:id="rId11"/>
    <p:sldId id="269" r:id="rId12"/>
    <p:sldId id="274" r:id="rId13"/>
    <p:sldId id="273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84FE-5F86-49E0-92DF-C5865DCD1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89EC4-A37A-4265-A455-477233264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1868D-CD71-4DD4-A87E-B263057D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1832-BC7F-4B3A-9FE0-CD4CEE8D1A8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78A19-7259-4A4C-9274-CC3C648B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71026-0ECD-4732-BDB5-5FCA3DD3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829A-C1D8-4811-A53C-2F853B19A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5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01AA-E349-4933-953F-3C87BC273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53FF3-14BD-4511-B833-63B306E6A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2190B-A16F-4866-AEA3-1F7B3AF3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1832-BC7F-4B3A-9FE0-CD4CEE8D1A8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9C958-59B9-4687-8727-C6A38792B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40A25-A195-420A-B551-5E41D35B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829A-C1D8-4811-A53C-2F853B19A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8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C04C79-E9ED-48C4-B100-89230159A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5295D-151A-449E-AEEE-9D2AF93B7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FBF77-AF5F-471B-A899-B374C597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1832-BC7F-4B3A-9FE0-CD4CEE8D1A8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9AEFC-69FA-4B4A-9C42-8BB89EBC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CB068-5D90-4304-93D6-032BEC83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829A-C1D8-4811-A53C-2F853B19A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0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6958-6FE9-4C0E-94D7-60CBC543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7DC5-D3F5-4AC6-B042-01C8E9181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F1678-3D21-425B-9B7A-A076EE1F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1832-BC7F-4B3A-9FE0-CD4CEE8D1A8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4C48D-47D4-45BF-9316-5F6EBCA1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68301-AA6F-40CD-AF06-D3F283A9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829A-C1D8-4811-A53C-2F853B19A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6CCAF-926C-4934-A8C8-294A6EA0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B81C1-600A-480E-A8E2-E0EADF0C1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6C77E-5721-4338-A825-CACE66DA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1832-BC7F-4B3A-9FE0-CD4CEE8D1A8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9F274-74E0-4882-80BE-4FFFA6D0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72BF6-30C2-45EC-97DB-36AC9971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829A-C1D8-4811-A53C-2F853B19A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6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733F7-5564-4D2C-8374-6A2D63C9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10C10-E0F2-4C77-9A54-18C901B09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4D1D1-8A51-4D33-AA4E-D45A98A3F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AC81C-469F-4FDC-A416-5CE35E4D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1832-BC7F-4B3A-9FE0-CD4CEE8D1A8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08AF6-8AAD-4303-8184-DD76A5C1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C6A80-97BD-4CD4-8E30-2F3F8F1A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829A-C1D8-4811-A53C-2F853B19A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6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95AAA-28AC-4697-AAD4-5430DC17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977-3591-477C-A548-4A5FC1894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BBA1E-764E-45D3-BBD6-AB85EFD97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B8D0F-1D74-4CB1-A0F8-935DE9689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9FC19-22B1-4F1D-8B88-2EFABC060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296015-8A5C-4EDD-9001-290C40D00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1832-BC7F-4B3A-9FE0-CD4CEE8D1A8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2BF842-9C78-452C-AAFB-2FB9DCFB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2CC52-0078-4C45-94C8-2A0F17A7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829A-C1D8-4811-A53C-2F853B19A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9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08B0-E268-4BAE-A36D-8412E43D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84491-6875-4F72-8495-420D457C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1832-BC7F-4B3A-9FE0-CD4CEE8D1A8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4F3C6-4500-489A-AEB8-73ABFC29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28EEC-056F-413D-913B-94B4C79F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829A-C1D8-4811-A53C-2F853B19A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7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658AEA-379F-4BD1-ADC3-A7A921D67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1832-BC7F-4B3A-9FE0-CD4CEE8D1A8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5266F-E19B-4928-86E1-70703E49D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AA203-A82F-485E-8B57-92DDF58A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829A-C1D8-4811-A53C-2F853B19A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1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2ECA-FA90-4418-8FFA-191EBC08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DF805-822F-43E8-8C9B-F04E9E3C5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31D2C-7E8C-4A88-8986-5565044DE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B048A-A639-49B5-B8CA-C2BDF3CD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1832-BC7F-4B3A-9FE0-CD4CEE8D1A8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A2694-16A3-4035-A73B-254A3909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7FEE6-AE54-4E82-BED0-B7032AC2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829A-C1D8-4811-A53C-2F853B19A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9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79FE-8D4B-46FC-9399-4C12B02D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6A941A-CB5B-4A94-A993-2CF50B97E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524C7-62A6-48D7-A315-97EC5126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22BFD-ACF9-4A18-8957-635FAB625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1832-BC7F-4B3A-9FE0-CD4CEE8D1A8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A35CB-EE20-440E-9DA9-B754C8BC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2FD7A-7E21-485F-AC91-5AC415A2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829A-C1D8-4811-A53C-2F853B19A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F1FDDF-87A7-4F2C-AFE8-90230846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50FBA-B7F6-414B-AA35-26FAD263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CEA6B-F3ED-4B67-8224-D130699A0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41832-BC7F-4B3A-9FE0-CD4CEE8D1A8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729AE-776B-4A3B-8333-64018A8D7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F3E99-88C9-47CA-A1D6-0EB8E50B6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E829A-C1D8-4811-A53C-2F853B19A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6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usegalaxy.eu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usegalaxy.eu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usegalaxy.eu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informatics.babraham.ac.uk/projects/bismark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DB88-3FFD-4461-940D-EE36E2EE3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Bismark</a:t>
            </a:r>
            <a:r>
              <a:rPr lang="en-US" dirty="0"/>
              <a:t> Data Processing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EDE61-9A9F-49D0-9295-B6A5F0465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0532" y="3957144"/>
            <a:ext cx="9144000" cy="925574"/>
          </a:xfrm>
        </p:spPr>
        <p:txBody>
          <a:bodyPr/>
          <a:lstStyle/>
          <a:p>
            <a:pPr algn="r"/>
            <a:r>
              <a:rPr lang="en-US" dirty="0" err="1"/>
              <a:t>Caihong</a:t>
            </a:r>
            <a:r>
              <a:rPr lang="en-US" dirty="0"/>
              <a:t> Xia</a:t>
            </a:r>
          </a:p>
          <a:p>
            <a:pPr algn="r"/>
            <a:r>
              <a:rPr lang="en-US" dirty="0"/>
              <a:t>01-22-2021</a:t>
            </a:r>
          </a:p>
        </p:txBody>
      </p:sp>
    </p:spTree>
    <p:extLst>
      <p:ext uri="{BB962C8B-B14F-4D97-AF65-F5344CB8AC3E}">
        <p14:creationId xmlns:p14="http://schemas.microsoft.com/office/powerpoint/2010/main" val="2287607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CD79-19D4-4E7D-88CB-10A2A3C9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UCSC bigwig 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D06B9F-4B17-4D0B-8E04-41AEE412B68D}"/>
              </a:ext>
            </a:extLst>
          </p:cNvPr>
          <p:cNvSpPr txBox="1"/>
          <p:nvPr/>
        </p:nvSpPr>
        <p:spPr>
          <a:xfrm>
            <a:off x="838200" y="1690688"/>
            <a:ext cx="10436441" cy="481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Helvetica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Preparation: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Helvetica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Helvetica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Download binary utilities: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Helvetica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Helvetica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http://hgdownload.cse.ucsc.edu/admin/exe/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Helvetica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effectLst/>
                <a:latin typeface="Helvetica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chmod</a:t>
            </a:r>
            <a:r>
              <a:rPr lang="en-US" sz="1600" dirty="0">
                <a:effectLst/>
                <a:latin typeface="Helvetica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+x ./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bedGraphToBigWig</a:t>
            </a: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chmod</a:t>
            </a:r>
            <a:r>
              <a:rPr lang="en-US" sz="160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 +x ./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fetchChromSizes</a:t>
            </a: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effectLst/>
                <a:latin typeface="Helvetica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chmod</a:t>
            </a:r>
            <a:r>
              <a:rPr lang="en-US" sz="1600" dirty="0">
                <a:effectLst/>
                <a:latin typeface="Helvetica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+x ./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liftOver</a:t>
            </a: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./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fetchChromSizes</a:t>
            </a:r>
            <a:r>
              <a:rPr lang="en-US" sz="160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 hg38 &gt; hg38.chromsizes</a:t>
            </a: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# hg38 to hg19 conversion</a:t>
            </a: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kern="5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./</a:t>
            </a:r>
            <a:r>
              <a:rPr lang="en-US" sz="1600" kern="50" dirty="0" err="1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liftOver</a:t>
            </a:r>
            <a:r>
              <a:rPr lang="en-US" sz="1600" kern="5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 </a:t>
            </a:r>
            <a:r>
              <a:rPr lang="en-US" sz="1600" kern="50" dirty="0" err="1">
                <a:solidFill>
                  <a:srgbClr val="000000"/>
                </a:solidFill>
                <a:latin typeface="Menlo-Regular"/>
                <a:ea typeface="DengXian" panose="02010600030101010101" pitchFamily="2" charset="-122"/>
                <a:cs typeface="Menlo-Regular"/>
              </a:rPr>
              <a:t>file</a:t>
            </a:r>
            <a:r>
              <a:rPr lang="en-US" sz="1600" kern="50" dirty="0" err="1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.bed</a:t>
            </a:r>
            <a:r>
              <a:rPr lang="en-US" sz="1600" kern="5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 hg19ToHg38.over.chain.gz file_hg38.bed </a:t>
            </a:r>
            <a:r>
              <a:rPr lang="en-US" sz="1600" kern="50" dirty="0" err="1">
                <a:solidFill>
                  <a:srgbClr val="000000"/>
                </a:solidFill>
                <a:latin typeface="Menlo-Regular"/>
                <a:ea typeface="DengXian" panose="02010600030101010101" pitchFamily="2" charset="-122"/>
                <a:cs typeface="Menlo-Regular"/>
              </a:rPr>
              <a:t>file</a:t>
            </a:r>
            <a:r>
              <a:rPr lang="en-US" sz="1600" kern="50" dirty="0" err="1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_unlifted.bed</a:t>
            </a: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5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0798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5459E43-74A8-49EF-83B6-4670AC9A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099" y="9241"/>
            <a:ext cx="10515600" cy="1325563"/>
          </a:xfrm>
        </p:spPr>
        <p:txBody>
          <a:bodyPr/>
          <a:lstStyle/>
          <a:p>
            <a:r>
              <a:rPr lang="en-US" dirty="0"/>
              <a:t>Make UCSC bigwig 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B1840-6B7F-4156-A7CF-559AADC75DF4}"/>
              </a:ext>
            </a:extLst>
          </p:cNvPr>
          <p:cNvSpPr txBox="1"/>
          <p:nvPr/>
        </p:nvSpPr>
        <p:spPr>
          <a:xfrm>
            <a:off x="918099" y="1255680"/>
            <a:ext cx="9889725" cy="5381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# view your data</a:t>
            </a:r>
          </a:p>
          <a:p>
            <a:pPr>
              <a:lnSpc>
                <a:spcPct val="107000"/>
              </a:lnSpc>
            </a:pPr>
            <a:endParaRPr lang="en-US" sz="1600" dirty="0">
              <a:solidFill>
                <a:srgbClr val="000000"/>
              </a:solidFill>
              <a:effectLst/>
              <a:latin typeface="Menlo-Regular"/>
              <a:ea typeface="DengXian" panose="02010600030101010101" pitchFamily="2" charset="-122"/>
              <a:cs typeface="Menlo-Regular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head -10 wg_s1a.bed</a:t>
            </a: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kern="50" dirty="0">
              <a:solidFill>
                <a:srgbClr val="000000"/>
              </a:solidFill>
              <a:effectLst/>
              <a:latin typeface="Menlo-Regular"/>
              <a:ea typeface="DengXian" panose="02010600030101010101" pitchFamily="2" charset="-122"/>
              <a:cs typeface="Menlo-Regular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5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# make beta.bw</a:t>
            </a: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5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5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cut -f1-4 wg_s1a.bed &gt; wg_s1beta.bed</a:t>
            </a: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5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sort -k1,1 -k2,2n wg_s1beta.bed &gt; wg_s1beta_sorted.bed</a:t>
            </a: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5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./</a:t>
            </a:r>
            <a:r>
              <a:rPr lang="en-US" sz="1600" kern="50" dirty="0" err="1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bedGraphToBigWig</a:t>
            </a:r>
            <a:r>
              <a:rPr lang="en-US" sz="1600" kern="5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 wg_s1beta_sorted.bed hg38.chromsizes wg_s1abeta.bw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kern="50" dirty="0">
              <a:solidFill>
                <a:srgbClr val="000000"/>
              </a:solidFill>
              <a:latin typeface="Menlo-Regular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5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# make coverage.bw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5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5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cut -f1-3,5 wg_s1a.bed &gt; wg_s1coverage.bed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5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sort -k1,1 -k2,2n wg_s1coverage.bed &gt; wg_s1coverage_sorted.bed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5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./</a:t>
            </a:r>
            <a:r>
              <a:rPr lang="en-US" sz="1800" kern="50" dirty="0" err="1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bedGraphToBigWig</a:t>
            </a:r>
            <a:r>
              <a:rPr lang="en-US" sz="1800" kern="5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 wg_s1coverage_sorted.bed hg38.chromsizes wg_s1acoverage.bw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kern="50" dirty="0">
              <a:solidFill>
                <a:srgbClr val="000000"/>
              </a:solidFill>
              <a:latin typeface="Menlo-Regular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50" dirty="0">
                <a:solidFill>
                  <a:srgbClr val="000000"/>
                </a:solidFill>
                <a:latin typeface="Menlo-Regular"/>
                <a:ea typeface="DengXian" panose="02010600030101010101" pitchFamily="2" charset="-122"/>
                <a:cs typeface="Times New Roman" panose="02020603050405020304" pitchFamily="18" charset="0"/>
              </a:rPr>
              <a:t># make pwd.bw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5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sort -k1,1 -k2,2n wgdf12npwd.bed &gt; wgdf12npwd_sorted.bed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5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./</a:t>
            </a:r>
            <a:r>
              <a:rPr lang="en-US" sz="1800" kern="50" dirty="0" err="1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bedGraphToBigWig</a:t>
            </a:r>
            <a:r>
              <a:rPr lang="en-US" sz="1800" kern="5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 wgdf12npwd_sorted.bed hg38.chromsizes wgdf12npwd.bw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65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6EFD-C6F2-43CC-8C94-2A45CE35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151703" cy="584786"/>
          </a:xfrm>
        </p:spPr>
        <p:txBody>
          <a:bodyPr>
            <a:normAutofit fontScale="90000"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Upload .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bw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files to cyverse.org </a:t>
            </a:r>
            <a:endParaRPr lang="en-US" dirty="0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6F6986F-BDD3-4F79-A432-04F3CA2F5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00" y="1986503"/>
            <a:ext cx="8923502" cy="47294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92097E-AB96-49EF-8B9A-0D92A3560CA7}"/>
              </a:ext>
            </a:extLst>
          </p:cNvPr>
          <p:cNvSpPr txBox="1"/>
          <p:nvPr/>
        </p:nvSpPr>
        <p:spPr>
          <a:xfrm>
            <a:off x="1043000" y="1012054"/>
            <a:ext cx="8934992" cy="912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Create your own free account, use this CDE to upload files. Remember to define the type as bigwig and send to Genome Browser for each file.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CB2C13-1A40-4A6E-B65E-40C88CBA7FB4}"/>
              </a:ext>
            </a:extLst>
          </p:cNvPr>
          <p:cNvSpPr/>
          <p:nvPr/>
        </p:nvSpPr>
        <p:spPr>
          <a:xfrm>
            <a:off x="8345010" y="4394447"/>
            <a:ext cx="1802167" cy="10475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91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B61EF-7062-4AE5-8BCB-FB6C8C84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083"/>
            <a:ext cx="7169458" cy="620296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Upload .</a:t>
            </a:r>
            <a:r>
              <a:rPr lang="en-US" sz="4400" dirty="0" err="1"/>
              <a:t>bw</a:t>
            </a:r>
            <a:r>
              <a:rPr lang="en-US" sz="4400" dirty="0"/>
              <a:t> files to cyverse.org </a:t>
            </a:r>
            <a:endParaRPr lang="en-US"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4723C8D-B1B3-44EB-9E2F-4A0F7138B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44" y="1621083"/>
            <a:ext cx="9666948" cy="50993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50A98B-D886-4EBC-9E25-0542CD87A141}"/>
              </a:ext>
            </a:extLst>
          </p:cNvPr>
          <p:cNvSpPr txBox="1"/>
          <p:nvPr/>
        </p:nvSpPr>
        <p:spPr>
          <a:xfrm>
            <a:off x="900344" y="909065"/>
            <a:ext cx="9335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sending to Genome Browser, you can find the unique link for each file. This step has to be repeated for every single file.  Otherwise, the link is not valid.</a:t>
            </a:r>
          </a:p>
        </p:txBody>
      </p:sp>
    </p:spTree>
    <p:extLst>
      <p:ext uri="{BB962C8B-B14F-4D97-AF65-F5344CB8AC3E}">
        <p14:creationId xmlns:p14="http://schemas.microsoft.com/office/powerpoint/2010/main" val="3831443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F5A0-5449-4DCF-9630-095596B1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wgN1vsN2caller.txt which contains the following: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A65192-0CE8-4E8D-8328-467F22D8ED4F}"/>
              </a:ext>
            </a:extLst>
          </p:cNvPr>
          <p:cNvSpPr txBox="1"/>
          <p:nvPr/>
        </p:nvSpPr>
        <p:spPr>
          <a:xfrm>
            <a:off x="923278" y="1811045"/>
            <a:ext cx="8495930" cy="4456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5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# N1-N2</a:t>
            </a: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5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5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browser position chr12:77324692-77325024</a:t>
            </a: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5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5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track type=</a:t>
            </a:r>
            <a:r>
              <a:rPr lang="en-US" sz="1400" kern="50" dirty="0" err="1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bigWig</a:t>
            </a:r>
            <a:r>
              <a:rPr lang="en-US" sz="1400" kern="5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 name=“N1-N2-pwd” description=“N1-N2-pwd” </a:t>
            </a:r>
            <a:r>
              <a:rPr lang="en-US" sz="1400" kern="50" dirty="0" err="1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bigDataUrl</a:t>
            </a:r>
            <a:r>
              <a:rPr lang="en-US" sz="1400" kern="5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=https://data.cyverse.org/dav-anon/iplant/home/ucsccx2020/wgdf14pwd.bw</a:t>
            </a: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5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5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track type=</a:t>
            </a:r>
            <a:r>
              <a:rPr lang="en-US" sz="1400" kern="50" dirty="0" err="1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bigWig</a:t>
            </a:r>
            <a:r>
              <a:rPr lang="en-US" sz="1400" kern="5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 name=“N1-beta” description=“Normal1-beta” </a:t>
            </a:r>
            <a:r>
              <a:rPr lang="en-US" sz="1400" kern="50" dirty="0" err="1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bigDataUrl</a:t>
            </a:r>
            <a:r>
              <a:rPr lang="en-US" sz="1400" kern="5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=https://data.cyverse.org/dav-anon/iplant/home/ucsccx2020/wg_s1beta.bw</a:t>
            </a: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5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5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track type=</a:t>
            </a:r>
            <a:r>
              <a:rPr lang="en-US" sz="1400" kern="50" dirty="0" err="1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bigWig</a:t>
            </a:r>
            <a:r>
              <a:rPr lang="en-US" sz="1400" kern="5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 name=“N1-coverage” description=“Normal1-converage” </a:t>
            </a:r>
            <a:r>
              <a:rPr lang="en-US" sz="1400" kern="50" dirty="0" err="1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bigDataUrl</a:t>
            </a:r>
            <a:r>
              <a:rPr lang="en-US" sz="1400" kern="5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=https://data.cyverse.org/dav-anon/iplant/home/ucsccx2020/wg_s1coverage.bw</a:t>
            </a: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5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5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track type=</a:t>
            </a:r>
            <a:r>
              <a:rPr lang="en-US" sz="1400" kern="50" dirty="0" err="1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bigWig</a:t>
            </a:r>
            <a:r>
              <a:rPr lang="en-US" sz="1400" kern="5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 name=“N2-beta” description=“Normal2-beta” </a:t>
            </a:r>
            <a:r>
              <a:rPr lang="en-US" sz="1400" kern="50" dirty="0" err="1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bigDataUrl</a:t>
            </a:r>
            <a:r>
              <a:rPr lang="en-US" sz="1400" kern="5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=https://data.cyverse.org/dav-anon/iplant/home/ucsccx2020/wg_s4beta.bw</a:t>
            </a: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5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5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track type=</a:t>
            </a:r>
            <a:r>
              <a:rPr lang="en-US" sz="1400" kern="50" dirty="0" err="1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bigWig</a:t>
            </a:r>
            <a:r>
              <a:rPr lang="en-US" sz="1400" kern="5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 name=“N2-coverage” description=“Normal2-coverage” </a:t>
            </a:r>
            <a:r>
              <a:rPr lang="en-US" sz="1400" kern="50" dirty="0" err="1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bigDataUrl</a:t>
            </a:r>
            <a:r>
              <a:rPr lang="en-US" sz="1400" kern="5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=https://data.cyverse.org/dav-anon/iplant/home/ucsccx2020/wg_s4coverage.bw</a:t>
            </a: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3186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9DC1A-13BF-4000-ACC2-7442A9AF2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Upload wgN1vsN2caller.txt to your </a:t>
            </a:r>
            <a:r>
              <a:rPr lang="en-US" dirty="0" err="1"/>
              <a:t>github</a:t>
            </a:r>
            <a:r>
              <a:rPr lang="en-US" dirty="0"/>
              <a:t> account, change the red font to your own file path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FC716B-6804-4334-9B53-85CB6CBD99C6}"/>
              </a:ext>
            </a:extLst>
          </p:cNvPr>
          <p:cNvSpPr txBox="1"/>
          <p:nvPr/>
        </p:nvSpPr>
        <p:spPr>
          <a:xfrm>
            <a:off x="838200" y="2441359"/>
            <a:ext cx="10427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https://genome.ucsc.edu/cgi-bin/hgTracks?db=hg38&amp;hgct_customText=http://raw.githubusercontent.com/</a:t>
            </a:r>
            <a:r>
              <a:rPr lang="en-US" sz="1800" dirty="0">
                <a:solidFill>
                  <a:srgbClr val="FF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caihongx/ucscdemo</a:t>
            </a:r>
            <a:r>
              <a:rPr lang="en-US" sz="1800" dirty="0">
                <a:solidFill>
                  <a:srgbClr val="000000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/master/wgN1vsN2caller.txt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51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785E-0717-4794-B863-B0BEE4B68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0" y="641774"/>
            <a:ext cx="2941740" cy="5574451"/>
          </a:xfrm>
        </p:spPr>
        <p:txBody>
          <a:bodyPr>
            <a:normAutofit/>
          </a:bodyPr>
          <a:lstStyle/>
          <a:p>
            <a:r>
              <a:rPr lang="en-US" b="1" dirty="0"/>
              <a:t>Whole Genome Bisulfite Sequencing (WGBS)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3D8CCA-53D8-467B-BB62-A2870C1CFC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"/>
          <a:stretch/>
        </p:blipFill>
        <p:spPr>
          <a:xfrm>
            <a:off x="0" y="360021"/>
            <a:ext cx="9144000" cy="613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0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05"/>
    </mc:Choice>
    <mc:Fallback xmlns="">
      <p:transition spd="slow" advTm="4480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9448-625C-4F92-97A7-4B98C7E0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845"/>
            <a:ext cx="10515600" cy="880015"/>
          </a:xfrm>
        </p:spPr>
        <p:txBody>
          <a:bodyPr>
            <a:normAutofit/>
          </a:bodyPr>
          <a:lstStyle/>
          <a:p>
            <a:r>
              <a:rPr lang="en-US" sz="3200" b="1" dirty="0"/>
              <a:t>Visualization with Integrative Genomics Viewer (IGV)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EF9F98-A043-4BD6-ABBD-B86CEC600F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2" r="23023"/>
          <a:stretch/>
        </p:blipFill>
        <p:spPr>
          <a:xfrm>
            <a:off x="914400" y="1040859"/>
            <a:ext cx="5992237" cy="574197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493690B-3F77-49B4-A8F3-A0389924DDE3}"/>
              </a:ext>
            </a:extLst>
          </p:cNvPr>
          <p:cNvSpPr/>
          <p:nvPr/>
        </p:nvSpPr>
        <p:spPr>
          <a:xfrm>
            <a:off x="2140085" y="6040877"/>
            <a:ext cx="359924" cy="291829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E90880-0989-4A02-B976-03DCCE526814}"/>
              </a:ext>
            </a:extLst>
          </p:cNvPr>
          <p:cNvSpPr/>
          <p:nvPr/>
        </p:nvSpPr>
        <p:spPr>
          <a:xfrm>
            <a:off x="4630069" y="6031546"/>
            <a:ext cx="359924" cy="291829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7F8533-B3A4-43E9-94B4-C4CE282E7A7F}"/>
              </a:ext>
            </a:extLst>
          </p:cNvPr>
          <p:cNvSpPr/>
          <p:nvPr/>
        </p:nvSpPr>
        <p:spPr>
          <a:xfrm>
            <a:off x="5482261" y="6043984"/>
            <a:ext cx="359924" cy="291829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BB8C5B-623D-40E8-B170-7D32158C22D1}"/>
              </a:ext>
            </a:extLst>
          </p:cNvPr>
          <p:cNvSpPr/>
          <p:nvPr/>
        </p:nvSpPr>
        <p:spPr>
          <a:xfrm>
            <a:off x="4469463" y="3041780"/>
            <a:ext cx="681035" cy="277536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5B9E5C-1D95-4DEA-BE21-BD61EBC9FEB4}"/>
              </a:ext>
            </a:extLst>
          </p:cNvPr>
          <p:cNvSpPr txBox="1"/>
          <p:nvPr/>
        </p:nvSpPr>
        <p:spPr>
          <a:xfrm>
            <a:off x="7210409" y="1027359"/>
            <a:ext cx="42640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to Count methylation reads:</a:t>
            </a:r>
          </a:p>
          <a:p>
            <a:endParaRPr lang="en-US" dirty="0"/>
          </a:p>
          <a:p>
            <a:r>
              <a:rPr lang="en-US" b="1" i="1" u="sng" dirty="0">
                <a:highlight>
                  <a:srgbClr val="C0C0C0"/>
                </a:highlight>
              </a:rPr>
              <a:t>Per-</a:t>
            </a:r>
            <a:r>
              <a:rPr lang="en-US" b="1" i="1" u="sng" dirty="0" err="1">
                <a:highlight>
                  <a:srgbClr val="C0C0C0"/>
                </a:highlight>
              </a:rPr>
              <a:t>Cytocine</a:t>
            </a:r>
            <a:r>
              <a:rPr lang="en-US" b="1" i="1" u="sng" dirty="0">
                <a:highlight>
                  <a:srgbClr val="C0C0C0"/>
                </a:highlight>
              </a:rPr>
              <a:t> metrics:</a:t>
            </a:r>
          </a:p>
          <a:p>
            <a:r>
              <a:rPr lang="en-US" dirty="0"/>
              <a:t>At C (read from OT + CTOT strand, shaded with gray):</a:t>
            </a:r>
          </a:p>
          <a:p>
            <a:r>
              <a:rPr lang="en-US" dirty="0"/>
              <a:t># Met (red):           5</a:t>
            </a:r>
          </a:p>
          <a:p>
            <a:r>
              <a:rPr lang="en-US" dirty="0"/>
              <a:t># Un-met (blue) :  1</a:t>
            </a:r>
          </a:p>
          <a:p>
            <a:r>
              <a:rPr lang="en-US" dirty="0"/>
              <a:t># Coverage:            5+1=6</a:t>
            </a:r>
          </a:p>
          <a:p>
            <a:endParaRPr lang="en-US" dirty="0"/>
          </a:p>
          <a:p>
            <a:r>
              <a:rPr lang="en-US" dirty="0"/>
              <a:t>At G (read from OB + CTOB strand, shaded with sage):</a:t>
            </a:r>
          </a:p>
          <a:p>
            <a:r>
              <a:rPr lang="en-US" dirty="0"/>
              <a:t># Met (red):         9</a:t>
            </a:r>
          </a:p>
          <a:p>
            <a:r>
              <a:rPr lang="en-US" dirty="0"/>
              <a:t># Un-met (blue): 2</a:t>
            </a:r>
          </a:p>
          <a:p>
            <a:r>
              <a:rPr lang="en-US" dirty="0"/>
              <a:t># Coverage:          9+2=11</a:t>
            </a:r>
          </a:p>
          <a:p>
            <a:endParaRPr lang="en-US" dirty="0"/>
          </a:p>
          <a:p>
            <a:r>
              <a:rPr lang="en-US" b="1" i="1" u="sng" dirty="0">
                <a:highlight>
                  <a:srgbClr val="C0C0C0"/>
                </a:highlight>
              </a:rPr>
              <a:t>Per-CpG metrics:</a:t>
            </a:r>
          </a:p>
          <a:p>
            <a:r>
              <a:rPr lang="en-US" dirty="0"/>
              <a:t># Met (red):             5+9=14</a:t>
            </a:r>
          </a:p>
          <a:p>
            <a:r>
              <a:rPr lang="en-US" dirty="0"/>
              <a:t># Un-met (blue):     1+2=3</a:t>
            </a:r>
          </a:p>
          <a:p>
            <a:r>
              <a:rPr lang="en-US" dirty="0"/>
              <a:t># Coverage:              14+3=17</a:t>
            </a:r>
          </a:p>
          <a:p>
            <a:r>
              <a:rPr lang="en-US" dirty="0"/>
              <a:t># </a:t>
            </a:r>
            <a:r>
              <a:rPr lang="en-US" b="1" dirty="0">
                <a:solidFill>
                  <a:srgbClr val="C00000"/>
                </a:solidFill>
              </a:rPr>
              <a:t>Methylation rate: 14/17=0.82</a:t>
            </a:r>
          </a:p>
        </p:txBody>
      </p:sp>
    </p:spTree>
    <p:extLst>
      <p:ext uri="{BB962C8B-B14F-4D97-AF65-F5344CB8AC3E}">
        <p14:creationId xmlns:p14="http://schemas.microsoft.com/office/powerpoint/2010/main" val="395066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249"/>
    </mc:Choice>
    <mc:Fallback xmlns="">
      <p:transition spd="slow" advTm="7724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EC6F90-4F06-4A13-A015-9C70F31F2725}"/>
              </a:ext>
            </a:extLst>
          </p:cNvPr>
          <p:cNvSpPr txBox="1"/>
          <p:nvPr/>
        </p:nvSpPr>
        <p:spPr>
          <a:xfrm>
            <a:off x="492248" y="1253139"/>
            <a:ext cx="9232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usegalaxy.eu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7870EBC-D709-4A49-A0E5-CC64583A1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801" y="714678"/>
            <a:ext cx="9557215" cy="6143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6984EC-D5D7-4285-980F-F9E4805CB1D6}"/>
              </a:ext>
            </a:extLst>
          </p:cNvPr>
          <p:cNvSpPr txBox="1"/>
          <p:nvPr/>
        </p:nvSpPr>
        <p:spPr>
          <a:xfrm>
            <a:off x="4546660" y="214615"/>
            <a:ext cx="4006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.FASTQ to .bam files</a:t>
            </a:r>
          </a:p>
        </p:txBody>
      </p:sp>
    </p:spTree>
    <p:extLst>
      <p:ext uri="{BB962C8B-B14F-4D97-AF65-F5344CB8AC3E}">
        <p14:creationId xmlns:p14="http://schemas.microsoft.com/office/powerpoint/2010/main" val="312350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EC6F90-4F06-4A13-A015-9C70F31F2725}"/>
              </a:ext>
            </a:extLst>
          </p:cNvPr>
          <p:cNvSpPr txBox="1"/>
          <p:nvPr/>
        </p:nvSpPr>
        <p:spPr>
          <a:xfrm>
            <a:off x="329675" y="509506"/>
            <a:ext cx="9232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usegalaxy.eu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0E127D9-75DE-4289-9DA0-13AF850E6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56" y="971171"/>
            <a:ext cx="10707594" cy="5430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D92410-6A8D-44A5-AEF2-4F8129F3511D}"/>
              </a:ext>
            </a:extLst>
          </p:cNvPr>
          <p:cNvSpPr txBox="1"/>
          <p:nvPr/>
        </p:nvSpPr>
        <p:spPr>
          <a:xfrm>
            <a:off x="4355878" y="367015"/>
            <a:ext cx="386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.FASTQ to .bam files</a:t>
            </a:r>
          </a:p>
        </p:txBody>
      </p:sp>
    </p:spTree>
    <p:extLst>
      <p:ext uri="{BB962C8B-B14F-4D97-AF65-F5344CB8AC3E}">
        <p14:creationId xmlns:p14="http://schemas.microsoft.com/office/powerpoint/2010/main" val="339359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4121404-2200-450B-86C8-41EB39299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41" y="1071181"/>
            <a:ext cx="10698068" cy="54585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BED177-289B-4ECC-A65A-1A7F672F8EF5}"/>
              </a:ext>
            </a:extLst>
          </p:cNvPr>
          <p:cNvSpPr txBox="1"/>
          <p:nvPr/>
        </p:nvSpPr>
        <p:spPr>
          <a:xfrm>
            <a:off x="548750" y="343116"/>
            <a:ext cx="9232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usegalaxy.eu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54048-9C6A-4E61-A44B-5F81E310506B}"/>
              </a:ext>
            </a:extLst>
          </p:cNvPr>
          <p:cNvSpPr txBox="1"/>
          <p:nvPr/>
        </p:nvSpPr>
        <p:spPr>
          <a:xfrm>
            <a:off x="4533899" y="476316"/>
            <a:ext cx="359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.FASTQ to .bam files</a:t>
            </a:r>
          </a:p>
        </p:txBody>
      </p:sp>
    </p:spTree>
    <p:extLst>
      <p:ext uri="{BB962C8B-B14F-4D97-AF65-F5344CB8AC3E}">
        <p14:creationId xmlns:p14="http://schemas.microsoft.com/office/powerpoint/2010/main" val="36718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5289F8-A380-4C6D-936A-A4C951782D80}"/>
              </a:ext>
            </a:extLst>
          </p:cNvPr>
          <p:cNvSpPr txBox="1"/>
          <p:nvPr/>
        </p:nvSpPr>
        <p:spPr>
          <a:xfrm>
            <a:off x="359915" y="512482"/>
            <a:ext cx="1170077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2"/>
              </a:rPr>
              <a:t>https://www.bioinformatics.babraham.ac.uk/projects/bismark/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For sample 1, I have sequencing results from 4 different runs: </a:t>
            </a:r>
          </a:p>
          <a:p>
            <a:r>
              <a:rPr lang="en-US" sz="1600" dirty="0"/>
              <a:t>AS1L1.bam     AS1L2.bam     BS1L1.bam     BS1L2.bam </a:t>
            </a:r>
          </a:p>
          <a:p>
            <a:endParaRPr lang="en-US" sz="1600" dirty="0"/>
          </a:p>
          <a:p>
            <a:r>
              <a:rPr lang="en-US" sz="1600" b="1" u="sng" dirty="0"/>
              <a:t>Step 1. Merge and deduplicate</a:t>
            </a:r>
          </a:p>
          <a:p>
            <a:endParaRPr lang="en-US" sz="1600" dirty="0"/>
          </a:p>
          <a:p>
            <a:r>
              <a:rPr lang="en-US" sz="1600" dirty="0" err="1"/>
              <a:t>nohup</a:t>
            </a:r>
            <a:r>
              <a:rPr lang="en-US" sz="1600" dirty="0"/>
              <a:t> </a:t>
            </a:r>
            <a:r>
              <a:rPr lang="en-US" sz="1600" dirty="0" err="1"/>
              <a:t>deduplicate_bismark</a:t>
            </a:r>
            <a:r>
              <a:rPr lang="en-US" sz="1600" dirty="0"/>
              <a:t> --bam -p --multiple AS1L1.bam AS1L2.bam BS1L1.bam BS1L2.bam &amp;</a:t>
            </a:r>
          </a:p>
          <a:p>
            <a:endParaRPr lang="en-US" sz="1600" dirty="0"/>
          </a:p>
          <a:p>
            <a:r>
              <a:rPr lang="en-US" sz="1600" b="1" u="sng" dirty="0"/>
              <a:t>Step 2. Remove non-converted reads</a:t>
            </a:r>
          </a:p>
          <a:p>
            <a:endParaRPr lang="en-US" sz="1600" dirty="0"/>
          </a:p>
          <a:p>
            <a:r>
              <a:rPr lang="en-US" sz="1600" dirty="0" err="1"/>
              <a:t>nohup</a:t>
            </a:r>
            <a:r>
              <a:rPr lang="en-US" sz="1600" dirty="0"/>
              <a:t> </a:t>
            </a:r>
            <a:r>
              <a:rPr lang="en-US" sz="1600" dirty="0" err="1"/>
              <a:t>filter_non_conversion</a:t>
            </a:r>
            <a:r>
              <a:rPr lang="en-US" sz="1600" dirty="0"/>
              <a:t> -p </a:t>
            </a:r>
            <a:r>
              <a:rPr lang="en-US" sz="1600" b="1" dirty="0"/>
              <a:t>AS1L1.multiple.deduplicated.bam </a:t>
            </a:r>
            <a:r>
              <a:rPr lang="en-US" sz="1600" dirty="0"/>
              <a:t>—-threshold 1 &amp;</a:t>
            </a:r>
          </a:p>
          <a:p>
            <a:endParaRPr lang="en-US" sz="1600" dirty="0"/>
          </a:p>
          <a:p>
            <a:r>
              <a:rPr lang="en-US" sz="1600" b="1" u="sng" dirty="0"/>
              <a:t>Step 3.  Output coverage &amp; strand specific methylation info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 err="1"/>
              <a:t>nohup</a:t>
            </a:r>
            <a:r>
              <a:rPr lang="en-US" sz="1600" dirty="0"/>
              <a:t> </a:t>
            </a:r>
            <a:r>
              <a:rPr lang="en-US" sz="1600" dirty="0" err="1"/>
              <a:t>bismark_methylation_extractor</a:t>
            </a:r>
            <a:r>
              <a:rPr lang="en-US" sz="1600" dirty="0"/>
              <a:t> --</a:t>
            </a:r>
            <a:r>
              <a:rPr lang="en-US" sz="1600" dirty="0" err="1"/>
              <a:t>gzip</a:t>
            </a:r>
            <a:r>
              <a:rPr lang="en-US" sz="1600" dirty="0"/>
              <a:t> --</a:t>
            </a:r>
            <a:r>
              <a:rPr lang="en-US" sz="1600" dirty="0" err="1"/>
              <a:t>bedGraph</a:t>
            </a:r>
            <a:r>
              <a:rPr lang="en-US" sz="1600" dirty="0"/>
              <a:t> --parallel 20 </a:t>
            </a:r>
            <a:r>
              <a:rPr lang="en-US" sz="1600" b="1" dirty="0"/>
              <a:t>AS1L1.multiple.deduplicated.nonCG_filtered.bam </a:t>
            </a:r>
            <a:r>
              <a:rPr lang="en-US" sz="1600" dirty="0"/>
              <a:t>&amp;</a:t>
            </a:r>
          </a:p>
          <a:p>
            <a:endParaRPr lang="en-US" sz="1600" dirty="0"/>
          </a:p>
          <a:p>
            <a:r>
              <a:rPr lang="en-US" sz="1600" dirty="0"/>
              <a:t>Your will get 10+ output from step 3. Use the following 3 in R to make .bed file:</a:t>
            </a:r>
          </a:p>
          <a:p>
            <a:endParaRPr lang="en-US" sz="1600" dirty="0"/>
          </a:p>
          <a:p>
            <a:r>
              <a:rPr lang="en-US" sz="1600" dirty="0"/>
              <a:t>AS1L1.multiple.deduplicated.bismark.cov.gz</a:t>
            </a:r>
          </a:p>
          <a:p>
            <a:r>
              <a:rPr lang="en-US" sz="1600" dirty="0"/>
              <a:t>CpG_OB_AS1L1.multiple.deduplicated.txt.gz</a:t>
            </a:r>
          </a:p>
          <a:p>
            <a:r>
              <a:rPr lang="en-US" sz="1600" dirty="0"/>
              <a:t>CpG_OT_AS1L1.multiple.deduplicated.txt.gz</a:t>
            </a:r>
          </a:p>
          <a:p>
            <a:endParaRPr lang="en-US" sz="1600" dirty="0"/>
          </a:p>
          <a:p>
            <a:r>
              <a:rPr lang="en-US" sz="1600" b="1" u="sng" dirty="0"/>
              <a:t>Step 4. Make CpG-metric bed files in R</a:t>
            </a:r>
            <a:endParaRPr lang="en-US" sz="1600" dirty="0"/>
          </a:p>
          <a:p>
            <a:r>
              <a:rPr lang="en-US" sz="1600" dirty="0" err="1"/>
              <a:t>SampleBismarkMakeData.rmd</a:t>
            </a:r>
            <a:r>
              <a:rPr lang="en-US" sz="1600" dirty="0"/>
              <a:t> (attached in email)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24AACF-2B86-4FB8-8D67-390CDEB0415B}"/>
              </a:ext>
            </a:extLst>
          </p:cNvPr>
          <p:cNvSpPr txBox="1"/>
          <p:nvPr/>
        </p:nvSpPr>
        <p:spPr>
          <a:xfrm>
            <a:off x="4581525" y="128890"/>
            <a:ext cx="3257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.bam to .bed files</a:t>
            </a:r>
          </a:p>
        </p:txBody>
      </p:sp>
    </p:spTree>
    <p:extLst>
      <p:ext uri="{BB962C8B-B14F-4D97-AF65-F5344CB8AC3E}">
        <p14:creationId xmlns:p14="http://schemas.microsoft.com/office/powerpoint/2010/main" val="3410245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72A6-1CA5-4F62-B75E-869C07AD7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29583" cy="54927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From .bam to .bed files: work on HPC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03A43E-4FA4-4A97-B4E2-2F7DEB7D0A7C}"/>
              </a:ext>
            </a:extLst>
          </p:cNvPr>
          <p:cNvSpPr txBox="1"/>
          <p:nvPr/>
        </p:nvSpPr>
        <p:spPr>
          <a:xfrm>
            <a:off x="838200" y="1340528"/>
            <a:ext cx="103654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merge and filter non-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converstion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step don't support multithreading, but the methylation extraction step does. So I did these steps separately.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Step 1. 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 MergeFilter.sh (assuming you have 6 samples):</a:t>
            </a:r>
          </a:p>
          <a:p>
            <a:pPr algn="l"/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sbatch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--array=1-6 MergeFilter.sh</a:t>
            </a:r>
          </a:p>
          <a:p>
            <a:pPr algn="l"/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Step 2.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Run extractmet.sh:</a:t>
            </a:r>
          </a:p>
          <a:p>
            <a:pPr algn="l"/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sbatch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--array=1-6 extractmet.sh</a:t>
            </a:r>
          </a:p>
          <a:p>
            <a:pPr algn="l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two shell scripts were attached in email.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2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7DDC5-CA0B-4977-9BD2-A6721822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.bam files to view with IGV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D487D-F39E-49EF-A889-8EBD1244C66D}"/>
              </a:ext>
            </a:extLst>
          </p:cNvPr>
          <p:cNvSpPr txBox="1"/>
          <p:nvPr/>
        </p:nvSpPr>
        <p:spPr>
          <a:xfrm>
            <a:off x="838200" y="1690688"/>
            <a:ext cx="10250010" cy="4144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solidFill>
                  <a:srgbClr val="1B1F22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# subset</a:t>
            </a:r>
            <a:endParaRPr lang="en-US" sz="1800" b="1" u="sng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1A1A1A"/>
                </a:solidFill>
                <a:effectLst/>
                <a:latin typeface="Helvetica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samtools</a:t>
            </a:r>
            <a:r>
              <a:rPr lang="en-US" sz="1800" dirty="0">
                <a:solidFill>
                  <a:srgbClr val="1A1A1A"/>
                </a:solidFill>
                <a:effectLst/>
                <a:latin typeface="Helvetica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view -H </a:t>
            </a:r>
            <a:r>
              <a:rPr lang="en-US" sz="1800" dirty="0" err="1">
                <a:solidFill>
                  <a:srgbClr val="1A1A1A"/>
                </a:solidFill>
                <a:effectLst/>
                <a:latin typeface="Helvetica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file.bam</a:t>
            </a:r>
            <a:r>
              <a:rPr lang="en-US" sz="1800" dirty="0">
                <a:solidFill>
                  <a:srgbClr val="1A1A1A"/>
                </a:solidFill>
                <a:effectLst/>
                <a:latin typeface="Helvetica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&gt; header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1A1A1A"/>
                </a:solidFill>
                <a:effectLst/>
                <a:latin typeface="ArialMT"/>
                <a:ea typeface="DengXian" panose="02010600030101010101" pitchFamily="2" charset="-122"/>
                <a:cs typeface="ArialMT"/>
              </a:rPr>
              <a:t>samtools</a:t>
            </a:r>
            <a:r>
              <a:rPr lang="en-US" sz="1800" dirty="0">
                <a:solidFill>
                  <a:srgbClr val="1A1A1A"/>
                </a:solidFill>
                <a:effectLst/>
                <a:latin typeface="ArialMT"/>
                <a:ea typeface="DengXian" panose="02010600030101010101" pitchFamily="2" charset="-122"/>
                <a:cs typeface="ArialMT"/>
              </a:rPr>
              <a:t> view </a:t>
            </a:r>
            <a:r>
              <a:rPr lang="en-US" sz="1800" dirty="0" err="1">
                <a:solidFill>
                  <a:srgbClr val="1A1A1A"/>
                </a:solidFill>
                <a:effectLst/>
                <a:latin typeface="ArialMT"/>
                <a:ea typeface="DengXian" panose="02010600030101010101" pitchFamily="2" charset="-122"/>
                <a:cs typeface="ArialMT"/>
              </a:rPr>
              <a:t>file.bam</a:t>
            </a:r>
            <a:r>
              <a:rPr lang="en-US" sz="1800" dirty="0">
                <a:solidFill>
                  <a:srgbClr val="1A1A1A"/>
                </a:solidFill>
                <a:effectLst/>
                <a:latin typeface="ArialMT"/>
                <a:ea typeface="DengXian" panose="02010600030101010101" pitchFamily="2" charset="-122"/>
                <a:cs typeface="ArialMT"/>
              </a:rPr>
              <a:t> | grep chr19 &gt; chr19_only.sam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1A1A1A"/>
                </a:solidFill>
                <a:effectLst/>
                <a:latin typeface="ArialMT"/>
                <a:ea typeface="DengXian" panose="02010600030101010101" pitchFamily="2" charset="-122"/>
                <a:cs typeface="ArialMT"/>
              </a:rPr>
              <a:t>cat header chr19_only.sam | </a:t>
            </a:r>
            <a:r>
              <a:rPr lang="en-US" sz="1800" dirty="0" err="1">
                <a:solidFill>
                  <a:srgbClr val="1A1A1A"/>
                </a:solidFill>
                <a:effectLst/>
                <a:latin typeface="ArialMT"/>
                <a:ea typeface="DengXian" panose="02010600030101010101" pitchFamily="2" charset="-122"/>
                <a:cs typeface="ArialMT"/>
              </a:rPr>
              <a:t>samtools</a:t>
            </a:r>
            <a:r>
              <a:rPr lang="en-US" sz="1800" dirty="0">
                <a:solidFill>
                  <a:srgbClr val="1A1A1A"/>
                </a:solidFill>
                <a:effectLst/>
                <a:latin typeface="ArialMT"/>
                <a:ea typeface="DengXian" panose="02010600030101010101" pitchFamily="2" charset="-122"/>
                <a:cs typeface="ArialMT"/>
              </a:rPr>
              <a:t> view -</a:t>
            </a:r>
            <a:r>
              <a:rPr lang="en-US" sz="1800" dirty="0" err="1">
                <a:solidFill>
                  <a:srgbClr val="1A1A1A"/>
                </a:solidFill>
                <a:effectLst/>
                <a:latin typeface="ArialMT"/>
                <a:ea typeface="DengXian" panose="02010600030101010101" pitchFamily="2" charset="-122"/>
                <a:cs typeface="ArialMT"/>
              </a:rPr>
              <a:t>bS</a:t>
            </a:r>
            <a:r>
              <a:rPr lang="en-US" sz="1800" dirty="0">
                <a:solidFill>
                  <a:srgbClr val="1A1A1A"/>
                </a:solidFill>
                <a:effectLst/>
                <a:latin typeface="ArialMT"/>
                <a:ea typeface="DengXian" panose="02010600030101010101" pitchFamily="2" charset="-122"/>
                <a:cs typeface="ArialMT"/>
              </a:rPr>
              <a:t> - &gt; chr19.bam   </a:t>
            </a:r>
          </a:p>
          <a:p>
            <a:endParaRPr lang="en-US" dirty="0">
              <a:solidFill>
                <a:srgbClr val="1A1A1A"/>
              </a:solidFill>
              <a:latin typeface="ArialMT"/>
              <a:ea typeface="DengXian" panose="02010600030101010101" pitchFamily="2" charset="-122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Monaco"/>
                <a:ea typeface="DengXian" panose="02010600030101010101" pitchFamily="2" charset="-122"/>
                <a:cs typeface="Monaco"/>
              </a:rPr>
              <a:t># remove duplicate</a:t>
            </a:r>
            <a:endParaRPr lang="en-US" sz="1800" b="1" u="sng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262626"/>
                </a:solidFill>
                <a:effectLst/>
                <a:latin typeface="Monaco"/>
                <a:ea typeface="DengXian" panose="02010600030101010101" pitchFamily="2" charset="-122"/>
                <a:cs typeface="Monaco"/>
              </a:rPr>
              <a:t>deduplicate_bismark</a:t>
            </a:r>
            <a:r>
              <a:rPr lang="en-US" sz="1800" dirty="0">
                <a:solidFill>
                  <a:srgbClr val="262626"/>
                </a:solidFill>
                <a:effectLst/>
                <a:latin typeface="Monaco"/>
                <a:ea typeface="DengXian" panose="02010600030101010101" pitchFamily="2" charset="-122"/>
                <a:cs typeface="Monaco"/>
              </a:rPr>
              <a:t> --bam -p chr19.bam 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1A1A1A"/>
              </a:solidFill>
              <a:latin typeface="ArialMT"/>
              <a:ea typeface="DengXian" panose="02010600030101010101" pitchFamily="2" charset="-122"/>
            </a:endParaRPr>
          </a:p>
          <a:p>
            <a:r>
              <a:rPr lang="en-US" b="1" u="sng" dirty="0">
                <a:solidFill>
                  <a:srgbClr val="1A1A1A"/>
                </a:solidFill>
                <a:latin typeface="ArialMT"/>
                <a:ea typeface="DengXian" panose="02010600030101010101" pitchFamily="2" charset="-122"/>
              </a:rPr>
              <a:t># sort and index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1B1F22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samtools</a:t>
            </a:r>
            <a:r>
              <a:rPr lang="en-US" sz="1800" dirty="0">
                <a:solidFill>
                  <a:srgbClr val="1B1F22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 sort chr19.deduplicated.bam -o chr19.sorted.bam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1B1F22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samtools</a:t>
            </a:r>
            <a:r>
              <a:rPr lang="en-US" sz="1800" dirty="0">
                <a:solidFill>
                  <a:srgbClr val="1B1F22"/>
                </a:solidFill>
                <a:effectLst/>
                <a:latin typeface="Menlo-Regular"/>
                <a:ea typeface="DengXian" panose="02010600030101010101" pitchFamily="2" charset="-122"/>
                <a:cs typeface="Menlo-Regular"/>
              </a:rPr>
              <a:t> index chr19.sorted.bam chr19.sorted.bam.bai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1B1F22"/>
              </a:solidFill>
              <a:latin typeface="Menlo-Regular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solidFill>
                  <a:srgbClr val="1B1F22"/>
                </a:solidFill>
                <a:effectLst/>
                <a:latin typeface="Menlo-Regular"/>
                <a:ea typeface="DengXian" panose="02010600030101010101" pitchFamily="2" charset="-122"/>
                <a:cs typeface="Times New Roman" panose="02020603050405020304" pitchFamily="18" charset="0"/>
              </a:rPr>
              <a:t># put .bam and .bai files in the same folder and visualize with IGV</a:t>
            </a:r>
            <a:endParaRPr lang="en-US" sz="1800" b="1" u="sng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6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1120</Words>
  <Application>Microsoft Office PowerPoint</Application>
  <PresentationFormat>Widescreen</PresentationFormat>
  <Paragraphs>137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ArialMT</vt:lpstr>
      <vt:lpstr>Menlo-Regular</vt:lpstr>
      <vt:lpstr>Monaco</vt:lpstr>
      <vt:lpstr>Arial</vt:lpstr>
      <vt:lpstr>Calibri</vt:lpstr>
      <vt:lpstr>Calibri Light</vt:lpstr>
      <vt:lpstr>Helvetica</vt:lpstr>
      <vt:lpstr>Office Theme</vt:lpstr>
      <vt:lpstr>Bismark Data Processing Method</vt:lpstr>
      <vt:lpstr>Whole Genome Bisulfite Sequencing (WGBS)</vt:lpstr>
      <vt:lpstr>Visualization with Integrative Genomics Viewer (IGV)</vt:lpstr>
      <vt:lpstr>PowerPoint Presentation</vt:lpstr>
      <vt:lpstr>PowerPoint Presentation</vt:lpstr>
      <vt:lpstr>PowerPoint Presentation</vt:lpstr>
      <vt:lpstr>PowerPoint Presentation</vt:lpstr>
      <vt:lpstr>From .bam to .bed files: work on HPC</vt:lpstr>
      <vt:lpstr>Subset .bam files to view with IGV </vt:lpstr>
      <vt:lpstr>Make UCSC bigwig files</vt:lpstr>
      <vt:lpstr>Make UCSC bigwig files</vt:lpstr>
      <vt:lpstr>Upload .bw files to cyverse.org </vt:lpstr>
      <vt:lpstr>Upload .bw files to cyverse.org </vt:lpstr>
      <vt:lpstr>Make wgN1vsN2caller.txt which contains the following:</vt:lpstr>
      <vt:lpstr>Upload wgN1vsN2caller.txt to your github account, change the red font to your own file path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 iris</dc:creator>
  <cp:lastModifiedBy>xia iris</cp:lastModifiedBy>
  <cp:revision>35</cp:revision>
  <dcterms:created xsi:type="dcterms:W3CDTF">2021-01-22T21:29:17Z</dcterms:created>
  <dcterms:modified xsi:type="dcterms:W3CDTF">2021-06-24T00:34:56Z</dcterms:modified>
</cp:coreProperties>
</file>