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23ED-3C76-4515-9F82-10EDF23B632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C84903-9852-4DEE-ACC3-B73B9CC188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5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23ED-3C76-4515-9F82-10EDF23B632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903-9852-4DEE-ACC3-B73B9CC188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7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23ED-3C76-4515-9F82-10EDF23B632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903-9852-4DEE-ACC3-B73B9CC188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1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23ED-3C76-4515-9F82-10EDF23B632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903-9852-4DEE-ACC3-B73B9CC188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0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23ED-3C76-4515-9F82-10EDF23B632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903-9852-4DEE-ACC3-B73B9CC188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23ED-3C76-4515-9F82-10EDF23B632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903-9852-4DEE-ACC3-B73B9CC188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5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23ED-3C76-4515-9F82-10EDF23B632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903-9852-4DEE-ACC3-B73B9CC188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5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23ED-3C76-4515-9F82-10EDF23B632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903-9852-4DEE-ACC3-B73B9CC188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7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23ED-3C76-4515-9F82-10EDF23B632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903-9852-4DEE-ACC3-B73B9CC18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5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23ED-3C76-4515-9F82-10EDF23B632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903-9852-4DEE-ACC3-B73B9CC188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3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0323ED-3C76-4515-9F82-10EDF23B632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903-9852-4DEE-ACC3-B73B9CC188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87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23ED-3C76-4515-9F82-10EDF23B632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C84903-9852-4DEE-ACC3-B73B9CC188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8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1544C-8B45-2209-41D0-927A8427D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감성 점수를 활용한 재구매율 및 </a:t>
            </a:r>
            <a:r>
              <a:rPr lang="ko-KR" altLang="en-US" sz="4400" dirty="0" err="1"/>
              <a:t>이탈률</a:t>
            </a:r>
            <a:r>
              <a:rPr lang="ko-KR" altLang="en-US" sz="4400" dirty="0"/>
              <a:t>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55B0D-7D29-3368-42B4-E896653C0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3</a:t>
            </a:r>
            <a:r>
              <a:rPr lang="ko-KR" altLang="en-US" dirty="0"/>
              <a:t>조 데이터 맛집</a:t>
            </a:r>
            <a:endParaRPr lang="en-US" altLang="ko-KR" dirty="0"/>
          </a:p>
          <a:p>
            <a:pPr algn="r"/>
            <a:r>
              <a:rPr lang="ko-KR" altLang="en-US" dirty="0" err="1"/>
              <a:t>황진웅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22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937DF-CE68-94BB-F06F-125F012F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검증 가능성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BCC2F-D877-B780-4FAD-1657B0AD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Kaggle </a:t>
            </a:r>
            <a:r>
              <a:rPr lang="ko-KR" altLang="en-US" dirty="0"/>
              <a:t>데이터 기준 </a:t>
            </a:r>
            <a:r>
              <a:rPr lang="en-US" altLang="ko-KR" dirty="0"/>
              <a:t>: </a:t>
            </a:r>
            <a:r>
              <a:rPr lang="en-US" altLang="ko-KR" dirty="0" err="1"/>
              <a:t>UserID</a:t>
            </a:r>
            <a:r>
              <a:rPr lang="en-US" altLang="ko-KR" dirty="0"/>
              <a:t> + </a:t>
            </a:r>
            <a:r>
              <a:rPr lang="en-US" altLang="ko-KR" dirty="0" err="1"/>
              <a:t>ProductID</a:t>
            </a:r>
            <a:r>
              <a:rPr lang="en-US" altLang="ko-KR" dirty="0"/>
              <a:t> </a:t>
            </a:r>
            <a:r>
              <a:rPr lang="ko-KR" altLang="en-US" dirty="0"/>
              <a:t>조합으로 재구매 여부 파악 가능</a:t>
            </a:r>
          </a:p>
          <a:p>
            <a:r>
              <a:rPr lang="ko-KR" altLang="en-US" dirty="0"/>
              <a:t> 모델 학습 </a:t>
            </a:r>
            <a:r>
              <a:rPr lang="en-US" altLang="ko-KR" dirty="0"/>
              <a:t>-&gt; </a:t>
            </a:r>
            <a:r>
              <a:rPr lang="ko-KR" altLang="en-US" dirty="0"/>
              <a:t>재구매 여부 예측 정확도 평가 가능 </a:t>
            </a:r>
            <a:r>
              <a:rPr lang="en-US" altLang="ko-KR" dirty="0"/>
              <a:t>-&gt; AUC, Accuracy, F1-score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65603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CC2D7-3953-4FC3-96A6-AE9DDE40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모델 생성 전략</a:t>
            </a:r>
            <a:r>
              <a:rPr lang="en-US" altLang="ko-KR" dirty="0"/>
              <a:t>(</a:t>
            </a:r>
            <a:r>
              <a:rPr lang="ko-KR" altLang="en-US" dirty="0"/>
              <a:t>해외 데이터를 사용한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6BF8-BF37-B581-7850-F5064CB5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6678"/>
            <a:ext cx="9603275" cy="4131572"/>
          </a:xfrm>
        </p:spPr>
        <p:txBody>
          <a:bodyPr/>
          <a:lstStyle/>
          <a:p>
            <a:r>
              <a:rPr lang="ko-KR" altLang="en-US" dirty="0"/>
              <a:t>영어 리뷰로 먼저 모델 개발 → 한국어 데이터로 미세조정</a:t>
            </a:r>
            <a:r>
              <a:rPr lang="en-US" altLang="ko-KR" dirty="0"/>
              <a:t>(fine-tuning)</a:t>
            </a:r>
          </a:p>
          <a:p>
            <a:r>
              <a:rPr lang="ko-KR" altLang="en-US" dirty="0"/>
              <a:t>전이학습으로 언어 차이 극복 시도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요약</a:t>
            </a:r>
            <a:endParaRPr lang="en-US" altLang="ko-KR" dirty="0"/>
          </a:p>
          <a:p>
            <a:r>
              <a:rPr lang="ko-KR" altLang="en-US" dirty="0"/>
              <a:t> 한국어 리뷰 데이터 확보 불가 </a:t>
            </a:r>
            <a:r>
              <a:rPr lang="en-US" altLang="ko-KR" dirty="0"/>
              <a:t>- Kaggle </a:t>
            </a:r>
            <a:r>
              <a:rPr lang="ko-KR" altLang="en-US" dirty="0"/>
              <a:t>영어 리뷰로 프로토타입 개발 및 아이디어 검증</a:t>
            </a:r>
          </a:p>
          <a:p>
            <a:r>
              <a:rPr lang="ko-KR" altLang="en-US" dirty="0"/>
              <a:t> 한국어 리뷰 데이터 확보 가능 </a:t>
            </a:r>
            <a:r>
              <a:rPr lang="en-US" altLang="ko-KR" dirty="0"/>
              <a:t>- </a:t>
            </a:r>
            <a:r>
              <a:rPr lang="ko-KR" altLang="en-US" dirty="0"/>
              <a:t>한국어 데이터로 </a:t>
            </a:r>
            <a:r>
              <a:rPr lang="ko-KR" altLang="en-US" dirty="0" err="1"/>
              <a:t>재학습</a:t>
            </a:r>
            <a:r>
              <a:rPr lang="ko-KR" altLang="en-US" dirty="0"/>
              <a:t> 및 한국어 모델 적용</a:t>
            </a:r>
          </a:p>
          <a:p>
            <a:r>
              <a:rPr lang="ko-KR" altLang="en-US" dirty="0"/>
              <a:t> 당장 한국어 데이터 없을 때 </a:t>
            </a:r>
            <a:r>
              <a:rPr lang="en-US" altLang="ko-KR" dirty="0"/>
              <a:t>- </a:t>
            </a:r>
            <a:r>
              <a:rPr lang="ko-KR" altLang="en-US" dirty="0"/>
              <a:t>영어 데이터로 기본 모델 만들어두고</a:t>
            </a:r>
            <a:r>
              <a:rPr lang="en-US" altLang="ko-KR" dirty="0"/>
              <a:t>, </a:t>
            </a:r>
            <a:r>
              <a:rPr lang="ko-KR" altLang="en-US" dirty="0"/>
              <a:t>나중에 전이학습 시도</a:t>
            </a:r>
          </a:p>
        </p:txBody>
      </p:sp>
    </p:spTree>
    <p:extLst>
      <p:ext uri="{BB962C8B-B14F-4D97-AF65-F5344CB8AC3E}">
        <p14:creationId xmlns:p14="http://schemas.microsoft.com/office/powerpoint/2010/main" val="288436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B981D-AFCA-FEB4-6FA9-359E461D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ED9BC-8B18-3C92-0743-4FAC1B1DD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967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타겟값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사용 가능한 데이터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모델 구성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확장 가능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검증 가능성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모델 생성 전략</a:t>
            </a:r>
            <a:r>
              <a:rPr lang="en-US" altLang="ko-KR" dirty="0"/>
              <a:t>(</a:t>
            </a:r>
            <a:r>
              <a:rPr lang="ko-KR" altLang="en-US" dirty="0"/>
              <a:t>해외 데이터를 사용한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68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03D5A-79A5-B433-3568-5A2856C0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C083F-C5C9-B117-016A-C9792CDEB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리뷰에서 감정 점수를 추출하여 해당 품목의 예상 재구매율</a:t>
            </a:r>
            <a:r>
              <a:rPr lang="en-US" altLang="ko-KR" dirty="0"/>
              <a:t>, </a:t>
            </a:r>
            <a:r>
              <a:rPr lang="ko-KR" altLang="en-US" dirty="0" err="1"/>
              <a:t>이탈률</a:t>
            </a:r>
            <a:r>
              <a:rPr lang="ko-KR" altLang="en-US" dirty="0"/>
              <a:t> 표시</a:t>
            </a:r>
            <a:endParaRPr lang="en-US" altLang="ko-KR" dirty="0"/>
          </a:p>
          <a:p>
            <a:r>
              <a:rPr lang="ko-KR" altLang="en-US" dirty="0"/>
              <a:t>리뷰에서 감정 점수 및 키워드를 기반으로</a:t>
            </a:r>
            <a:r>
              <a:rPr lang="en-US" altLang="ko-KR" dirty="0"/>
              <a:t>, </a:t>
            </a:r>
            <a:r>
              <a:rPr lang="ko-KR" altLang="en-US" dirty="0"/>
              <a:t>고객이 해당 품목을 </a:t>
            </a:r>
            <a:r>
              <a:rPr lang="ko-KR" altLang="en-US" dirty="0" err="1"/>
              <a:t>재구매할</a:t>
            </a:r>
            <a:r>
              <a:rPr lang="ko-KR" altLang="en-US" dirty="0"/>
              <a:t> 가능성이 있는지 예측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상품 단위로 재구매율 추정 가능</a:t>
            </a:r>
          </a:p>
        </p:txBody>
      </p:sp>
    </p:spTree>
    <p:extLst>
      <p:ext uri="{BB962C8B-B14F-4D97-AF65-F5344CB8AC3E}">
        <p14:creationId xmlns:p14="http://schemas.microsoft.com/office/powerpoint/2010/main" val="417123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7BB17-55E9-4A5F-946F-DD8D54F8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타겟값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5C4F9-639B-A66F-6E1C-9524E95B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재구매율 추정 </a:t>
            </a:r>
            <a:r>
              <a:rPr lang="en-US" altLang="ko-KR" dirty="0"/>
              <a:t>(</a:t>
            </a:r>
            <a:r>
              <a:rPr lang="ko-KR" altLang="en-US" dirty="0"/>
              <a:t>회귀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고객 이탈 </a:t>
            </a:r>
            <a:r>
              <a:rPr lang="en-US" altLang="ko-KR" dirty="0"/>
              <a:t>: </a:t>
            </a:r>
            <a:r>
              <a:rPr lang="ko-KR" altLang="en-US" dirty="0"/>
              <a:t>부정적 키워드</a:t>
            </a:r>
            <a:r>
              <a:rPr lang="en-US" altLang="ko-KR" dirty="0"/>
              <a:t>(‘</a:t>
            </a:r>
            <a:r>
              <a:rPr lang="ko-KR" altLang="en-US" dirty="0"/>
              <a:t>다시는 구매 안 한다</a:t>
            </a:r>
            <a:r>
              <a:rPr lang="en-US" altLang="ko-KR" dirty="0"/>
              <a:t>‘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추정</a:t>
            </a:r>
            <a:endParaRPr lang="en-US" altLang="ko-KR" dirty="0"/>
          </a:p>
          <a:p>
            <a:r>
              <a:rPr lang="ko-KR" altLang="en-US" dirty="0" err="1"/>
              <a:t>이탈률</a:t>
            </a:r>
            <a:r>
              <a:rPr lang="ko-KR" altLang="en-US" dirty="0"/>
              <a:t> 여부 예측 </a:t>
            </a:r>
            <a:r>
              <a:rPr lang="en-US" altLang="ko-KR" dirty="0"/>
              <a:t>(1: </a:t>
            </a:r>
            <a:r>
              <a:rPr lang="ko-KR" altLang="en-US" dirty="0"/>
              <a:t>고객 이탈 징후 있음</a:t>
            </a:r>
            <a:r>
              <a:rPr lang="en-US" altLang="ko-KR" dirty="0"/>
              <a:t>, 0: </a:t>
            </a:r>
            <a:r>
              <a:rPr lang="ko-KR" altLang="en-US" dirty="0"/>
              <a:t>없음</a:t>
            </a:r>
            <a:r>
              <a:rPr lang="en-US" altLang="ko-KR" dirty="0"/>
              <a:t>) -&gt; Kaggle</a:t>
            </a:r>
            <a:r>
              <a:rPr lang="ko-KR" altLang="en-US" dirty="0"/>
              <a:t>에서 </a:t>
            </a:r>
            <a:r>
              <a:rPr lang="en-US" altLang="ko-KR" dirty="0" err="1"/>
              <a:t>UserID</a:t>
            </a:r>
            <a:r>
              <a:rPr lang="en-US" altLang="ko-KR" dirty="0"/>
              <a:t> + </a:t>
            </a:r>
            <a:r>
              <a:rPr lang="en-US" altLang="ko-KR" dirty="0" err="1"/>
              <a:t>ProductID</a:t>
            </a:r>
            <a:r>
              <a:rPr lang="en-US" altLang="ko-KR" dirty="0"/>
              <a:t> + </a:t>
            </a:r>
            <a:r>
              <a:rPr lang="en-US" altLang="ko-KR" dirty="0" err="1"/>
              <a:t>OrderDate</a:t>
            </a:r>
            <a:r>
              <a:rPr lang="en-US" altLang="ko-KR" dirty="0"/>
              <a:t> </a:t>
            </a:r>
            <a:r>
              <a:rPr lang="ko-KR" altLang="en-US" dirty="0"/>
              <a:t>정보로 재구매 유추 가능</a:t>
            </a:r>
          </a:p>
        </p:txBody>
      </p:sp>
    </p:spTree>
    <p:extLst>
      <p:ext uri="{BB962C8B-B14F-4D97-AF65-F5344CB8AC3E}">
        <p14:creationId xmlns:p14="http://schemas.microsoft.com/office/powerpoint/2010/main" val="317032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FEE37-F0E3-BBBE-7D18-7CB9948E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 가능한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100D5-A9D3-99FF-647E-3233723B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3-1. Kaggle</a:t>
            </a:r>
          </a:p>
          <a:p>
            <a:r>
              <a:rPr lang="en-US" altLang="ko-KR" dirty="0"/>
              <a:t>Amazon Fine Food Reviews</a:t>
            </a:r>
          </a:p>
          <a:p>
            <a:r>
              <a:rPr lang="en-US" altLang="ko-KR" dirty="0"/>
              <a:t> -&gt; </a:t>
            </a:r>
            <a:r>
              <a:rPr lang="en-US" altLang="ko-KR" dirty="0" err="1"/>
              <a:t>UserID</a:t>
            </a:r>
            <a:r>
              <a:rPr lang="en-US" altLang="ko-KR" dirty="0"/>
              <a:t>, </a:t>
            </a:r>
            <a:r>
              <a:rPr lang="en-US" altLang="ko-KR" dirty="0" err="1"/>
              <a:t>ProductID</a:t>
            </a:r>
            <a:r>
              <a:rPr lang="en-US" altLang="ko-KR" dirty="0"/>
              <a:t>, Score, Summary, Text, Time</a:t>
            </a:r>
          </a:p>
          <a:p>
            <a:r>
              <a:rPr lang="en-US" altLang="ko-KR" dirty="0"/>
              <a:t> -&gt; </a:t>
            </a:r>
            <a:r>
              <a:rPr lang="ko-KR" altLang="en-US" dirty="0"/>
              <a:t>동일 유저의 같은 제품 재리뷰로 재구매 유추 가능</a:t>
            </a:r>
          </a:p>
          <a:p>
            <a:endParaRPr lang="ko-KR" altLang="en-US" dirty="0"/>
          </a:p>
          <a:p>
            <a:r>
              <a:rPr lang="en-US" altLang="ko-KR" dirty="0"/>
              <a:t>Product Reorder Prediction (Instacart)</a:t>
            </a:r>
          </a:p>
          <a:p>
            <a:r>
              <a:rPr lang="en-US" altLang="ko-KR" dirty="0"/>
              <a:t> -&gt; reordered </a:t>
            </a:r>
            <a:r>
              <a:rPr lang="ko-KR" altLang="en-US" dirty="0"/>
              <a:t>라벨 존재 </a:t>
            </a:r>
            <a:r>
              <a:rPr lang="en-US" altLang="ko-KR" dirty="0"/>
              <a:t>(0/1)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4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8ADE5-2B61-592E-5A98-B459C272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 가능한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E2CBD-9741-31B8-629D-A6FE86F4E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한국어 리뷰</a:t>
            </a:r>
            <a:endParaRPr lang="en-US" altLang="ko-KR" dirty="0"/>
          </a:p>
          <a:p>
            <a:r>
              <a:rPr lang="ko-KR" altLang="en-US" dirty="0" err="1"/>
              <a:t>마켓컬리의</a:t>
            </a:r>
            <a:r>
              <a:rPr lang="ko-KR" altLang="en-US" dirty="0"/>
              <a:t> 카테고리별 리뷰 데이터를 수집</a:t>
            </a:r>
            <a:r>
              <a:rPr lang="en-US" altLang="ko-KR" dirty="0"/>
              <a:t>(</a:t>
            </a:r>
            <a:r>
              <a:rPr lang="ko-KR" altLang="en-US" dirty="0" err="1"/>
              <a:t>크롤링</a:t>
            </a:r>
            <a:r>
              <a:rPr lang="ko-KR" altLang="en-US" dirty="0"/>
              <a:t> 필요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번가</a:t>
            </a:r>
            <a:r>
              <a:rPr lang="en-US" altLang="ko-KR" dirty="0"/>
              <a:t>, G</a:t>
            </a:r>
            <a:r>
              <a:rPr lang="ko-KR" altLang="en-US" dirty="0"/>
              <a:t>마켓</a:t>
            </a:r>
            <a:r>
              <a:rPr lang="en-US" altLang="ko-KR" dirty="0"/>
              <a:t>, </a:t>
            </a:r>
            <a:r>
              <a:rPr lang="ko-KR" altLang="en-US" dirty="0"/>
              <a:t>네이버 스마트 스토어 등 국내 대규모 온라인 쇼핑몰에서 수집</a:t>
            </a:r>
            <a:r>
              <a:rPr lang="en-US" altLang="ko-KR" dirty="0"/>
              <a:t>(</a:t>
            </a:r>
            <a:r>
              <a:rPr lang="ko-KR" altLang="en-US" dirty="0" err="1"/>
              <a:t>크롤링</a:t>
            </a:r>
            <a:r>
              <a:rPr lang="ko-KR" altLang="en-US" dirty="0"/>
              <a:t> 필요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3-3. </a:t>
            </a:r>
            <a:r>
              <a:rPr lang="ko-KR" altLang="en-US" dirty="0"/>
              <a:t>보조 데이터</a:t>
            </a:r>
            <a:endParaRPr lang="en-US" altLang="ko-KR" dirty="0"/>
          </a:p>
          <a:p>
            <a:r>
              <a:rPr lang="ko-KR" altLang="en-US" dirty="0"/>
              <a:t>제품 등록일</a:t>
            </a:r>
            <a:r>
              <a:rPr lang="en-US" altLang="ko-KR" dirty="0"/>
              <a:t>, </a:t>
            </a:r>
            <a:r>
              <a:rPr lang="ko-KR" altLang="en-US" dirty="0"/>
              <a:t>리뷰 작성일 </a:t>
            </a:r>
            <a:r>
              <a:rPr lang="en-US" altLang="ko-KR" dirty="0"/>
              <a:t>-&gt; </a:t>
            </a:r>
            <a:r>
              <a:rPr lang="ko-KR" altLang="en-US" dirty="0"/>
              <a:t>출시 경과 시간 계산</a:t>
            </a:r>
            <a:r>
              <a:rPr lang="en-US" altLang="ko-KR" dirty="0"/>
              <a:t>(</a:t>
            </a:r>
            <a:r>
              <a:rPr lang="ko-KR" altLang="en-US" dirty="0"/>
              <a:t>추정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계절 </a:t>
            </a:r>
            <a:r>
              <a:rPr lang="en-US" altLang="ko-KR" dirty="0"/>
              <a:t>/ </a:t>
            </a:r>
            <a:r>
              <a:rPr lang="ko-KR" altLang="en-US" dirty="0"/>
              <a:t>제철 여부 추가 </a:t>
            </a:r>
            <a:r>
              <a:rPr lang="en-US" altLang="ko-KR" dirty="0"/>
              <a:t>(</a:t>
            </a:r>
            <a:r>
              <a:rPr lang="ko-KR" altLang="en-US" dirty="0"/>
              <a:t>시계열 특성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20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CE538-57B7-CDF3-CC6F-845104CF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F62FF-FD8F-A9CA-F6AC-33838BD7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 데이터 </a:t>
            </a:r>
            <a:r>
              <a:rPr lang="en-US" altLang="ko-KR" dirty="0"/>
              <a:t>- </a:t>
            </a:r>
            <a:r>
              <a:rPr lang="ko-KR" altLang="en-US" dirty="0"/>
              <a:t>감정 점수 </a:t>
            </a:r>
            <a:r>
              <a:rPr lang="en-US" altLang="ko-KR" dirty="0"/>
              <a:t>(</a:t>
            </a:r>
            <a:r>
              <a:rPr lang="ko-KR" altLang="en-US" dirty="0"/>
              <a:t>긍정 </a:t>
            </a:r>
            <a:r>
              <a:rPr lang="en-US" altLang="ko-KR" dirty="0"/>
              <a:t>/ </a:t>
            </a:r>
            <a:r>
              <a:rPr lang="ko-KR" altLang="en-US" dirty="0"/>
              <a:t>부정</a:t>
            </a:r>
            <a:r>
              <a:rPr lang="en-US" altLang="ko-KR" dirty="0"/>
              <a:t>), </a:t>
            </a:r>
            <a:r>
              <a:rPr lang="ko-KR" altLang="en-US" dirty="0"/>
              <a:t>불만 키워드 수</a:t>
            </a:r>
            <a:r>
              <a:rPr lang="en-US" altLang="ko-KR" dirty="0"/>
              <a:t>, '</a:t>
            </a:r>
            <a:r>
              <a:rPr lang="ko-KR" altLang="en-US" dirty="0"/>
              <a:t>재구매</a:t>
            </a:r>
            <a:r>
              <a:rPr lang="en-US" altLang="ko-KR" dirty="0"/>
              <a:t>' </a:t>
            </a:r>
            <a:r>
              <a:rPr lang="ko-KR" altLang="en-US" dirty="0"/>
              <a:t>관련 표현 포함 여부</a:t>
            </a:r>
          </a:p>
          <a:p>
            <a:r>
              <a:rPr lang="ko-KR" altLang="en-US" dirty="0"/>
              <a:t>평점 </a:t>
            </a:r>
            <a:r>
              <a:rPr lang="en-US" altLang="ko-KR" dirty="0"/>
              <a:t>- </a:t>
            </a:r>
            <a:r>
              <a:rPr lang="ko-KR" altLang="en-US" dirty="0"/>
              <a:t>리뷰 데이터의 긍정</a:t>
            </a:r>
            <a:r>
              <a:rPr lang="en-US" altLang="ko-KR" dirty="0"/>
              <a:t>, </a:t>
            </a:r>
            <a:r>
              <a:rPr lang="ko-KR" altLang="en-US" dirty="0"/>
              <a:t>부정 정도에 따라 </a:t>
            </a:r>
            <a:r>
              <a:rPr lang="ko-KR" altLang="en-US" dirty="0" err="1"/>
              <a:t>별점</a:t>
            </a:r>
            <a:r>
              <a:rPr lang="ko-KR" altLang="en-US" dirty="0"/>
              <a:t> 표시</a:t>
            </a:r>
          </a:p>
          <a:p>
            <a:r>
              <a:rPr lang="ko-KR" altLang="en-US" dirty="0"/>
              <a:t>시계열 </a:t>
            </a:r>
            <a:r>
              <a:rPr lang="en-US" altLang="ko-KR" dirty="0"/>
              <a:t>- </a:t>
            </a:r>
            <a:r>
              <a:rPr lang="ko-KR" altLang="en-US" dirty="0"/>
              <a:t>제품 등록 이후 경과일</a:t>
            </a:r>
            <a:r>
              <a:rPr lang="en-US" altLang="ko-KR" dirty="0"/>
              <a:t>, </a:t>
            </a:r>
            <a:r>
              <a:rPr lang="ko-KR" altLang="en-US" dirty="0"/>
              <a:t>시즌 </a:t>
            </a:r>
            <a:r>
              <a:rPr lang="en-US" altLang="ko-KR" dirty="0"/>
              <a:t>/ </a:t>
            </a:r>
            <a:r>
              <a:rPr lang="ko-KR" altLang="en-US" dirty="0"/>
              <a:t>제철 여부</a:t>
            </a:r>
            <a:r>
              <a:rPr lang="en-US" altLang="ko-KR" dirty="0"/>
              <a:t>, </a:t>
            </a:r>
            <a:r>
              <a:rPr lang="ko-KR" altLang="en-US" dirty="0"/>
              <a:t>월별 리뷰 수 변화</a:t>
            </a:r>
          </a:p>
          <a:p>
            <a:r>
              <a:rPr lang="ko-KR" altLang="en-US" dirty="0"/>
              <a:t>기타 </a:t>
            </a:r>
            <a:r>
              <a:rPr lang="en-US" altLang="ko-KR" dirty="0"/>
              <a:t>- </a:t>
            </a:r>
            <a:r>
              <a:rPr lang="ko-KR" altLang="en-US" dirty="0"/>
              <a:t>품목 카테고리</a:t>
            </a:r>
            <a:r>
              <a:rPr lang="en-US" altLang="ko-KR" dirty="0"/>
              <a:t>, </a:t>
            </a:r>
            <a:r>
              <a:rPr lang="ko-KR" altLang="en-US" dirty="0"/>
              <a:t>가격 대비 평점 편차</a:t>
            </a:r>
            <a:r>
              <a:rPr lang="en-US" altLang="ko-KR" dirty="0"/>
              <a:t>, </a:t>
            </a:r>
            <a:r>
              <a:rPr lang="ko-KR" altLang="en-US" dirty="0"/>
              <a:t>상품군별 평균 비교</a:t>
            </a:r>
          </a:p>
        </p:txBody>
      </p:sp>
    </p:spTree>
    <p:extLst>
      <p:ext uri="{BB962C8B-B14F-4D97-AF65-F5344CB8AC3E}">
        <p14:creationId xmlns:p14="http://schemas.microsoft.com/office/powerpoint/2010/main" val="320082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BC811-972E-C43D-9937-8FFAB246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모델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513D6-6449-D662-F85A-5CDCA7BE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453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5-1. </a:t>
            </a:r>
            <a:r>
              <a:rPr lang="ko-KR" altLang="en-US" dirty="0"/>
              <a:t>리뷰 감정 분석</a:t>
            </a:r>
            <a:r>
              <a:rPr lang="en-US" altLang="ko-KR" dirty="0"/>
              <a:t>(NLP)</a:t>
            </a:r>
          </a:p>
          <a:p>
            <a:r>
              <a:rPr lang="en-US" altLang="ko-KR" dirty="0"/>
              <a:t> KoBERT / BERT + </a:t>
            </a:r>
            <a:r>
              <a:rPr lang="ko-KR" altLang="en-US" dirty="0"/>
              <a:t>감성 사전 기반 분석</a:t>
            </a:r>
          </a:p>
          <a:p>
            <a:r>
              <a:rPr lang="ko-KR" altLang="en-US" dirty="0"/>
              <a:t> 키워드 </a:t>
            </a:r>
            <a:r>
              <a:rPr lang="en-US" altLang="ko-KR" dirty="0"/>
              <a:t>: '</a:t>
            </a:r>
            <a:r>
              <a:rPr lang="ko-KR" altLang="en-US" dirty="0"/>
              <a:t>너무 맛있다</a:t>
            </a:r>
            <a:r>
              <a:rPr lang="en-US" altLang="ko-KR" dirty="0"/>
              <a:t>', '</a:t>
            </a:r>
            <a:r>
              <a:rPr lang="ko-KR" altLang="en-US" dirty="0" err="1"/>
              <a:t>재구매합니다</a:t>
            </a:r>
            <a:r>
              <a:rPr lang="en-US" altLang="ko-KR" dirty="0"/>
              <a:t>.', '</a:t>
            </a:r>
            <a:r>
              <a:rPr lang="ko-KR" altLang="en-US" dirty="0"/>
              <a:t>또 구매할 것 같네요</a:t>
            </a:r>
            <a:r>
              <a:rPr lang="en-US" altLang="ko-KR" dirty="0"/>
              <a:t>.', '</a:t>
            </a:r>
            <a:r>
              <a:rPr lang="ko-KR" altLang="en-US" dirty="0"/>
              <a:t>이건 아닌 듯</a:t>
            </a:r>
            <a:r>
              <a:rPr lang="en-US" altLang="ko-KR" dirty="0"/>
              <a:t>', '</a:t>
            </a:r>
            <a:r>
              <a:rPr lang="ko-KR" altLang="en-US" dirty="0" err="1"/>
              <a:t>별로예요</a:t>
            </a:r>
            <a:r>
              <a:rPr lang="en-US" altLang="ko-KR" dirty="0"/>
              <a:t>.', '</a:t>
            </a:r>
            <a:r>
              <a:rPr lang="ko-KR" altLang="en-US" dirty="0"/>
              <a:t>다시는 구매 안 한다</a:t>
            </a:r>
            <a:r>
              <a:rPr lang="en-US" altLang="ko-KR" dirty="0"/>
              <a:t>.' </a:t>
            </a:r>
            <a:r>
              <a:rPr lang="ko-KR" altLang="en-US" dirty="0"/>
              <a:t>등</a:t>
            </a:r>
          </a:p>
          <a:p>
            <a:endParaRPr lang="ko-KR" altLang="en-US" dirty="0"/>
          </a:p>
          <a:p>
            <a:r>
              <a:rPr lang="en-US" altLang="ko-KR" dirty="0"/>
              <a:t>5-2. </a:t>
            </a:r>
            <a:r>
              <a:rPr lang="ko-KR" altLang="en-US" dirty="0"/>
              <a:t>분류 모델</a:t>
            </a:r>
            <a:r>
              <a:rPr lang="en-US" altLang="ko-KR" dirty="0"/>
              <a:t>(</a:t>
            </a:r>
            <a:r>
              <a:rPr lang="ko-KR" altLang="en-US" dirty="0"/>
              <a:t>지도학습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XGBoost</a:t>
            </a:r>
            <a:r>
              <a:rPr lang="en-US" altLang="ko-KR" dirty="0"/>
              <a:t> / LGBM / Random Forest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타켓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재구매 여부</a:t>
            </a:r>
            <a:r>
              <a:rPr lang="en-US" altLang="ko-KR" dirty="0"/>
              <a:t>(1/0), </a:t>
            </a:r>
            <a:r>
              <a:rPr lang="ko-KR" altLang="en-US" dirty="0"/>
              <a:t>이탈 여부</a:t>
            </a:r>
            <a:r>
              <a:rPr lang="en-US" altLang="ko-KR" dirty="0"/>
              <a:t>(1/0)</a:t>
            </a:r>
          </a:p>
          <a:p>
            <a:endParaRPr lang="en-US" altLang="ko-KR" dirty="0"/>
          </a:p>
          <a:p>
            <a:r>
              <a:rPr lang="en-US" altLang="ko-KR" dirty="0"/>
              <a:t>5-3. </a:t>
            </a:r>
            <a:r>
              <a:rPr lang="ko-KR" altLang="en-US" dirty="0"/>
              <a:t>회귀 모델</a:t>
            </a:r>
          </a:p>
          <a:p>
            <a:r>
              <a:rPr lang="ko-KR" altLang="en-US" dirty="0"/>
              <a:t> 재구매율 </a:t>
            </a:r>
            <a:r>
              <a:rPr lang="en-US" altLang="ko-KR" dirty="0"/>
              <a:t>% </a:t>
            </a:r>
            <a:r>
              <a:rPr lang="ko-KR" altLang="en-US" dirty="0"/>
              <a:t>추정 </a:t>
            </a:r>
            <a:r>
              <a:rPr lang="en-US" altLang="ko-KR" dirty="0"/>
              <a:t>(</a:t>
            </a:r>
            <a:r>
              <a:rPr lang="ko-KR" altLang="en-US" dirty="0"/>
              <a:t>회귀 타겟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21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54E15-9977-744D-BF74-5BC27093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확장 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3805A-75AA-7832-7C6D-3D27FCA2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상품 배지 표시 </a:t>
            </a:r>
            <a:r>
              <a:rPr lang="en-US" altLang="ko-KR" dirty="0"/>
              <a:t>- '</a:t>
            </a:r>
            <a:r>
              <a:rPr lang="ko-KR" altLang="en-US" dirty="0"/>
              <a:t>예상 재구매율</a:t>
            </a:r>
            <a:r>
              <a:rPr lang="en-US" altLang="ko-KR" dirty="0"/>
              <a:t>: 84%'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고객 감정 기반 재구매 예상 등급 </a:t>
            </a:r>
            <a:r>
              <a:rPr lang="en-US" altLang="ko-KR" dirty="0"/>
              <a:t>: ★★★★☆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추천 제품 시스템과 연계 </a:t>
            </a:r>
            <a:r>
              <a:rPr lang="en-US" altLang="ko-KR" dirty="0"/>
              <a:t>- </a:t>
            </a:r>
            <a:r>
              <a:rPr lang="ko-KR" altLang="en-US" dirty="0"/>
              <a:t>감정 </a:t>
            </a:r>
            <a:r>
              <a:rPr lang="en-US" altLang="ko-KR" dirty="0"/>
              <a:t>+ </a:t>
            </a:r>
            <a:r>
              <a:rPr lang="ko-KR" altLang="en-US" dirty="0"/>
              <a:t>재구매 가능성 높은 상품 자동 추천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23400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550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갤러리</vt:lpstr>
      <vt:lpstr>감성 점수를 활용한 재구매율 및 이탈률 예측</vt:lpstr>
      <vt:lpstr>목차</vt:lpstr>
      <vt:lpstr>1. 설명</vt:lpstr>
      <vt:lpstr>2. 타겟값</vt:lpstr>
      <vt:lpstr>3. 사용 가능한 데이터</vt:lpstr>
      <vt:lpstr>3. 사용 가능한 데이터</vt:lpstr>
      <vt:lpstr>4. 입력</vt:lpstr>
      <vt:lpstr>5. 모델 구성</vt:lpstr>
      <vt:lpstr>6. 확장 가능</vt:lpstr>
      <vt:lpstr>7. 검증 가능성</vt:lpstr>
      <vt:lpstr>8. 모델 생성 전략(해외 데이터를 사용한 경우)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진웅 황</dc:creator>
  <cp:lastModifiedBy>진웅 황</cp:lastModifiedBy>
  <cp:revision>17</cp:revision>
  <dcterms:created xsi:type="dcterms:W3CDTF">2025-05-21T06:17:39Z</dcterms:created>
  <dcterms:modified xsi:type="dcterms:W3CDTF">2025-05-21T06:38:29Z</dcterms:modified>
</cp:coreProperties>
</file>