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6EC8A-3909-BBA0-72D2-B886FEC8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90B7E-388C-5B30-0F5D-9810FC07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473BC-DAB2-0988-E876-933023F1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F523-EEC9-12C2-E0C5-82A31BF1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2FDCE-AE87-EC0E-5538-F01944A5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7552F-D23D-72D7-6411-DA568721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04B36D-4C49-7255-731B-9A5D8E1CB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EE899-0804-3742-693D-DF1C18A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EFC14-CEAC-1E2A-9284-C66F3D43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FEF75-4454-BA6F-A48F-C600FF7F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9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38714-6D87-4B15-DF96-BB97E305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BC7F0-7593-9647-E489-6590C154D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9F372-8636-752D-F9D3-87EFF717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3D231-BA25-600B-A104-5B88CC01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718ED-F36F-FC3D-F71D-7C4CD4B1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4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4DA7-EA2E-9E8D-792B-F73A82F2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B8E4F-2D43-3495-971F-5B3ECC4D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CDD6C-95AA-DC54-872A-EF99CDC5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9C313-C44A-E9B8-9503-00A9E54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86361-9B5F-E780-939D-1266AB4F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7D27-BFAC-6005-15D5-3159FE3A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59048-E492-52ED-BD04-921A76A6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11C49-CD9A-9812-A385-B7387629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47648-728A-D19B-2178-7D33BECF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61956-1F60-67CE-9548-2108E61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CC1E-43EF-720D-93F5-FA857D6E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5475B-FF51-0AAB-5CF2-D649860E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C191E-5599-B212-7168-C2DA20D0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CA239-5FAF-2DE0-8445-D5D4CAAA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6C8E2-3887-A47B-5069-D5828741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FBA34-CA32-04F8-6B3C-6AA04989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3D75-EA20-F774-4390-DEAD8EFA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0937F-FAE0-C78A-590A-8E4770937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60BA47-AAE6-68FE-67B9-AD1991B9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F2EE09-2677-E9A7-2AEF-3E85757B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0B4BA-9951-69E0-E0E3-BE00BE209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3BF4D-C325-F461-77A6-8300CAE4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8840A-1021-11D1-6DB7-89C79BB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5E1E32-ADC7-4939-0037-4C886F4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5EC0E-0189-A0A8-3C2A-EE13E442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6564B-F85E-183C-56D1-662839C7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10CAB3-BF0D-B95A-5892-324E9571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054EAF-8F32-89F1-FEDD-654162F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CB8E65-2717-26F1-E7B4-29D231D0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5990A2-7EC4-CEAE-0857-583718C1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F5E9D-9D16-0319-0615-37E29F3D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6582C-1558-4EEE-88B7-96FCE6C3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20ABB-F5C5-E467-4699-CC51CB8E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07306D-2B86-2918-F40C-5F2694A8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84AAF-AD1F-1274-7660-058A8204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6342C-02B9-99CC-5B99-B54A9855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801D3-9837-8664-C1CB-79C3A9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7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490A-2CCB-255A-699F-E6A38AC3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EC06EF-54E3-7878-E76D-F8176CECB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793F2-D2BD-F2C1-D9D3-0B76D702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523D2-9858-A79A-9A73-0F28B34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8C728-E61C-FFB1-A5F7-AF44CBE9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77949-5415-8A80-9010-1B26A1C8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B82C7F-B375-E50C-B67B-AA65FD99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C7883-2F87-BAB5-D4F0-8CE2CF35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F0241-DA4C-EE3F-D282-2351EBA0D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91814-8389-4660-A668-52EBF6D5124B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89553-E745-84B7-EF61-B0113F810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6F026-DCF1-E140-AEB8-B6E2ECBDC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15E6-399F-4DC8-8964-0E18B013B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D126-1DE3-0D06-FB89-BD79130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092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1. </a:t>
            </a:r>
            <a:r>
              <a:rPr lang="ko-KR" altLang="en-US" sz="2400" b="1" dirty="0">
                <a:solidFill>
                  <a:srgbClr val="0070C0"/>
                </a:solidFill>
              </a:rPr>
              <a:t>특정 리뷰 한 줄 요약</a:t>
            </a:r>
            <a:br>
              <a:rPr lang="en-US" altLang="ko-KR" sz="2400" dirty="0"/>
            </a:br>
            <a:br>
              <a:rPr lang="ko-KR" altLang="en-US" sz="2400" dirty="0"/>
            </a:br>
            <a:r>
              <a:rPr lang="en-US" altLang="ko-KR" sz="2400" dirty="0"/>
              <a:t>-&gt; </a:t>
            </a:r>
            <a:r>
              <a:rPr lang="ko-KR" altLang="en-US" sz="2400" dirty="0"/>
              <a:t>글자 수 제한을 두어 장문의 리뷰를 요약하여 해당 상품을 선택하는 데 도움이 되도록 함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1-1) </a:t>
            </a:r>
            <a:r>
              <a:rPr lang="ko-KR" altLang="en-US" sz="2400" dirty="0"/>
              <a:t>사용 모델 </a:t>
            </a:r>
            <a:r>
              <a:rPr lang="en-US" altLang="ko-KR" sz="2400" dirty="0"/>
              <a:t>: NLP(</a:t>
            </a:r>
            <a:r>
              <a:rPr lang="en-US" altLang="ko-KR" sz="2400" dirty="0" err="1"/>
              <a:t>KoBART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1-2) </a:t>
            </a:r>
            <a:r>
              <a:rPr lang="ko-KR" altLang="en-US" sz="2400" dirty="0"/>
              <a:t>데이터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ko-KR" altLang="en-US" sz="2400" dirty="0" err="1"/>
              <a:t>마켓컬리</a:t>
            </a:r>
            <a:r>
              <a:rPr lang="en-US" altLang="ko-KR" sz="2400" dirty="0"/>
              <a:t>, </a:t>
            </a:r>
            <a:r>
              <a:rPr lang="ko-KR" altLang="en-US" sz="2400" dirty="0"/>
              <a:t>네이버 스마트 스토어</a:t>
            </a:r>
            <a:r>
              <a:rPr lang="en-US" altLang="ko-KR" sz="2400" dirty="0"/>
              <a:t>, 11</a:t>
            </a:r>
            <a:r>
              <a:rPr lang="ko-KR" altLang="en-US" sz="2400" dirty="0"/>
              <a:t>번가</a:t>
            </a:r>
            <a:r>
              <a:rPr lang="en-US" altLang="ko-KR" sz="2400" dirty="0"/>
              <a:t>, G</a:t>
            </a:r>
            <a:r>
              <a:rPr lang="ko-KR" altLang="en-US" sz="2400" dirty="0"/>
              <a:t>마켓 </a:t>
            </a:r>
            <a:r>
              <a:rPr lang="en-US" altLang="ko-KR" sz="2400" dirty="0"/>
              <a:t>(</a:t>
            </a:r>
            <a:r>
              <a:rPr lang="ko-KR" altLang="en-US" sz="2400" dirty="0"/>
              <a:t>식품 카테고리로 통일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62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6352C-CA5E-C0A7-019C-169F33A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407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</a:rPr>
              <a:t>할인율 적용 시스템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/>
              <a:t>리뷰 중에서 가격을 언급한 리뷰 개수 또는 비율에 따라 할인율 적용</a:t>
            </a:r>
            <a:r>
              <a:rPr lang="en-US" altLang="ko-KR" sz="2400" dirty="0"/>
              <a:t>, </a:t>
            </a:r>
            <a:r>
              <a:rPr lang="ko-KR" altLang="en-US" sz="2400" dirty="0"/>
              <a:t>통계청의 해당 품목 물가를 기준으로 할인율 범위를 선정</a:t>
            </a:r>
            <a:br>
              <a:rPr lang="ko-KR" altLang="en-US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=&gt; </a:t>
            </a:r>
            <a:r>
              <a:rPr lang="ko-KR" altLang="en-US" sz="2400" dirty="0"/>
              <a:t>할인율이 적용 중인지 확인 </a:t>
            </a:r>
            <a:r>
              <a:rPr lang="en-US" altLang="ko-KR" sz="2400" dirty="0"/>
              <a:t>-&gt; </a:t>
            </a:r>
            <a:r>
              <a:rPr lang="ko-KR" altLang="en-US" sz="2400" dirty="0"/>
              <a:t>적용 중이면 해당 할인율 보다 높게 산정</a:t>
            </a:r>
            <a:r>
              <a:rPr lang="en-US" altLang="ko-KR" sz="2400" dirty="0"/>
              <a:t>, </a:t>
            </a:r>
            <a:r>
              <a:rPr lang="ko-KR" altLang="en-US" sz="2400" dirty="0"/>
              <a:t>적용 중이지 않다면 물가 데이터를 기준으로 할인율 산정</a:t>
            </a:r>
            <a:r>
              <a:rPr lang="en-US" altLang="ko-KR" sz="2400" dirty="0"/>
              <a:t>(</a:t>
            </a:r>
            <a:r>
              <a:rPr lang="ko-KR" altLang="en-US" sz="2400" dirty="0"/>
              <a:t>소매가격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))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61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25DC5-590C-8C0F-8E0D-3F00038F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2-1) </a:t>
            </a:r>
            <a:r>
              <a:rPr lang="ko-KR" altLang="en-US" sz="2000" dirty="0"/>
              <a:t>사용 모델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sz="2000" b="1" dirty="0">
                <a:solidFill>
                  <a:srgbClr val="0070C0"/>
                </a:solidFill>
              </a:rPr>
              <a:t>1) </a:t>
            </a:r>
            <a:r>
              <a:rPr lang="ko-KR" altLang="en-US" sz="2000" b="1" dirty="0">
                <a:solidFill>
                  <a:srgbClr val="0070C0"/>
                </a:solidFill>
              </a:rPr>
              <a:t>가격을 언급하는 리뷰 분류 </a:t>
            </a:r>
            <a:r>
              <a:rPr lang="en-US" altLang="ko-KR" sz="2000" b="1" dirty="0">
                <a:solidFill>
                  <a:srgbClr val="0070C0"/>
                </a:solidFill>
              </a:rPr>
              <a:t>: NLP(KoBERT)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‘</a:t>
            </a:r>
            <a:r>
              <a:rPr lang="ko-KR" altLang="en-US" sz="2000" dirty="0"/>
              <a:t>비싸다</a:t>
            </a:r>
            <a:r>
              <a:rPr lang="en-US" altLang="ko-KR" sz="2000" dirty="0"/>
              <a:t>’, ‘</a:t>
            </a:r>
            <a:r>
              <a:rPr lang="ko-KR" altLang="en-US" sz="2000" dirty="0"/>
              <a:t>가격</a:t>
            </a:r>
            <a:r>
              <a:rPr lang="en-US" altLang="ko-KR" sz="2000" dirty="0"/>
              <a:t>’, ‘</a:t>
            </a:r>
            <a:r>
              <a:rPr lang="ko-KR" altLang="en-US" sz="2000" dirty="0"/>
              <a:t>비쌈</a:t>
            </a:r>
            <a:r>
              <a:rPr lang="en-US" altLang="ko-KR" sz="2000" dirty="0"/>
              <a:t>’, ‘</a:t>
            </a:r>
            <a:r>
              <a:rPr lang="ko-KR" altLang="en-US" sz="2000" dirty="0"/>
              <a:t>너무 비싸다</a:t>
            </a:r>
            <a:r>
              <a:rPr lang="en-US" altLang="ko-KR" sz="2000" dirty="0"/>
              <a:t>’, ‘</a:t>
            </a:r>
            <a:r>
              <a:rPr lang="ko-KR" altLang="en-US" sz="2000" dirty="0"/>
              <a:t>너무 비쌈</a:t>
            </a:r>
            <a:r>
              <a:rPr lang="en-US" altLang="ko-KR" sz="2000" dirty="0"/>
              <a:t>’ </a:t>
            </a:r>
            <a:r>
              <a:rPr lang="ko-KR" altLang="en-US" sz="2000" dirty="0"/>
              <a:t>등의 키워드 </a:t>
            </a:r>
            <a:r>
              <a:rPr lang="en-US" altLang="ko-KR" sz="2000" dirty="0"/>
              <a:t>+ </a:t>
            </a:r>
            <a:r>
              <a:rPr lang="ko-KR" altLang="en-US" sz="2000" dirty="0"/>
              <a:t>감성 모델</a:t>
            </a:r>
            <a:br>
              <a:rPr lang="ko-KR" altLang="en-US" sz="2000" dirty="0"/>
            </a:br>
            <a:br>
              <a:rPr lang="en-US" altLang="ko-KR" sz="2000" dirty="0"/>
            </a:br>
            <a:br>
              <a:rPr lang="ko-KR" altLang="en-US" sz="2000" dirty="0"/>
            </a:br>
            <a:r>
              <a:rPr lang="en-US" altLang="ko-KR" sz="2000" b="1" dirty="0">
                <a:solidFill>
                  <a:srgbClr val="0070C0"/>
                </a:solidFill>
              </a:rPr>
              <a:t>2) </a:t>
            </a:r>
            <a:r>
              <a:rPr lang="ko-KR" altLang="en-US" sz="2000" b="1" dirty="0">
                <a:solidFill>
                  <a:srgbClr val="0070C0"/>
                </a:solidFill>
              </a:rPr>
              <a:t>할인 필요 판단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XGBoost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또는 </a:t>
            </a:r>
            <a:r>
              <a:rPr lang="en-US" altLang="ko-KR" sz="2000" b="1" dirty="0">
                <a:solidFill>
                  <a:srgbClr val="0070C0"/>
                </a:solidFill>
              </a:rPr>
              <a:t>LGBM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전체 리뷰 중 가격 관련 비율 또는 수</a:t>
            </a:r>
            <a:r>
              <a:rPr lang="en-US" altLang="ko-KR" sz="2000" dirty="0"/>
              <a:t>, </a:t>
            </a:r>
            <a:r>
              <a:rPr lang="ko-KR" altLang="en-US" sz="2000" dirty="0"/>
              <a:t>시장 가격 대비 비율</a:t>
            </a:r>
            <a:r>
              <a:rPr lang="en-US" altLang="ko-KR" sz="2000" dirty="0"/>
              <a:t>, </a:t>
            </a:r>
            <a:r>
              <a:rPr lang="ko-KR" altLang="en-US" sz="2000" dirty="0"/>
              <a:t>제철 여부</a:t>
            </a:r>
            <a:r>
              <a:rPr lang="en-US" altLang="ko-KR" sz="2000" dirty="0"/>
              <a:t>, </a:t>
            </a:r>
            <a:r>
              <a:rPr lang="ko-KR" altLang="en-US" sz="2000" dirty="0"/>
              <a:t>품목 등</a:t>
            </a:r>
            <a:br>
              <a:rPr lang="ko-KR" altLang="en-US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리뷰에서 가격 언급 비율</a:t>
            </a:r>
            <a:r>
              <a:rPr lang="en-US" altLang="ko-KR" sz="2000" dirty="0"/>
              <a:t>, </a:t>
            </a:r>
            <a:r>
              <a:rPr lang="ko-KR" altLang="en-US" sz="2000" dirty="0"/>
              <a:t>현재 물가와 </a:t>
            </a:r>
            <a:r>
              <a:rPr lang="ko-KR" altLang="en-US" sz="2000" dirty="0" err="1"/>
              <a:t>상품가</a:t>
            </a:r>
            <a:r>
              <a:rPr lang="ko-KR" altLang="en-US" sz="2000" dirty="0"/>
              <a:t> 비교</a:t>
            </a:r>
            <a:r>
              <a:rPr lang="en-US" altLang="ko-KR" sz="2000" dirty="0"/>
              <a:t>, </a:t>
            </a:r>
            <a:r>
              <a:rPr lang="ko-KR" altLang="en-US" sz="2000" dirty="0"/>
              <a:t>날씨</a:t>
            </a:r>
            <a:r>
              <a:rPr lang="en-US" altLang="ko-KR" sz="2000" dirty="0"/>
              <a:t>(</a:t>
            </a:r>
            <a:r>
              <a:rPr lang="ko-KR" altLang="en-US" sz="2000" dirty="0"/>
              <a:t>계절</a:t>
            </a:r>
            <a:r>
              <a:rPr lang="en-US" altLang="ko-KR" sz="2000" dirty="0"/>
              <a:t>) </a:t>
            </a:r>
            <a:r>
              <a:rPr lang="ko-KR" altLang="en-US" sz="2000" dirty="0"/>
              <a:t>또는 제철 확인 → 할인 여부 결정</a:t>
            </a:r>
            <a:r>
              <a:rPr lang="en-US" altLang="ko-KR" sz="2000" dirty="0"/>
              <a:t>(</a:t>
            </a:r>
            <a:r>
              <a:rPr lang="ko-KR" altLang="en-US" sz="2000" dirty="0"/>
              <a:t>이진 분류</a:t>
            </a:r>
            <a:r>
              <a:rPr lang="en-US" altLang="ko-KR" sz="2000" dirty="0"/>
              <a:t>))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b="1" dirty="0">
                <a:solidFill>
                  <a:srgbClr val="0070C0"/>
                </a:solidFill>
              </a:rPr>
              <a:t>3) </a:t>
            </a:r>
            <a:r>
              <a:rPr lang="ko-KR" altLang="en-US" sz="2000" b="1" dirty="0">
                <a:solidFill>
                  <a:srgbClr val="0070C0"/>
                </a:solidFill>
              </a:rPr>
              <a:t>할인율 산정 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en-US" altLang="ko-KR" sz="2000" b="1" dirty="0" err="1">
                <a:solidFill>
                  <a:srgbClr val="0070C0"/>
                </a:solidFill>
              </a:rPr>
              <a:t>XGBoost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회귀 또는 </a:t>
            </a:r>
            <a:r>
              <a:rPr lang="en-US" altLang="ko-KR" sz="2000" b="1" dirty="0">
                <a:solidFill>
                  <a:srgbClr val="0070C0"/>
                </a:solidFill>
              </a:rPr>
              <a:t>LGBM </a:t>
            </a:r>
            <a:r>
              <a:rPr lang="ko-KR" altLang="en-US" sz="2000" b="1" dirty="0">
                <a:solidFill>
                  <a:srgbClr val="0070C0"/>
                </a:solidFill>
              </a:rPr>
              <a:t>회귀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/>
              <a:t>농산물유통정보의 물가와 </a:t>
            </a:r>
            <a:r>
              <a:rPr lang="ko-KR" altLang="en-US" sz="2000" dirty="0" err="1"/>
              <a:t>상품가</a:t>
            </a:r>
            <a:r>
              <a:rPr lang="ko-KR" altLang="en-US" sz="2000" dirty="0"/>
              <a:t> 비교 → 할인율 추정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sz="2000" b="1" dirty="0">
                <a:solidFill>
                  <a:srgbClr val="0070C0"/>
                </a:solidFill>
              </a:rPr>
              <a:t>4) </a:t>
            </a:r>
            <a:r>
              <a:rPr lang="ko-KR" altLang="en-US" sz="2000" b="1" dirty="0">
                <a:solidFill>
                  <a:srgbClr val="0070C0"/>
                </a:solidFill>
              </a:rPr>
              <a:t>트렌드 예측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</a:rPr>
              <a:t>추가사항</a:t>
            </a:r>
            <a:r>
              <a:rPr lang="en-US" altLang="ko-KR" sz="2000" b="1" dirty="0">
                <a:solidFill>
                  <a:srgbClr val="0070C0"/>
                </a:solidFill>
              </a:rPr>
              <a:t>) : LSTM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품목별 수요 변화 추세 예측</a:t>
            </a:r>
            <a:r>
              <a:rPr lang="en-US" altLang="ko-KR" sz="2000" dirty="0"/>
              <a:t>, </a:t>
            </a:r>
            <a:r>
              <a:rPr lang="ko-KR" altLang="en-US" sz="2000" dirty="0"/>
              <a:t>시간 흐름 따른 할인율 추천 가능</a:t>
            </a:r>
          </a:p>
        </p:txBody>
      </p:sp>
    </p:spTree>
    <p:extLst>
      <p:ext uri="{BB962C8B-B14F-4D97-AF65-F5344CB8AC3E}">
        <p14:creationId xmlns:p14="http://schemas.microsoft.com/office/powerpoint/2010/main" val="151652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DAD06-3224-D02C-6081-13B416D9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798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2-2) </a:t>
            </a:r>
            <a:r>
              <a:rPr lang="ko-KR" altLang="en-US" sz="2400" dirty="0"/>
              <a:t>사용할 수 있는 데이터</a:t>
            </a:r>
            <a:br>
              <a:rPr lang="ko-KR" altLang="en-US" sz="2400" dirty="0"/>
            </a:br>
            <a:br>
              <a:rPr lang="ko-KR" altLang="en-US" sz="2400" dirty="0"/>
            </a:br>
            <a:r>
              <a:rPr lang="en-US" altLang="ko-KR" sz="2400" dirty="0"/>
              <a:t>1) </a:t>
            </a:r>
            <a:r>
              <a:rPr lang="ko-KR" altLang="en-US" sz="2400" dirty="0"/>
              <a:t>리뷰 </a:t>
            </a:r>
            <a:r>
              <a:rPr lang="en-US" altLang="ko-KR" sz="2400" dirty="0"/>
              <a:t>: 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 err="1"/>
              <a:t>마켓컬리</a:t>
            </a:r>
            <a:r>
              <a:rPr lang="en-US" altLang="ko-KR" sz="2400" dirty="0"/>
              <a:t>, </a:t>
            </a:r>
            <a:r>
              <a:rPr lang="ko-KR" altLang="en-US" sz="2400" dirty="0"/>
              <a:t>네이버 스마트 스토어</a:t>
            </a:r>
            <a:r>
              <a:rPr lang="en-US" altLang="ko-KR" sz="2400" dirty="0"/>
              <a:t>, 11</a:t>
            </a:r>
            <a:r>
              <a:rPr lang="ko-KR" altLang="en-US" sz="2400" dirty="0"/>
              <a:t>번가</a:t>
            </a:r>
            <a:r>
              <a:rPr lang="en-US" altLang="ko-KR" sz="2400" dirty="0"/>
              <a:t>, G</a:t>
            </a:r>
            <a:r>
              <a:rPr lang="ko-KR" altLang="en-US" sz="2400" dirty="0"/>
              <a:t>마켓</a:t>
            </a:r>
            <a:br>
              <a:rPr lang="en-US" altLang="ko-KR" sz="2400" dirty="0"/>
            </a:br>
            <a:br>
              <a:rPr lang="en-US" altLang="ko-KR" sz="2400" dirty="0"/>
            </a:br>
            <a:br>
              <a:rPr lang="ko-KR" altLang="en-US" sz="2400" dirty="0"/>
            </a:br>
            <a:r>
              <a:rPr lang="en-US" altLang="ko-KR" sz="2400" dirty="0"/>
              <a:t>2) </a:t>
            </a:r>
            <a:r>
              <a:rPr lang="ko-KR" altLang="en-US" sz="2400" dirty="0"/>
              <a:t>가격 </a:t>
            </a:r>
            <a:r>
              <a:rPr lang="en-US" altLang="ko-KR" sz="2400" dirty="0"/>
              <a:t>: 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1. </a:t>
            </a:r>
            <a:r>
              <a:rPr lang="ko-KR" altLang="en-US" sz="2400" dirty="0"/>
              <a:t>통계청 </a:t>
            </a:r>
            <a:r>
              <a:rPr lang="en-US" altLang="ko-KR" sz="2400" dirty="0"/>
              <a:t>- </a:t>
            </a:r>
            <a:r>
              <a:rPr lang="ko-KR" altLang="en-US" sz="2400" dirty="0"/>
              <a:t>소비자물가지수 </a:t>
            </a:r>
            <a:r>
              <a:rPr lang="en-US" altLang="ko-KR" sz="2400" dirty="0"/>
              <a:t>-&gt; 2022</a:t>
            </a:r>
            <a:r>
              <a:rPr lang="ko-KR" altLang="en-US" sz="2400" dirty="0"/>
              <a:t>년 기준으로 되어있음</a:t>
            </a:r>
            <a:r>
              <a:rPr lang="en-US" altLang="ko-KR" sz="2400" dirty="0"/>
              <a:t>(2022</a:t>
            </a:r>
            <a:r>
              <a:rPr lang="ko-KR" altLang="en-US" sz="2400" dirty="0"/>
              <a:t>년 품목별 가격을 알면 추정 가능</a:t>
            </a:r>
            <a:r>
              <a:rPr lang="en-US" altLang="ko-KR" sz="2400" dirty="0"/>
              <a:t>), 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농산물유통정보 </a:t>
            </a:r>
            <a:r>
              <a:rPr lang="en-US" altLang="ko-KR" sz="2400" dirty="0"/>
              <a:t>- KAMIS </a:t>
            </a:r>
            <a:r>
              <a:rPr lang="ko-KR" altLang="en-US" sz="2400" dirty="0" err="1"/>
              <a:t>크롤링</a:t>
            </a:r>
            <a:r>
              <a:rPr lang="en-US" altLang="ko-KR" sz="2400" dirty="0"/>
              <a:t>, </a:t>
            </a:r>
            <a:r>
              <a:rPr lang="ko-KR" altLang="en-US" sz="2400" dirty="0"/>
              <a:t>학습 데이터 </a:t>
            </a:r>
            <a:r>
              <a:rPr lang="en-US" altLang="ko-KR" sz="2400" dirty="0"/>
              <a:t>: </a:t>
            </a:r>
            <a:r>
              <a:rPr lang="ko-KR" altLang="en-US" sz="2400" dirty="0"/>
              <a:t>해외 온라인 쇼핑 거래 데이터</a:t>
            </a:r>
          </a:p>
        </p:txBody>
      </p:sp>
    </p:spTree>
    <p:extLst>
      <p:ext uri="{BB962C8B-B14F-4D97-AF65-F5344CB8AC3E}">
        <p14:creationId xmlns:p14="http://schemas.microsoft.com/office/powerpoint/2010/main" val="317827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345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1. 특정 리뷰 한 줄 요약  -&gt; 글자 수 제한을 두어 장문의 리뷰를 요약하여 해당 상품을 선택하는 데 도움이 되도록 함.   1-1) 사용 모델 : NLP(KoBART)   1-2) 데이터  마켓컬리, 네이버 스마트 스토어, 11번가, G마켓 (식품 카테고리로 통일)</vt:lpstr>
      <vt:lpstr>2. 할인율 적용 시스템   리뷰 중에서 가격을 언급한 리뷰 개수 또는 비율에 따라 할인율 적용, 통계청의 해당 품목 물가를 기준으로 할인율 범위를 선정   =&gt; 할인율이 적용 중인지 확인 -&gt; 적용 중이면 해당 할인율 보다 높게 산정, 적용 중이지 않다면 물가 데이터를 기준으로 할인율 산정(소매가격(평균))</vt:lpstr>
      <vt:lpstr>2-1) 사용 모델  1) 가격을 언급하는 리뷰 분류 : NLP(KoBERT)   - ‘비싸다’, ‘가격’, ‘비쌈’, ‘너무 비싸다’, ‘너무 비쌈’ 등의 키워드 + 감성 모델   2) 할인 필요 판단 : XGBoost 또는 LGBM   - 변수 : 전체 리뷰 중 가격 관련 비율 또는 수, 시장 가격 대비 비율, 제철 여부, 품목 등 (리뷰에서 가격 언급 비율, 현재 물가와 상품가 비교, 날씨(계절) 또는 제철 확인 → 할인 여부 결정(이진 분류))  3) 할인율 산정 : XGBoost 회귀 또는 LGBM 회귀   - 통계청, 농산물유통정보의 물가와 상품가 비교 → 할인율 추정  4) 트렌드 예측(추가사항) : LSTM   - 품목별 수요 변화 추세 예측, 시간 흐름 따른 할인율 추천 가능</vt:lpstr>
      <vt:lpstr>2-2) 사용할 수 있는 데이터  1) 리뷰 :   - 마켓컬리, 네이버 스마트 스토어, 11번가, G마켓   2) 가격 :   1. 통계청 - 소비자물가지수 -&gt; 2022년 기준으로 되어있음(2022년 품목별 가격을 알면 추정 가능),   2. 농산물유통정보 - KAMIS 크롤링, 학습 데이터 : 해외 온라인 쇼핑 거래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진웅 황</dc:creator>
  <cp:lastModifiedBy>진웅 황</cp:lastModifiedBy>
  <cp:revision>1</cp:revision>
  <dcterms:created xsi:type="dcterms:W3CDTF">2025-05-20T06:13:16Z</dcterms:created>
  <dcterms:modified xsi:type="dcterms:W3CDTF">2025-05-20T07:54:46Z</dcterms:modified>
</cp:coreProperties>
</file>