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9753600" cx="130048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3.xml"/><Relationship Id="rId4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pic"/>
          </p:nvPr>
        </p:nvSpPr>
        <p:spPr>
          <a:xfrm>
            <a:off x="6718300" y="5092700"/>
            <a:ext cx="53339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/>
          <p:nvPr>
            <p:ph idx="3" type="pic"/>
          </p:nvPr>
        </p:nvSpPr>
        <p:spPr>
          <a:xfrm>
            <a:off x="6724517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/>
          <p:nvPr>
            <p:ph idx="4" type="pic"/>
          </p:nvPr>
        </p:nvSpPr>
        <p:spPr>
          <a:xfrm>
            <a:off x="952500" y="889000"/>
            <a:ext cx="5333999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pic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67183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pic"/>
          </p:nvPr>
        </p:nvSpPr>
        <p:spPr>
          <a:xfrm>
            <a:off x="67183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095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09550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 Unit Testing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1270000" y="5029200"/>
            <a:ext cx="10464800" cy="394037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1079500" y="5021776"/>
            <a:ext cx="10624496" cy="4717220"/>
            <a:chOff x="0" y="0"/>
            <a:chExt cx="10624495" cy="4717218"/>
          </a:xfrm>
        </p:grpSpPr>
        <p:pic>
          <p:nvPicPr>
            <p:cNvPr id="66" name="Shape 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88900"/>
              <a:ext cx="10370495" cy="4387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0624495" cy="47172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Understanding Unit testing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60045" lvl="0" marL="360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413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a method by which individual units of source code are tested to determine if they are fit for use</a:t>
            </a:r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ct val="45248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unit is the smallest testable part of an application</a:t>
            </a:r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ct val="45248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test case is independent from the others: substitutes like method stubs, mock objects, can be used to assist testing a module in isolation.</a:t>
            </a:r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ct val="45248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unit test provides a strict, written contract that the piece of code must satisfy</a:t>
            </a:r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ct val="45248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tests individual methods or blocks of code without considering for surrounding infrastructure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Disadvantages of writing Unit tests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cases -written to suit programmer’s implementation (not necessarily specification)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actual database or external file is never tested directly by TDD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highly reliant on Refactoring and Programmer skills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70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Advantages Of Unit Testing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Facilitates change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Simplifies Integration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Serves as documentation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Evolve designs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Are index of the Quality of a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a software development process in which the smallest testable parts of an application, called units, are individually and independently scrutinized for proper operation.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and specification framework for Java and Groovy applications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Beautiful and highly expressive specification language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of the big reasons Groovy is becoming popular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Specification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spock.lang.Specification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Gives a number of useful methods for writing specifications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Fixture Methods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setup() {}          // run before every feature method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cleanup() {}        // run after every feature method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setupSpec() {}     // run before the first feature method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cleanupSpec() {}   // run after the last feature method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Methods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50900" y="2222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"pushing an element on the stack"()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// blocks go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946903" y="2666496"/>
            <a:ext cx="7339631" cy="6382061"/>
            <a:chOff x="0" y="0"/>
            <a:chExt cx="7339631" cy="6382061"/>
          </a:xfrm>
        </p:grpSpPr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88900"/>
              <a:ext cx="7085630" cy="605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339631" cy="63820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Specification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Highlights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Unit Testing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Mock, Stub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Spock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Living Documentation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262254" lvl="0" marL="2622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“</a:t>
            </a:r>
            <a:r>
              <a:rPr b="0" i="0" lang="en-US" sz="2124" u="none" cap="none" strike="noStrike">
                <a:solidFill>
                  <a:srgbClr val="4766F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our newly bought kettle makes tea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”(){</a:t>
            </a:r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setup: “</a:t>
            </a:r>
            <a:r>
              <a:rPr b="0" i="0" lang="en-US" sz="2124" u="none" cap="none" strike="noStrike">
                <a:solidFill>
                  <a:srgbClr val="3F57F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 some tea leaves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  <a:p>
            <a:pPr indent="533400" lvl="4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// code goes here</a:t>
            </a:r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and: “</a:t>
            </a:r>
            <a:r>
              <a:rPr b="0" i="0" lang="en-US" sz="2124" u="none" cap="none" strike="noStrike">
                <a:solidFill>
                  <a:srgbClr val="4D59F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some  water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code goes here</a:t>
            </a:r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and: “</a:t>
            </a:r>
            <a:r>
              <a:rPr b="0" i="0" lang="en-US" sz="2124" u="none" cap="none" strike="noStrike">
                <a:solidFill>
                  <a:srgbClr val="4D52F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the kettle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code goes here</a:t>
            </a:r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when: “</a:t>
            </a:r>
            <a:r>
              <a:rPr b="0" i="0" lang="en-US" sz="2124" u="none" cap="none" strike="noStrike">
                <a:solidFill>
                  <a:srgbClr val="043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contents are boiled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b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// code goes here</a:t>
            </a:r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75857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then: “</a:t>
            </a:r>
            <a:r>
              <a:rPr b="0" i="0" lang="en-US" sz="2124" u="none" cap="none" strike="noStrike">
                <a:solidFill>
                  <a:srgbClr val="043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taste some delicious tea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b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// compare the result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contd..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given: “</a:t>
            </a:r>
            <a:r>
              <a:rPr b="0" i="0" lang="en-US" sz="3600" u="none" cap="none" strike="noStrike">
                <a:solidFill>
                  <a:srgbClr val="4C6AF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plane water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...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when: “</a:t>
            </a:r>
            <a:r>
              <a:rPr b="0" i="0" lang="en-US" sz="3600" u="none" cap="none" strike="noStrike">
                <a:solidFill>
                  <a:srgbClr val="4C53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lemon juice is added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...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then: “</a:t>
            </a:r>
            <a:r>
              <a:rPr b="0" i="0" lang="en-US" sz="3600" u="none" cap="none" strike="noStrike">
                <a:solidFill>
                  <a:srgbClr val="5569F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get a lemonade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..contd.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866" y="3493698"/>
            <a:ext cx="9539556" cy="413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Enough of theory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517" y="3157209"/>
            <a:ext cx="8197548" cy="545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Report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933" y="2693441"/>
            <a:ext cx="9548734" cy="596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..cont.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38" y="2781448"/>
            <a:ext cx="9204721" cy="57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something goes wrong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64" y="2539032"/>
            <a:ext cx="9897588" cy="618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us try to read the failures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780" y="3380425"/>
            <a:ext cx="8986450" cy="445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Data Tables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18" y="2617203"/>
            <a:ext cx="11675544" cy="605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694" y="3709596"/>
            <a:ext cx="9165618" cy="424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do we test 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a program is supposed to do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==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the program actually does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50" y="2766866"/>
            <a:ext cx="10782895" cy="432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Spot the difference here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00" y="2789608"/>
            <a:ext cx="9795900" cy="542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special mention for @Unroll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2616200"/>
            <a:ext cx="9850550" cy="168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875" y="5182001"/>
            <a:ext cx="11099801" cy="162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Few Extensions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@Ignore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@IgnoreRest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13384" lvl="0" marL="4133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6090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Mocks have not behaviour</a:t>
            </a:r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6090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Calling methods on them is allowed but has no effect other than returning the default value for the method’s return type (false, 0, or null)</a:t>
            </a:r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6090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mock object is only equal to itself, has a unique hash code, and a string representation that includes the name of the type it represents</a:t>
            </a:r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6090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default behavior is overridable by stubbing the methods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78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we need Mocking ?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isolate a piece of code under test from its dependencies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real objects are impractical to incorporate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short mocks simulate the behaviour of real objects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952500" y="444500"/>
            <a:ext cx="110997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 Example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09600" y="1513500"/>
            <a:ext cx="12066000" cy="7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Transaction {</a:t>
            </a: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6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1860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emailService</a:t>
            </a: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SzPct val="25000"/>
              <a:buFont typeface="Arial"/>
              <a:buNone/>
            </a:pPr>
            <a:r>
              <a:rPr b="1" lang="en-US" sz="1860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6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cancelSale(Product product, User user) {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String productName = product.name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user.balance += (product.price - calculateDiscount(product, user))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user.cancelPurchase(product)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60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emailService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.sendCancellationEmail(user, productName)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60"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SzPct val="25000"/>
              <a:buFont typeface="Arial"/>
              <a:buNone/>
            </a:pP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"Email is send when a sale is cancelled"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product"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product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b="0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'p1'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650" u="none" cap="none" strike="noStrike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customer"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user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User()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sale"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transaction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Transaction()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"An email service mock"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emailService = Mock(EmailService)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transaction.emailService = emailService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"Cancel save is called"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transaction.cancelSale(product, user)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"Validate email service is called"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emailService.sendCancellationEmail(user, _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Stubbing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simulate a complex execution by replacing the actual behaviour with a dummy behaviour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Stubbing is the act of making collaborators respond to method calls in a certain way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stubbing a method, you don’t care if and how many times the method is going to be called; you just want it to return some value, or perform some side effect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952500" y="444500"/>
            <a:ext cx="110997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 example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52500" y="1723700"/>
            <a:ext cx="11099700" cy="7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encyryptPassword(String pwd) {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encryptedPassword = </a:t>
            </a:r>
            <a:r>
              <a:rPr b="1" i="0" lang="en-US" sz="2437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passwordEncrypterService</a:t>
            </a: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.encrypt(pwd)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37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encryptedPassword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SzPct val="25000"/>
              <a:buFont typeface="Arial"/>
              <a:buNone/>
            </a:pP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"Valid password is encrypted"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user"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user =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User()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passwordEncrypterMock"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passwordEncrypterService = Mock(PasswordEncrypterService)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passwordEncrypterService.encrypt(_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 &gt;&gt; 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user.passwordEncrypterService = passwordEncrypterService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passwordEncrypterService.encrypt(_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 &gt;&gt;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"encryptPassword is called"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encryptedPwd = user.encyryptPassword(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encryptedPwd ==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SzPct val="25000"/>
              <a:buFont typeface="Arial"/>
              <a:buNone/>
            </a:pPr>
            <a:r>
              <a:rPr b="1" lang="en-US" sz="2282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Motivation 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People are not perfect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make errors in design and code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we need to deliver high quality software consistently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70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Understanding Stub syntax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2882900"/>
            <a:ext cx="8393004" cy="135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3401" y="4422985"/>
            <a:ext cx="8393006" cy="280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..cont.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056" y="2767056"/>
            <a:ext cx="8508687" cy="157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600" y="4845050"/>
            <a:ext cx="8067918" cy="108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Combining Mocking and Stubbing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287" y="3579389"/>
            <a:ext cx="9413357" cy="223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contd..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is an investment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 the time as tests build, the early investment in writing the test cases pays dividends later as the size of the application grows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way of thinking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17830" lvl="0" marL="417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 and code are creative</a:t>
            </a:r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is destructive. The primary aim is to break the software</a:t>
            </a:r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often unit testing is done by the same developer who writes the code</a:t>
            </a:r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Needs split personality: when you start testing, become paranoid and malicious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Surprisingly hard to do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People don't like finding out that they make mistakes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execute a unit of software with the intent of finding bugs and errors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Unit 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high probability of finding bugs and errors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 Unit 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detect bugs and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the integral part of software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