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7" name="Picture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4" name="Pictur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440" y="0"/>
            <a:ext cx="9135000" cy="6850440"/>
          </a:xfrm>
          <a:prstGeom prst="rect">
            <a:avLst/>
          </a:prstGeom>
          <a:ln>
            <a:noFill/>
          </a:ln>
        </p:spPr>
      </p:pic>
      <p:pic>
        <p:nvPicPr>
          <p:cNvPr id="5" name="Shap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35000" cy="68504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2"/>
          <p:cNvPicPr/>
          <p:nvPr/>
        </p:nvPicPr>
        <p:blipFill>
          <a:blip r:embed="rId14"/>
          <a:stretch>
            <a:fillRect/>
          </a:stretch>
        </p:blipFill>
        <p:spPr>
          <a:xfrm>
            <a:off x="1440" y="0"/>
            <a:ext cx="9135000" cy="68504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62"/>
          <p:cNvPicPr/>
          <p:nvPr/>
        </p:nvPicPr>
        <p:blipFill>
          <a:blip r:embed="rId14"/>
          <a:stretch>
            <a:fillRect/>
          </a:stretch>
        </p:blipFill>
        <p:spPr>
          <a:xfrm>
            <a:off x="1440" y="0"/>
            <a:ext cx="9135000" cy="685044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62"/>
          <p:cNvPicPr/>
          <p:nvPr/>
        </p:nvPicPr>
        <p:blipFill>
          <a:blip r:embed="rId14"/>
          <a:stretch>
            <a:fillRect/>
          </a:stretch>
        </p:blipFill>
        <p:spPr>
          <a:xfrm>
            <a:off x="1440" y="0"/>
            <a:ext cx="9135000" cy="6850440"/>
          </a:xfrm>
          <a:prstGeom prst="rect">
            <a:avLst/>
          </a:prstGeom>
          <a:ln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62"/>
          <p:cNvPicPr/>
          <p:nvPr/>
        </p:nvPicPr>
        <p:blipFill>
          <a:blip r:embed="rId14"/>
          <a:stretch>
            <a:fillRect/>
          </a:stretch>
        </p:blipFill>
        <p:spPr>
          <a:xfrm>
            <a:off x="1440" y="0"/>
            <a:ext cx="9135000" cy="6850440"/>
          </a:xfrm>
          <a:prstGeom prst="rect">
            <a:avLst/>
          </a:prstGeom>
          <a:ln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71600" y="3886200"/>
            <a:ext cx="6393240" cy="891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3200" i="1">
                <a:solidFill>
                  <a:srgbClr val="888888"/>
                </a:solidFill>
                <a:latin typeface="Calibri"/>
                <a:ea typeface="Calibri"/>
              </a:rPr>
              <a:t> JAVA COLLECTION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Iterator Interface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685800" y="1143000"/>
            <a:ext cx="8152560" cy="525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An</a:t>
            </a:r>
            <a:r>
              <a:rPr lang="en-IN" sz="2000" b="1" i="1">
                <a:solidFill>
                  <a:srgbClr val="000000"/>
                </a:solidFill>
                <a:latin typeface="Arial"/>
              </a:rPr>
              <a:t> iterator </a:t>
            </a:r>
            <a:r>
              <a:rPr lang="en-IN" sz="2000">
                <a:solidFill>
                  <a:srgbClr val="000000"/>
                </a:solidFill>
                <a:latin typeface="Arial"/>
              </a:rPr>
              <a:t>is a mechanism used to step through the elements of a collection one by 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Each element is “</a:t>
            </a:r>
            <a:r>
              <a:rPr lang="en-IN" sz="2000" b="1" i="1">
                <a:solidFill>
                  <a:srgbClr val="000000"/>
                </a:solidFill>
                <a:latin typeface="Arial"/>
              </a:rPr>
              <a:t>delivered </a:t>
            </a:r>
            <a:r>
              <a:rPr lang="en-IN" sz="2000">
                <a:solidFill>
                  <a:srgbClr val="000000"/>
                </a:solidFill>
                <a:latin typeface="Arial"/>
              </a:rPr>
              <a:t>” exactly once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The Java API has a generic interface called Iterator&lt;T&gt; that specifies what methods are required of an iterator.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IN" sz="2000" b="1">
                <a:solidFill>
                  <a:srgbClr val="000000"/>
                </a:solidFill>
                <a:latin typeface="Arial"/>
              </a:rPr>
              <a:t>public boolean hasNext( );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returns true if there are more elements in the iteration.</a:t>
            </a:r>
            <a:endParaRPr/>
          </a:p>
          <a:p>
            <a:pPr>
              <a:lnSpc>
                <a:spcPct val="90000"/>
              </a:lnSpc>
            </a:pPr>
            <a:r>
              <a:rPr lang="en-IN" sz="2000" b="1">
                <a:solidFill>
                  <a:srgbClr val="000000"/>
                </a:solidFill>
                <a:latin typeface="Arial"/>
              </a:rPr>
              <a:t>public T next( );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returns the next element in the iteration.</a:t>
            </a:r>
            <a:endParaRPr/>
          </a:p>
          <a:p>
            <a:pPr>
              <a:lnSpc>
                <a:spcPct val="90000"/>
              </a:lnSpc>
            </a:pPr>
            <a:r>
              <a:rPr lang="en-IN" sz="2000" b="1">
                <a:solidFill>
                  <a:srgbClr val="000000"/>
                </a:solidFill>
                <a:latin typeface="Arial"/>
              </a:rPr>
              <a:t>public void remove( );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 Unicode MS"/>
              </a:rPr>
              <a:t>removes the last element returned by the iterator.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Iterators for a Collection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609480" y="1268280"/>
            <a:ext cx="8282880" cy="4826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So how do we set up an iterator for a collection?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//  Returns an iterator for the elements in this list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z="2000">
                <a:solidFill>
                  <a:srgbClr val="000000"/>
                </a:solidFill>
                <a:latin typeface="Arial"/>
              </a:rPr>
              <a:t>public Iterator&lt;T&gt; iterator( 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Stack Class – LIFO/Queue Interface -FIFO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28760" y="1178280"/>
            <a:ext cx="8561880" cy="488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() - Creates an empty Stack.</a:t>
            </a:r>
            <a:endParaRPr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boolean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ＭＳ Ｐゴシック"/>
              </a:rPr>
              <a:t>empty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() -Tests if this stack is empty.</a:t>
            </a:r>
            <a:endParaRPr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 E 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ＭＳ Ｐゴシック"/>
              </a:rPr>
              <a:t>peek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() - Looks at the object at the top of this stack without removing it from the stack.</a:t>
            </a:r>
            <a:endParaRPr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E 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ＭＳ Ｐゴシック"/>
              </a:rPr>
              <a:t>pop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()  - Removes the object at the top of this stack and returns that object as the value of this function. </a:t>
            </a:r>
            <a:endParaRPr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E 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ＭＳ Ｐゴシック"/>
              </a:rPr>
              <a:t>push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(E item) - Pushes an item onto the top of this stack. </a:t>
            </a:r>
            <a:endParaRPr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ＭＳ Ｐゴシック"/>
              </a:rPr>
              <a:t> search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(Object o) -  Returns the 1-based position where an object is on this stack.  </a:t>
            </a:r>
            <a:endParaRPr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80000"/>
              </a:lnSpc>
              <a:buSzPct val="4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Queue  - Queue implementation is provided by the </a:t>
            </a:r>
            <a:r>
              <a:rPr lang="en-IN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LinkedList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 , </a:t>
            </a:r>
            <a:r>
              <a:rPr lang="en-IN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PrivorityQueue</a:t>
            </a:r>
            <a:r>
              <a:rPr lang="en-IN" sz="2000" dirty="0">
                <a:solidFill>
                  <a:srgbClr val="000000"/>
                </a:solidFill>
                <a:latin typeface="Arial"/>
                <a:ea typeface="ＭＳ Ｐゴシック"/>
              </a:rPr>
              <a:t> , etc classes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Set Inetrface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28760" y="1214280"/>
            <a:ext cx="8256960" cy="491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Set also extends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Collection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, but it prohibits duplicate items (this is what defines a Set).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No new methods are introduced; specifically, none for index-based operations (elements of Sets are not ordered).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Concrete Set implementations contain methods that forbid adding two equal Objects.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More formally, sets contain no pair of elements </a:t>
            </a:r>
            <a:r>
              <a:rPr lang="en-IN" sz="2000">
                <a:solidFill>
                  <a:srgbClr val="000000"/>
                </a:solidFill>
                <a:latin typeface="Arial Unicode MS"/>
                <a:ea typeface="ＭＳ Ｐゴシック"/>
              </a:rPr>
              <a:t>e1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lang="en-IN" sz="2000">
                <a:solidFill>
                  <a:srgbClr val="000000"/>
                </a:solidFill>
                <a:latin typeface="Arial Unicode MS"/>
                <a:ea typeface="ＭＳ Ｐゴシック"/>
              </a:rPr>
              <a:t>e2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such that </a:t>
            </a:r>
            <a:r>
              <a:rPr lang="en-IN" sz="2000">
                <a:solidFill>
                  <a:srgbClr val="000000"/>
                </a:solidFill>
                <a:latin typeface="Arial Unicode MS"/>
                <a:ea typeface="ＭＳ Ｐゴシック"/>
              </a:rPr>
              <a:t>e1.equals(e2)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, and at most one null element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Java has two implementations: HashSet, TreeSet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85840" y="214200"/>
            <a:ext cx="8227440" cy="9126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Hash Concept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28760" y="1071720"/>
            <a:ext cx="8181720" cy="555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Set elements are grouped into smaller collections of elements that share the same characteristic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HashCode method  -  To identify the bucket number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Equals method  - If multiple elements have the same hash code, they are stored in a Linked list .If elements must also have an equals method for checking whether an element equals another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429000"/>
            <a:ext cx="41433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85840" y="214200"/>
            <a:ext cx="8227440" cy="9126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HashSet Class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57158" y="4143380"/>
            <a:ext cx="8429400" cy="171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Arial" pitchFamily="34" charset="0"/>
              <a:buChar char="•"/>
            </a:pPr>
            <a:r>
              <a:rPr lang="en-IN" dirty="0" err="1" smtClean="0"/>
              <a:t>LinkedHashSet</a:t>
            </a:r>
            <a:r>
              <a:rPr lang="en-IN" dirty="0" smtClean="0"/>
              <a:t> class extend </a:t>
            </a:r>
            <a:r>
              <a:rPr lang="en-IN" dirty="0" err="1" smtClean="0"/>
              <a:t>HashSet</a:t>
            </a:r>
            <a:r>
              <a:rPr lang="en-IN" dirty="0" smtClean="0"/>
              <a:t> Class.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LinkedHashSet</a:t>
            </a:r>
            <a:r>
              <a:rPr lang="en-IN" dirty="0" smtClean="0"/>
              <a:t> maintains insertion order of elements much like List interface .</a:t>
            </a:r>
            <a:endParaRPr lang="en-IN" dirty="0"/>
          </a:p>
        </p:txBody>
      </p:sp>
      <p:sp>
        <p:nvSpPr>
          <p:cNvPr id="235" name="CustomShape 3"/>
          <p:cNvSpPr/>
          <p:nvPr/>
        </p:nvSpPr>
        <p:spPr>
          <a:xfrm>
            <a:off x="285720" y="3143248"/>
            <a:ext cx="8441640" cy="8413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LinkedHashSet Class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38120" y="1295384"/>
            <a:ext cx="8429400" cy="171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Arial" pitchFamily="34" charset="0"/>
              <a:buChar char="•"/>
            </a:pPr>
            <a:r>
              <a:rPr lang="en-IN" dirty="0"/>
              <a:t>Implements Set Interface.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add elements with add(Object) method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contains(Object) is redefined to first look for duplicates.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if duplicate exists, Object is not added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What determines a duplicate?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careful here, must redefine both </a:t>
            </a:r>
            <a:r>
              <a:rPr lang="en-IN" dirty="0" err="1"/>
              <a:t>hashCode</a:t>
            </a:r>
            <a:r>
              <a:rPr lang="en-IN" dirty="0"/>
              <a:t>() and equals(Object)!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Tree Concept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152280" y="1143000"/>
            <a:ext cx="8762040" cy="548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Set elements are kept in sorted order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Nodes are not arranged in a linear sequence but in a tree shape 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In order to use a TreeSet, it mush be possible to compare the emlements and determine which one is “larger” .</a:t>
            </a:r>
            <a:endParaRPr/>
          </a:p>
        </p:txBody>
      </p:sp>
      <p:pic>
        <p:nvPicPr>
          <p:cNvPr id="23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29120" y="3429000"/>
            <a:ext cx="2770560" cy="2067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TreeSet Class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57120" y="1071720"/>
            <a:ext cx="8633520" cy="502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Another concrete set implementation in Java is TreeSet.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Similar to HashSet, but one advantage: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While elements are added with no regard for order, they are returned (via iterator) in sorted order.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What is sorted order?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4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this is defined either by having class implement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Comparable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interface, or passing a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Comparator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object to the TreeSet Constructor.</a:t>
            </a:r>
            <a:endParaRPr/>
          </a:p>
          <a:p>
            <a:pPr lvl="4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Latter is more flexible: doesn’t lock in specific sorting rule, for example. Collection could be sorted in one place by name, another by age,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Comparable and Comparator Interface	 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714240" y="1214280"/>
            <a:ext cx="8276040" cy="488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Many java classes already implement comparable interface. Try String, Character, Integer, etc.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Your own classes will have to do this explicitly: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Comparable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defines the method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    public int compareTo(Object other);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Comparator 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defines the method</a:t>
            </a:r>
            <a:endParaRPr/>
          </a:p>
          <a:p>
            <a:pPr>
              <a:lnSpc>
                <a:spcPct val="90000"/>
              </a:lnSpc>
            </a:pP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	  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public int compare(Object a, Object b);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Map Interface 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428760" y="1143000"/>
            <a:ext cx="8561880" cy="49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Maps are similar to collections but are actually represented by an entirely different class hierarchy.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Maps store objects by key/value pairs: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map.add(“1234”, “Andrew”);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ie Object Andrew is stored by Object key 1234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Keys not be duplicated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Each key map to only one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80440" y="1284840"/>
            <a:ext cx="8556840" cy="483372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CustomShape 2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Arial"/>
              </a:rPr>
              <a:t>In Scope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457200" y="1604520"/>
            <a:ext cx="8226720" cy="4514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Overview of the Java Collections Framework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Overview of Iterator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Overview of stack and queue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Concept of hashing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Concept of TreeSet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Comparable vs Comparator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Map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Arial"/>
                <a:ea typeface="ＭＳ Ｐゴシック"/>
              </a:rPr>
              <a:t>Overview of Collections class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Map Interface methods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42960" y="1143000"/>
            <a:ext cx="8347680" cy="49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void clear()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boolean containsKey(Object)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boolean containsValue(Object)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Set entrySet()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boolean get(Object) 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boolean isEmpty()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Set keySet()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Object put(Object, Object)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void putall(Map)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Object remove(Object)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int size()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Collection values()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Map implementation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714240" y="1214280"/>
            <a:ext cx="8276040" cy="488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HashMap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A hashtable implementation of a map good for quick searching 	where order doesn’t matter.</a:t>
            </a: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Must override hashCode and equals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TreeMap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A tree implementation of a map Good when natural ordering is 	required</a:t>
            </a: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Must be able to define ordering for added elements.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LinkedHashMap </a:t>
            </a: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A Linkedhashtable implementation of a map good for quick 	searching where order matter.</a:t>
            </a: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Must override hashCode and equals.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 algn="just"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Collections Class Methods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500040" y="1071720"/>
            <a:ext cx="8490600" cy="502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void sort(List list1)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void sort(List list1, Comparator comp)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int binarySearch(List list1, Object obj1)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void reverse(List list1)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void shuffle(List list1)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void swap(List list1, int index1, int index2)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Object min(Collection col1)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Object max(Collection col1)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int indexOfSubList(List source, List target)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Collection unmodifiableCollection(Collection col1)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Collection synchronizedCollection(Collection col1)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static int frequency(Collection col1, Object obj1)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CustomShape 2"/>
          <p:cNvSpPr/>
          <p:nvPr/>
        </p:nvSpPr>
        <p:spPr>
          <a:xfrm>
            <a:off x="3919320" y="3281400"/>
            <a:ext cx="1983960" cy="46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600">
                <a:latin typeface="Arial"/>
              </a:rPr>
              <a:t>Questions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CustomShape 2"/>
          <p:cNvSpPr/>
          <p:nvPr/>
        </p:nvSpPr>
        <p:spPr>
          <a:xfrm>
            <a:off x="3919320" y="3281400"/>
            <a:ext cx="3351960" cy="48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800">
                <a:latin typeface="Arial"/>
              </a:rPr>
              <a:t>Thank you 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286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Arial"/>
              </a:rPr>
              <a:t>Introduction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00040" y="1143000"/>
            <a:ext cx="8490600" cy="49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collection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— sometimes called a container — is simply an object that groups multiple elements into a single unit.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Collections are used to store, retrieve, manipulate, and communicate aggregate data.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They typically represent data items that form a natural group, e.g.</a:t>
            </a:r>
            <a:endParaRPr/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	- poker hand (a collection of cards), a mail folder (a collection of letters), or a telephone directory (a mapping from names to phone numbers).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286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Collections Framework Diagram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857160" y="4071960"/>
            <a:ext cx="7857000" cy="191916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IN" sz="2000" i="1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inteface stores groups of Objects,with duplicates allowed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The </a:t>
            </a:r>
            <a:r>
              <a:rPr lang="en-IN" sz="2000" i="1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interface extends </a:t>
            </a:r>
            <a:r>
              <a:rPr lang="en-IN" sz="2000" i="1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but forbids duplicates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The </a:t>
            </a:r>
            <a:r>
              <a:rPr lang="en-IN" sz="2000" i="1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interface extends </a:t>
            </a:r>
            <a:r>
              <a:rPr lang="en-IN" sz="2000" i="1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, allows duplicates,and  introduces positional indexing.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 i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is a separate hierarchy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2334960" y="1981080"/>
            <a:ext cx="118008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1735200" y="2806560"/>
            <a:ext cx="53532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3322440" y="2806560"/>
            <a:ext cx="52344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endParaRPr/>
          </a:p>
        </p:txBody>
      </p:sp>
      <p:sp>
        <p:nvSpPr>
          <p:cNvPr id="197" name="CustomShape 6"/>
          <p:cNvSpPr/>
          <p:nvPr/>
        </p:nvSpPr>
        <p:spPr>
          <a:xfrm>
            <a:off x="3436200" y="3657600"/>
            <a:ext cx="119520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SortedSet</a:t>
            </a:r>
            <a:endParaRPr/>
          </a:p>
        </p:txBody>
      </p:sp>
      <p:sp>
        <p:nvSpPr>
          <p:cNvPr id="198" name="CustomShape 7"/>
          <p:cNvSpPr/>
          <p:nvPr/>
        </p:nvSpPr>
        <p:spPr>
          <a:xfrm>
            <a:off x="5703840" y="1968480"/>
            <a:ext cx="62388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/>
          </a:p>
        </p:txBody>
      </p:sp>
      <p:sp>
        <p:nvSpPr>
          <p:cNvPr id="199" name="CustomShape 8"/>
          <p:cNvSpPr/>
          <p:nvPr/>
        </p:nvSpPr>
        <p:spPr>
          <a:xfrm>
            <a:off x="5384520" y="2819520"/>
            <a:ext cx="129600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SortedMap</a:t>
            </a:r>
            <a:endParaRPr/>
          </a:p>
        </p:txBody>
      </p:sp>
      <p:sp>
        <p:nvSpPr>
          <p:cNvPr id="200" name="CustomShape 9"/>
          <p:cNvSpPr/>
          <p:nvPr/>
        </p:nvSpPr>
        <p:spPr>
          <a:xfrm>
            <a:off x="7774560" y="1981080"/>
            <a:ext cx="90432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endParaRPr/>
          </a:p>
        </p:txBody>
      </p:sp>
      <p:sp>
        <p:nvSpPr>
          <p:cNvPr id="201" name="CustomShape 10"/>
          <p:cNvSpPr/>
          <p:nvPr/>
        </p:nvSpPr>
        <p:spPr>
          <a:xfrm>
            <a:off x="7597080" y="2895480"/>
            <a:ext cx="1259280" cy="363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i="1">
                <a:solidFill>
                  <a:srgbClr val="000000"/>
                </a:solidFill>
                <a:latin typeface="Arial"/>
                <a:ea typeface="DejaVu Sans"/>
              </a:rPr>
              <a:t>ListIterator</a:t>
            </a:r>
            <a:endParaRPr/>
          </a:p>
        </p:txBody>
      </p:sp>
      <p:sp>
        <p:nvSpPr>
          <p:cNvPr id="202" name="CustomShape 11"/>
          <p:cNvSpPr/>
          <p:nvPr/>
        </p:nvSpPr>
        <p:spPr>
          <a:xfrm flipV="1">
            <a:off x="2003400" y="2448720"/>
            <a:ext cx="921240" cy="35460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sm"/>
          </a:ln>
        </p:spPr>
      </p:sp>
      <p:sp>
        <p:nvSpPr>
          <p:cNvPr id="203" name="CustomShape 12"/>
          <p:cNvSpPr/>
          <p:nvPr/>
        </p:nvSpPr>
        <p:spPr>
          <a:xfrm flipH="1" flipV="1">
            <a:off x="2924280" y="2449800"/>
            <a:ext cx="657720" cy="35460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lg" len="sm"/>
          </a:ln>
        </p:spPr>
      </p:sp>
      <p:sp>
        <p:nvSpPr>
          <p:cNvPr id="204" name="CustomShape 13"/>
          <p:cNvSpPr/>
          <p:nvPr/>
        </p:nvSpPr>
        <p:spPr>
          <a:xfrm flipH="1" flipV="1">
            <a:off x="3583080" y="3275280"/>
            <a:ext cx="449640" cy="37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sm" len="sm"/>
          </a:ln>
        </p:spPr>
      </p:sp>
      <p:sp>
        <p:nvSpPr>
          <p:cNvPr id="205" name="CustomShape 14"/>
          <p:cNvSpPr/>
          <p:nvPr/>
        </p:nvSpPr>
        <p:spPr>
          <a:xfrm flipH="1" flipV="1">
            <a:off x="6015960" y="2436840"/>
            <a:ext cx="16560" cy="379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sm" len="sm"/>
          </a:ln>
        </p:spPr>
      </p:sp>
      <p:sp>
        <p:nvSpPr>
          <p:cNvPr id="206" name="CustomShape 15"/>
          <p:cNvSpPr/>
          <p:nvPr/>
        </p:nvSpPr>
        <p:spPr>
          <a:xfrm flipV="1">
            <a:off x="8228160" y="2450520"/>
            <a:ext cx="360" cy="4435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286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Collection Interface Methods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714240" y="1285920"/>
            <a:ext cx="3961440" cy="447876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(Object o);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addAll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(Collection c);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void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(Object o);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containsAll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(Collection c);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(Object o);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int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hashCode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isEmpty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 iterator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remove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(Object o);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removeAll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(Collection c);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boolean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retainAll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(Collection c);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int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Object[]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toArray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Object[] </a:t>
            </a:r>
            <a:r>
              <a:rPr lang="en-IN" b="1">
                <a:solidFill>
                  <a:srgbClr val="000000"/>
                </a:solidFill>
                <a:latin typeface="Arial"/>
                <a:ea typeface="DejaVu Sans"/>
              </a:rPr>
              <a:t>toArray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(Object[] a);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286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List Interface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642960" y="1357200"/>
            <a:ext cx="8347680" cy="473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An interface that extends the Collections interface.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An ordered collection (also known as a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sequence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).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The user of this interface has precise control over where in the list each element is inserted.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The user can access elements by their integer index (position in the list), and search for elements in the list.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Unlike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Set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, allows duplicate elements.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Provides a special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Iterator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called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ListIterator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for looping through elements of the List.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28760" y="1285920"/>
            <a:ext cx="8561880" cy="480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There are two concrete implementations of the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List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 interfac	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LinkedList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ArrayList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Which is best to use depends on specific needs.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Linked lists tend to be optimal for inserting/removing elements.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ArrayLists are good for traversing elements sequentilly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Note that LinkedList and ArrayList both extend abstract partial implementations of  the </a:t>
            </a:r>
            <a:r>
              <a:rPr lang="en-IN" sz="2000" i="1">
                <a:solidFill>
                  <a:srgbClr val="000000"/>
                </a:solidFill>
                <a:latin typeface="Arial"/>
                <a:ea typeface="ＭＳ Ｐゴシック"/>
              </a:rPr>
              <a:t>List </a:t>
            </a: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interface.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List Implementation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LinkedList Class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357120" y="1214280"/>
            <a:ext cx="8633520" cy="488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The LinkedList class offeres a few additional methods for directly manipulating the ends of the list: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void addFirst(Object)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void addLast(Object);	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Object getFirst();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Object getLast();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Object removeFirst();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Object removeLast();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These methods make it natural to implement other simpler data structures, like Stacks and Queues.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85840" y="214200"/>
            <a:ext cx="8226720" cy="911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ＭＳ Ｐゴシック"/>
              </a:rPr>
              <a:t>ArrayList Class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28760" y="1285920"/>
            <a:ext cx="8561880" cy="480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Also supports the List interface, so top-level code can pretty much       invisibly use this class or LinkedList (minus a few additional operations in LinkedList).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However, ArrayList is much better for using positional index access methods.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At the same time, ArrayList is much worse at inserting elements.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ＭＳ Ｐゴシック"/>
              </a:rPr>
              <a:t>This behavior follows from how ArrayLists are structured: they are just like Vectors.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PresentationFormat>On-screen Show (4:3)</PresentationFormat>
  <Paragraphs>216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vj</cp:lastModifiedBy>
  <cp:revision>2</cp:revision>
  <dcterms:modified xsi:type="dcterms:W3CDTF">2016-02-03T13:40:04Z</dcterms:modified>
</cp:coreProperties>
</file>