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  <p:sldMasterId id="2147483652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00" y="1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398962" y="9555160"/>
            <a:ext cx="3349624" cy="4794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05386" cy="37480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49624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49624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9555160"/>
            <a:ext cx="3349624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4"/>
          </p:nvPr>
        </p:nvSpPr>
        <p:spPr>
          <a:xfrm>
            <a:off x="4398962" y="9555160"/>
            <a:ext cx="3349624" cy="4794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1182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6" name="Shape 56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8" name="Shape 118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5" name="Shape 125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2" name="Shape 132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9" name="Shape 139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6" name="Shape 146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" name="Shape 153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0" name="Shape 160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7" name="Shape 167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4" name="Shape 174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1" name="Shape 181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" name="Shape 62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8" name="Shape 188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5" name="Shape 195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2" name="Shape 202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" name="Shape 209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6" name="Shape 216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3" name="Shape 223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0" name="Shape 230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7" name="Shape 237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4" name="Shape 244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1" name="Shape 251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" name="Shape 69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8" name="Shape 258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" name="Shape 266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3" name="Shape 273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0" name="Shape 280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7" name="Shape 287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4" name="Shape 294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1" name="Shape 301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" name="Shape 76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3" name="Shape 83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0" name="Shape 90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" name="Shape 97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" name="Shape 104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199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1" name="Shape 111"/>
          <p:cNvSpPr/>
          <p:nvPr/>
        </p:nvSpPr>
        <p:spPr>
          <a:xfrm>
            <a:off x="777875" y="4776787"/>
            <a:ext cx="6218235" cy="4525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194425" cy="4502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layout with centered title and subtitle placeholder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8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8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8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8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47161" cy="1238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631950" y="3143250"/>
            <a:ext cx="7070724" cy="4081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8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8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8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8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5" y="0"/>
            <a:ext cx="10077449" cy="75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077449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47161" cy="1238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8845549" cy="4360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8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8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8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8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5" y="0"/>
            <a:ext cx="10077449" cy="75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077449" cy="7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631950" y="3143250"/>
            <a:ext cx="7070724" cy="4081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8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Font typeface="Calibri"/>
              <a:buNone/>
              <a:defRPr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8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8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8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98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47161" cy="1238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47161" cy="1238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47161" cy="4360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24099" cy="49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1825" cy="496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227885" y="6886575"/>
            <a:ext cx="2324099" cy="496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intro.asp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49287" y="4319587"/>
            <a:ext cx="9070974" cy="1189037"/>
          </a:xfrm>
          <a:prstGeom prst="rect">
            <a:avLst/>
          </a:prstGeom>
          <a:noFill/>
          <a:ln>
            <a:noFill/>
          </a:ln>
        </p:spPr>
        <p:txBody>
          <a:bodyPr lIns="0" tIns="28075" rIns="0" bIns="0" anchor="ctr" anchorCtr="0">
            <a:noAutofit/>
          </a:bodyPr>
          <a:lstStyle/>
          <a:p>
            <a:pPr marL="342900" marR="0" lvl="0" indent="-3302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03237" y="228600"/>
            <a:ext cx="9070974" cy="979487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 Operators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325" y="1295400"/>
            <a:ext cx="8594723" cy="57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03237" y="265112"/>
            <a:ext cx="9070974" cy="793748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Comparators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62" y="1295400"/>
            <a:ext cx="9509124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Dialog Boxes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008062" y="2170110"/>
            <a:ext cx="8207375" cy="3560760"/>
          </a:xfrm>
          <a:prstGeom prst="rect">
            <a:avLst/>
          </a:prstGeom>
          <a:noFill/>
          <a:ln>
            <a:noFill/>
          </a:ln>
        </p:spPr>
        <p:txBody>
          <a:bodyPr lIns="0" tIns="6825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types of dialog boxes:</a:t>
            </a:r>
          </a:p>
          <a:p>
            <a:pPr marL="841375" marR="0" lvl="1" indent="-3206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Alert Box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alert("sometext");</a:t>
            </a:r>
          </a:p>
          <a:p>
            <a:pPr marL="841375" marR="0" lvl="1" indent="-3206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Prompt Box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name = prompt("Please enter your name","Harry Potter");</a:t>
            </a:r>
          </a:p>
          <a:p>
            <a:pPr marL="841375" marR="0" lvl="1" indent="-3206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 Box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r = confirm("Press a button");  return: [true/false]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237" y="228600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If...Else Statements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63600" y="1655760"/>
            <a:ext cx="8856662" cy="4991098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supports if, if else, else statements.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&lt;script type="text/javascript"&gt;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//If the time is less than 10, you will get a "Good morning" greeting.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//Otherwise you will get a "Good day" greeting.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var d = new Date();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var time = d.getHours();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if (time &lt; 10)  {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alert("Good morning!");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} else  {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alert("Good day!");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}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&lt;/script&gt;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Switch Statement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077900" y="1290425"/>
            <a:ext cx="7634400" cy="5987100"/>
          </a:xfrm>
          <a:prstGeom prst="rect">
            <a:avLst/>
          </a:prstGeom>
          <a:noFill/>
          <a:ln>
            <a:noFill/>
          </a:ln>
        </p:spPr>
        <p:txBody>
          <a:bodyPr lIns="0" tIns="5025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Supports Switch Statement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&lt;script type="text/javascript"&gt; 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var d=new Date();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var theDay=d.getDay();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switch (theDay){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case 5: alert("Finally Friday");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break;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case 6: alert("Super Saturday");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break;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case 0: alert("Sleepy Sunday");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break;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default: alert("I'm looking forward to this weekend!");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}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&lt;/script&gt;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For Loop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092200" y="1577975"/>
            <a:ext cx="6537325" cy="4989512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C/C++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&lt;html&gt;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&lt;body&gt;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&lt;script type="text/javascript"&gt;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var i=0;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for (i=0;i&lt;=5;i++){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alert("The number is " + i);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}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&lt;/script&gt;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&lt;/body&gt;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&lt;/html&gt;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Try/Catch Statement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519360" y="2271710"/>
            <a:ext cx="6127748" cy="2917823"/>
          </a:xfrm>
          <a:prstGeom prst="rect">
            <a:avLst/>
          </a:prstGeom>
          <a:noFill/>
          <a:ln>
            <a:noFill/>
          </a:ln>
        </p:spPr>
        <p:txBody>
          <a:bodyPr lIns="0" tIns="4675" rIns="0" bIns="0" anchor="t" anchorCtr="0">
            <a:noAutofit/>
          </a:bodyPr>
          <a:lstStyle/>
          <a:p>
            <a:pPr marL="342900" marR="0" lvl="0" indent="-3429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 {</a:t>
            </a:r>
          </a:p>
          <a:p>
            <a:pPr marL="342900" marR="0" lvl="0" indent="-3429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//Run some code here</a:t>
            </a:r>
          </a:p>
          <a:p>
            <a:pPr marL="342900" marR="0" lvl="0" indent="-3429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marL="342900" marR="0" lvl="0" indent="-3429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catch(err)  {</a:t>
            </a:r>
          </a:p>
          <a:p>
            <a:pPr marL="342900" marR="0" lvl="0" indent="-3429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//Handle errors here</a:t>
            </a:r>
          </a:p>
          <a:p>
            <a:pPr marL="342900" marR="0" lvl="0" indent="-3429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92187" y="2160585"/>
            <a:ext cx="8334375" cy="2959100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function contains code that will be executed by an event or by a call to the function.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may call a function from anywhere within a page (or even from other pages if the function is embedded in an external .js file).</a:t>
            </a:r>
          </a:p>
          <a:p>
            <a:pPr marL="342900" marR="0" lvl="0" indent="-3429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100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Functions (Cont...)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655760" y="2154235"/>
            <a:ext cx="7272336" cy="4441825"/>
          </a:xfrm>
          <a:prstGeom prst="rect">
            <a:avLst/>
          </a:prstGeom>
          <a:noFill/>
          <a:ln>
            <a:noFill/>
          </a:ln>
        </p:spPr>
        <p:txBody>
          <a:bodyPr lIns="90000" tIns="608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displayMessage(){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alert("Hello World!");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product(a,b){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return a*b;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sumArray(arr){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var sum=0;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for(counter in arr){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sum+=arr[counter]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return sum;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DOM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03237" y="1157287"/>
            <a:ext cx="9070974" cy="5332412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31800" marR="0" lvl="0" indent="-3048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DOM defines the objects and properties of all document elements, and the methods (interface) to access them.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According to the DOM, everything in an HTML document is a node.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DOM says: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entire document is a document node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HTML element is an element node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text in the HTML elements are text nodes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HTML attribute is an attribute node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Comments are comment nodes</a:t>
            </a:r>
          </a:p>
          <a:p>
            <a:pPr marL="342900" marR="0" lvl="0" indent="-342900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7200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63600" y="1294075"/>
            <a:ext cx="7861199" cy="6044099"/>
          </a:xfrm>
          <a:prstGeom prst="rect">
            <a:avLst/>
          </a:prstGeom>
          <a:noFill/>
          <a:ln>
            <a:noFill/>
          </a:ln>
        </p:spPr>
        <p:txBody>
          <a:bodyPr lIns="0" tIns="6825" rIns="0" bIns="0" anchor="t" anchorCtr="0">
            <a:noAutofit/>
          </a:bodyPr>
          <a:lstStyle/>
          <a:p>
            <a:pPr marL="409575" marR="0" lvl="0" indent="-3714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and why</a:t>
            </a:r>
          </a:p>
          <a:p>
            <a:pPr marL="409575" marR="0" lvl="0" indent="-3714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to write JavaScript</a:t>
            </a:r>
          </a:p>
          <a:p>
            <a:pPr marL="409575" marR="0" lvl="0" indent="-3714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</a:p>
          <a:p>
            <a:pPr marL="409575" marR="0" lvl="0" indent="-3714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</a:p>
          <a:p>
            <a:pPr marL="409575" marR="0" lvl="0" indent="-3714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Dialog Boxes</a:t>
            </a:r>
          </a:p>
          <a:p>
            <a:pPr marL="409575" marR="0" lvl="0" indent="-3714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Statements (if, else, for, switch)</a:t>
            </a:r>
          </a:p>
          <a:p>
            <a:pPr marL="409575" marR="0" lvl="0" indent="-3714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  <a:p>
            <a:pPr marL="409575" marR="0" lvl="0" indent="-3714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</a:p>
          <a:p>
            <a:pPr marL="409575" marR="0" lvl="0" indent="-3714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</a:p>
          <a:p>
            <a:pPr marL="409575" marR="0" lvl="0" indent="-3714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</a:p>
          <a:p>
            <a:pPr marL="409575" marR="0" lvl="0" indent="-3714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Intervals and animation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 TREE Example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237" y="1781175"/>
            <a:ext cx="9070974" cy="496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 Manipulation : document.write()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70974" cy="4989512"/>
          </a:xfrm>
          <a:prstGeom prst="rect">
            <a:avLst/>
          </a:prstGeom>
          <a:noFill/>
          <a:ln>
            <a:noFill/>
          </a:ln>
        </p:spPr>
        <p:txBody>
          <a:bodyPr lIns="0" tIns="5025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used to write text on the document.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&lt;body&gt;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&lt;h1&gt;My First Web Page&lt;/h1&gt;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&lt;script type="text/javascript"&gt;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document.write("&lt;p&gt;" + new Date() + "&lt;/p&gt;");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&lt;/script&gt;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&lt;/body&gt;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&lt;/html&gt;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 manipulation : Get elements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152525" y="2016125"/>
            <a:ext cx="7920036" cy="3743324"/>
          </a:xfrm>
          <a:prstGeom prst="rect">
            <a:avLst/>
          </a:prstGeom>
          <a:noFill/>
          <a:ln>
            <a:noFill/>
          </a:ln>
        </p:spPr>
        <p:txBody>
          <a:bodyPr lIns="90000" tIns="608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selectBox=document.getElementById("mySelect");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textBoxes=document.getElementsByClassName(“password”)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textBoxes=document.getElementsByTagName(“div”)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textEntered=document.getElementsByName('q')[0].value="123";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→ 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http://www.w3schools.com/js/js_htmldom_document.asp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TIP: Break up a Code Line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266825" y="2651125"/>
            <a:ext cx="7694611" cy="2590800"/>
          </a:xfrm>
          <a:prstGeom prst="rect">
            <a:avLst/>
          </a:prstGeom>
          <a:noFill/>
          <a:ln>
            <a:noFill/>
          </a:ln>
        </p:spPr>
        <p:txBody>
          <a:bodyPr lIns="0" tIns="6100" rIns="0" bIns="0" anchor="t" anchorCtr="0">
            <a:noAutofit/>
          </a:bodyPr>
          <a:lstStyle/>
          <a:p>
            <a:pPr marL="0" marR="0" lvl="0" indent="1143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document.write("Hello \</a:t>
            </a:r>
          </a:p>
          <a:p>
            <a:pPr marL="0" marR="0" lvl="0" indent="1143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World!");</a:t>
            </a:r>
          </a:p>
          <a:p>
            <a:pPr marL="0" marR="0" lvl="0" indent="1143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document.write \</a:t>
            </a:r>
          </a:p>
          <a:p>
            <a:pPr marL="0" marR="0" lvl="0" indent="1143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("Hello World!");</a:t>
            </a:r>
          </a:p>
          <a:p>
            <a:pPr marL="342900" marR="0" lvl="0" indent="-3429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331912" y="2566985"/>
            <a:ext cx="7721599" cy="1846261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Function which takes the “ID”, of the element and “HTML” as the parameter, And replaces the content of the element by the HTML supplied.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731837" y="2378075"/>
            <a:ext cx="8412162" cy="2898775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09575" marR="0" lvl="0" indent="-307975" algn="just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 are actions that can be detected by JavaScript.</a:t>
            </a:r>
          </a:p>
          <a:p>
            <a:pPr marL="409575" marR="0" lvl="0" indent="-307975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element on a web page has certain events which can trigger a JavaScript action.</a:t>
            </a:r>
          </a:p>
          <a:p>
            <a:pPr marL="409575" marR="0" lvl="0" indent="-307975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define the events in the HTML tags.</a:t>
            </a:r>
          </a:p>
          <a:p>
            <a:pPr marL="409575" marR="0" lvl="0" indent="-307975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 are normally used in combination with functions, and the function will not be executed before the event occurs!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503237" y="300037"/>
            <a:ext cx="9070974" cy="831850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Events Continued ...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76275" y="1355725"/>
            <a:ext cx="8229600" cy="5113337"/>
          </a:xfrm>
          <a:prstGeom prst="rect">
            <a:avLst/>
          </a:prstGeom>
          <a:noFill/>
          <a:ln>
            <a:noFill/>
          </a:ln>
        </p:spPr>
        <p:txBody>
          <a:bodyPr lIns="0" tIns="4675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onLoad and onUnload events are triggered when the user enters or leaves the page.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 onload="myFunction()"&gt;&lt;/body&gt;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onFocus, onBlur and onChange events are often used in combination with validation of form fields.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&lt;input type="text" size="30" id="email" onchange="checkEmail()"&gt;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onSubmit event is used to validate ALL form fields before submitting it.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&lt;form method="post" action="xyz.htm" onsubmit="return checkForm()"&gt;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OnMouseOut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OnMouseOver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keypress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Built-in JavaScript Objects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557337" y="2471735"/>
            <a:ext cx="7094537" cy="2590800"/>
          </a:xfrm>
          <a:prstGeom prst="rect">
            <a:avLst/>
          </a:prstGeom>
          <a:noFill/>
          <a:ln>
            <a:noFill/>
          </a:ln>
        </p:spPr>
        <p:txBody>
          <a:bodyPr lIns="0" tIns="6100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952500" y="1955800"/>
            <a:ext cx="8374061" cy="3200398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09575" marR="0" lvl="0" indent="-307975" algn="just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9575" marR="0" lvl="0" indent="-307975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application.js Make a function which returns the current date/time.</a:t>
            </a:r>
          </a:p>
          <a:p>
            <a:pPr marL="409575" marR="0" lvl="0" indent="-307975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make another function which returns the Date in a defined format (“dd Month, yyyy HH:MM:ss”);</a:t>
            </a:r>
          </a:p>
          <a:p>
            <a:pPr marL="409575" marR="0" lvl="0" indent="-307975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“div” on the Html Page with id=”timeDisp”. Write a function to display current formatted time in the “div” created above.  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Objects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4212" y="1552575"/>
            <a:ext cx="8823323" cy="4989512"/>
          </a:xfrm>
          <a:prstGeom prst="rect">
            <a:avLst/>
          </a:prstGeom>
          <a:noFill/>
          <a:ln>
            <a:noFill/>
          </a:ln>
        </p:spPr>
        <p:txBody>
          <a:bodyPr lIns="0" tIns="4675" rIns="0" bIns="0" anchor="t" anchorCtr="0">
            <a:noAutofit/>
          </a:bodyPr>
          <a:lstStyle/>
          <a:p>
            <a:pPr marL="342900" marR="0" lvl="0" indent="-330200" algn="just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 we know that JavaScript has several built-in objects, like String, Date, Array, and more. In addition to these built-in objects, you can also create your own.</a:t>
            </a:r>
          </a:p>
          <a:p>
            <a:pPr marL="342900" marR="0" lvl="0" indent="-330200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object is just a special kind of data, with a collection of properties and methods.</a:t>
            </a:r>
          </a:p>
          <a:p>
            <a:pPr marL="342900" marR="0" lvl="0" indent="-330200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</a:p>
          <a:p>
            <a:pPr marL="342900" marR="0" lvl="0" indent="-330200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personObj=new Object() || {} || Object.create(null) </a:t>
            </a:r>
          </a:p>
          <a:p>
            <a:pPr marL="342900" marR="0" lvl="0" indent="-330200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personObj.firstname="John";</a:t>
            </a:r>
          </a:p>
          <a:p>
            <a:pPr marL="342900" marR="0" lvl="0" indent="-330200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personObj.lastname="Doe";</a:t>
            </a:r>
          </a:p>
          <a:p>
            <a:pPr marL="342900" marR="0" lvl="0" indent="-330200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personObj.age=50;</a:t>
            </a:r>
          </a:p>
          <a:p>
            <a:pPr marL="342900" marR="0" lvl="0" indent="-330200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personObj.calc= function(){};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03237" y="40957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7200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and Why is JavaScript??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63600" y="1984375"/>
            <a:ext cx="8710611" cy="4357685"/>
          </a:xfrm>
          <a:prstGeom prst="rect">
            <a:avLst/>
          </a:prstGeom>
          <a:noFill/>
          <a:ln>
            <a:noFill/>
          </a:ln>
        </p:spPr>
        <p:txBody>
          <a:bodyPr lIns="0" tIns="6100" rIns="0" bIns="0" anchor="t" anchorCtr="0">
            <a:noAutofit/>
          </a:bodyPr>
          <a:lstStyle/>
          <a:p>
            <a:pPr marL="0" marR="0" lvl="0" indent="101600" algn="just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is the most popular scripting language on the Internet, and works in all major browsers, such as Internet Explorer, Firefox, Chrome, Opera, and Safari.</a:t>
            </a:r>
          </a:p>
          <a:p>
            <a:pPr marL="0" marR="0" lvl="0" indent="101600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81137" marR="0" lvl="1" indent="-566737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Designed to add interactivity to HTML pages</a:t>
            </a:r>
          </a:p>
          <a:p>
            <a:pPr marL="1481137" marR="0" lvl="1" indent="-566737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Scripting language</a:t>
            </a:r>
          </a:p>
          <a:p>
            <a:pPr marL="1481137" marR="0" lvl="1" indent="-566737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Usually embedded directly into HTML pages</a:t>
            </a:r>
          </a:p>
          <a:p>
            <a:pPr marL="1481137" marR="0" lvl="1" indent="-566737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Interpreted language (executes without compilation)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 methods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09612" y="1873250"/>
            <a:ext cx="8229600" cy="4437062"/>
          </a:xfrm>
          <a:prstGeom prst="rect">
            <a:avLst/>
          </a:prstGeom>
          <a:noFill/>
          <a:ln>
            <a:noFill/>
          </a:ln>
        </p:spPr>
        <p:txBody>
          <a:bodyPr lIns="0" tIns="4675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toLowerCase()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toUpperCase()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replace()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IndexOf()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trim()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charAt(index)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096962" y="4173537"/>
            <a:ext cx="7920036" cy="2393950"/>
          </a:xfrm>
          <a:prstGeom prst="rect">
            <a:avLst/>
          </a:prstGeom>
          <a:noFill/>
          <a:ln>
            <a:noFill/>
          </a:ln>
        </p:spPr>
        <p:txBody>
          <a:bodyPr lIns="90000" tIns="60825" rIns="90000" bIns="4500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upper="Hi Hello".toUpperCase()</a:t>
            </a: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len="Some".length</a:t>
            </a: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alert(upper.toLowerCase())</a:t>
            </a: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wordsArray=upper.split()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996950" y="358775"/>
            <a:ext cx="8229600" cy="1282700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 methods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1189037" y="1736725"/>
            <a:ext cx="7589836" cy="4021135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Math.round(12.56)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Math.max(4,7)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Math.min(5,6)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Math.sqrt(2)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Math.random()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Math.PI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Math.E</a:t>
            </a:r>
          </a:p>
          <a:p>
            <a:pPr marL="342900" marR="0" lvl="0" indent="-3429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1368425" y="3070225"/>
            <a:ext cx="7537450" cy="1647824"/>
          </a:xfrm>
          <a:prstGeom prst="rect">
            <a:avLst/>
          </a:prstGeom>
          <a:noFill/>
          <a:ln>
            <a:noFill/>
          </a:ln>
        </p:spPr>
        <p:txBody>
          <a:bodyPr lIns="0" tIns="6825" rIns="0" bIns="0" anchor="t" anchorCtr="0">
            <a:noAutofit/>
          </a:bodyPr>
          <a:lstStyle/>
          <a:p>
            <a:pPr marL="409575" marR="0" lvl="0" indent="-307975" algn="just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an Object named Clock and encapsulate all functions in it.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Intervals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008062" y="2519360"/>
            <a:ext cx="8496299" cy="2663824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create an Interval</a:t>
            </a:r>
          </a:p>
          <a:p>
            <a:pPr marL="1477962" marR="0" lvl="1" indent="-563562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setInterval(“script”,time in mills)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erase an interval.</a:t>
            </a:r>
          </a:p>
          <a:p>
            <a:pPr marL="1477962" marR="0" lvl="1" indent="-563562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–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clearInterval(intervalProcessId)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 4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1236662" y="2890835"/>
            <a:ext cx="7602536" cy="1647824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09575" marR="0" lvl="0" indent="-307975" algn="just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an Interval which calls the method updateTime every one second.</a:t>
            </a:r>
          </a:p>
          <a:p>
            <a:pPr marL="409575" marR="0" lvl="0" indent="-307975" algn="just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button which can stop this interval.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links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149350" y="2890835"/>
            <a:ext cx="7721599" cy="2016124"/>
          </a:xfrm>
          <a:prstGeom prst="rect">
            <a:avLst/>
          </a:prstGeom>
          <a:noFill/>
          <a:ln>
            <a:noFill/>
          </a:ln>
        </p:spPr>
        <p:txBody>
          <a:bodyPr lIns="0" tIns="6825" rIns="0" bIns="0" anchor="t" anchorCtr="0">
            <a:noAutofit/>
          </a:bodyPr>
          <a:lstStyle/>
          <a:p>
            <a:pPr marL="409575" marR="0" lvl="0" indent="-3841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https://developer.mozilla.org/en-US/docs/Web/JavaScript</a:t>
            </a:r>
          </a:p>
          <a:p>
            <a:pPr marL="409575" marR="0" lvl="0" indent="-3841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http://www.w3schools.com/js/js_intro.asp</a:t>
            </a:r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503237" y="374650"/>
            <a:ext cx="9070974" cy="649286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Exercise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39762" y="1460500"/>
            <a:ext cx="9070974" cy="5086349"/>
          </a:xfrm>
          <a:prstGeom prst="rect">
            <a:avLst/>
          </a:prstGeom>
          <a:noFill/>
          <a:ln>
            <a:noFill/>
          </a:ln>
        </p:spPr>
        <p:txBody>
          <a:bodyPr lIns="0" tIns="3950" rIns="0" bIns="0" anchor="t" anchorCtr="0">
            <a:noAutofit/>
          </a:bodyPr>
          <a:lstStyle/>
          <a:p>
            <a:pPr marL="431800" marR="0" lvl="0" indent="-3048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Prompt for amount, interest rate and no. of years and calculate simple interest.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is palindrome string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Area of circle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Exercises Using Form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On click of a button ask for the name of user and display it inside the text box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5) Copy text of one text field to another on change of text in first text box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6) Allow submission of form only if the user has entered his name(not empty) and age is greater than or equals to 18 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7) Change color of the div when mouse is moved over it and restore the color when mouse moves out of it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8) Externalize JavaScript file</a:t>
            </a:r>
          </a:p>
          <a:p>
            <a:pPr marL="342900" marR="0" lvl="0" indent="-3429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03237" y="373062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7200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Java and JavaScript the same?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03237" y="2011360"/>
            <a:ext cx="9070974" cy="4746624"/>
          </a:xfrm>
          <a:prstGeom prst="rect">
            <a:avLst/>
          </a:prstGeom>
          <a:noFill/>
          <a:ln>
            <a:noFill/>
          </a:ln>
        </p:spPr>
        <p:txBody>
          <a:bodyPr lIns="0" tIns="6100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NOPE !!!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is developed by Sun Microsystems(now Oracle) and is a full fledged language.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ECMA Script and is a scripting language.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03237" y="554037"/>
            <a:ext cx="9070974" cy="887410"/>
          </a:xfrm>
          <a:prstGeom prst="rect">
            <a:avLst/>
          </a:prstGeom>
          <a:noFill/>
          <a:ln>
            <a:noFill/>
          </a:ln>
        </p:spPr>
        <p:txBody>
          <a:bodyPr lIns="0" tIns="7200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can a JavaScript do?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47700" y="1330724"/>
            <a:ext cx="9071099" cy="4995598"/>
          </a:xfrm>
          <a:prstGeom prst="rect">
            <a:avLst/>
          </a:prstGeom>
          <a:noFill/>
          <a:ln>
            <a:noFill/>
          </a:ln>
        </p:spPr>
        <p:txBody>
          <a:bodyPr lIns="0" tIns="3950" rIns="0" bIns="0" anchor="t" anchorCtr="0">
            <a:noAutofit/>
          </a:bodyPr>
          <a:lstStyle/>
          <a:p>
            <a:pPr marL="330200" marR="0" lvl="0" indent="-3302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Gives HTML designers a programming tool -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HTML authors are normally not programmers, but JavaScript is a scripting language with a very simple syntax! Almost anyone can put small "snippets" of code into their HTML pages.</a:t>
            </a:r>
          </a:p>
          <a:p>
            <a:pPr marL="330200" marR="0" lvl="0" indent="-3302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put dynamic text into an HTML page -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JavaScript statement like this: document.write("&lt;h1&gt;" + name + "&lt;/h1&gt;") can write a variable text into an HTML page.</a:t>
            </a:r>
          </a:p>
          <a:p>
            <a:pPr marL="330200" marR="0" lvl="0" indent="-3302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react to events -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JavaScript can be set to execute when something happens, like when a page has finished loading or when a user clicks on an HTML element.</a:t>
            </a:r>
          </a:p>
          <a:p>
            <a:pPr marL="330200" marR="0" lvl="0" indent="-3302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read and write HTML elements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 JavaScript can read and change the content of an HTML element.</a:t>
            </a:r>
          </a:p>
          <a:p>
            <a:pPr marL="330200" marR="0" lvl="0" indent="-3302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used to validate data -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JavaScript can be used to validate form data before it is submitted to a server. This saves the server from extra processing.</a:t>
            </a:r>
          </a:p>
          <a:p>
            <a:pPr marL="330200" marR="0" lvl="0" indent="-3302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used to detect the visitor's browser -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JavaScript can be used to detect the visitor's browser, and - depending on the browser - load another page specifically designed for that browser.</a:t>
            </a:r>
          </a:p>
          <a:p>
            <a:pPr marL="330200" marR="0" lvl="0" indent="-3302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used to create cookies -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JavaScript can be used to store and retrieve information on the visitor's computer.</a:t>
            </a:r>
          </a:p>
          <a:p>
            <a:pPr marL="330200" marR="0" lvl="0" indent="-3302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used to create UI.</a:t>
            </a:r>
          </a:p>
          <a:p>
            <a:pPr marL="330200" marR="0" lvl="0" indent="-3302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MANY MORE......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31800" y="177800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Points to remember while writing JavaScript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92162" y="1871660"/>
            <a:ext cx="7775575" cy="4452936"/>
          </a:xfrm>
          <a:prstGeom prst="rect">
            <a:avLst/>
          </a:prstGeom>
          <a:noFill/>
          <a:ln>
            <a:noFill/>
          </a:ln>
        </p:spPr>
        <p:txBody>
          <a:bodyPr lIns="0" tIns="6100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like syntax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Semicolon optional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sensitive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Runs on client machine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Silently fails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Weakly typed 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03237" y="40957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100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To And How To Include JavaScript In Your File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92162" y="1841500"/>
            <a:ext cx="8640762" cy="4989512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3 places where we can write JavaScript in our HTML Document </a:t>
            </a:r>
          </a:p>
          <a:p>
            <a:pPr marL="841375" marR="0" lvl="1" indent="-3206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Head</a:t>
            </a:r>
          </a:p>
          <a:p>
            <a:pPr marL="841375" marR="0" lvl="1" indent="-320675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Body</a:t>
            </a:r>
          </a:p>
          <a:p>
            <a:pPr marL="841375" marR="0" lvl="1" indent="-320675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separate file</a:t>
            </a:r>
          </a:p>
          <a:p>
            <a:pPr marL="841375" marR="0" lvl="1" indent="-320675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9575" marR="0" lvl="0" indent="-307975" algn="l" rtl="0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place has its own pros/cons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 JavaScript is Case Sensitive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Variables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70974" cy="4989512"/>
          </a:xfrm>
          <a:prstGeom prst="rect">
            <a:avLst/>
          </a:prstGeom>
          <a:noFill/>
          <a:ln>
            <a:noFill/>
          </a:ln>
        </p:spPr>
        <p:txBody>
          <a:bodyPr lIns="0" tIns="5025" rIns="0" bIns="0" anchor="t" anchorCtr="0">
            <a:noAutofit/>
          </a:bodyPr>
          <a:lstStyle/>
          <a:p>
            <a:pPr marL="409575" marR="0" lvl="0" indent="-30797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as algebra, JavaScript variables are used to hold values or expressions.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variable can have a short name, like x, or a more descriptive name like carName.</a:t>
            </a:r>
          </a:p>
          <a:p>
            <a:pPr marL="409575" marR="0" lvl="0" indent="-3079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 for JavaScript variable names: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names are case sensitive (y and Y are two different variables).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names must begin with a letter or the underscore character.</a:t>
            </a:r>
          </a:p>
          <a:p>
            <a:pPr marL="1273175" marR="0" lvl="2" indent="-282575" algn="l" rtl="0">
              <a:lnSpc>
                <a:spcPct val="98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Reserved keywords cannot be used as variable's name.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4" cy="1262062"/>
          </a:xfrm>
          <a:prstGeom prst="rect">
            <a:avLst/>
          </a:prstGeom>
          <a:noFill/>
          <a:ln>
            <a:noFill/>
          </a:ln>
        </p:spPr>
        <p:txBody>
          <a:bodyPr lIns="0" tIns="6475" rIns="0" bIns="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08062" y="2016125"/>
            <a:ext cx="7848599" cy="3959225"/>
          </a:xfrm>
          <a:prstGeom prst="rect">
            <a:avLst/>
          </a:prstGeom>
          <a:noFill/>
          <a:ln>
            <a:noFill/>
          </a:ln>
        </p:spPr>
        <p:txBody>
          <a:bodyPr lIns="0" tIns="5400" rIns="0" bIns="0" anchor="t" anchorCtr="0">
            <a:noAutofit/>
          </a:bodyPr>
          <a:lstStyle/>
          <a:p>
            <a:pPr marL="431800" marR="0" lvl="0" indent="-3048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x=5;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 carName="Volvo";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y=x-5;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z=y+5;</a:t>
            </a:r>
          </a:p>
          <a:p>
            <a:pPr marL="431800" marR="0" lvl="0" indent="-304800" algn="l" rtl="0">
              <a:lnSpc>
                <a:spcPct val="98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Etc..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Microsoft Office PowerPoint</Application>
  <PresentationFormat>Custom</PresentationFormat>
  <Paragraphs>266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POI_THEME_TEMPLATE_DESIGN</vt:lpstr>
      <vt:lpstr>POI_THEME_TEMPLATE_DESIGN</vt:lpstr>
      <vt:lpstr>POI_THEME_TEMPLATE_DESIGN</vt:lpstr>
      <vt:lpstr>PowerPoint Presentation</vt:lpstr>
      <vt:lpstr>AGENDA</vt:lpstr>
      <vt:lpstr>What and Why is JavaScript??</vt:lpstr>
      <vt:lpstr>Is Java and JavaScript the same?</vt:lpstr>
      <vt:lpstr>What can a JavaScript do?</vt:lpstr>
      <vt:lpstr>Points to remember while writing JavaScript</vt:lpstr>
      <vt:lpstr>Where To And How To Include JavaScript In Your File</vt:lpstr>
      <vt:lpstr>JavaScript Variables</vt:lpstr>
      <vt:lpstr>Example</vt:lpstr>
      <vt:lpstr>JavaScript  Operators</vt:lpstr>
      <vt:lpstr>JavaScript Comparators</vt:lpstr>
      <vt:lpstr>JavaScript Dialog Boxes</vt:lpstr>
      <vt:lpstr>JavaScript If...Else Statements</vt:lpstr>
      <vt:lpstr>JavaScript Switch Statement</vt:lpstr>
      <vt:lpstr>JavaScript For Loop</vt:lpstr>
      <vt:lpstr>Try/Catch Statement</vt:lpstr>
      <vt:lpstr>Functions</vt:lpstr>
      <vt:lpstr>Functions (Cont...)</vt:lpstr>
      <vt:lpstr>Introduction to DOM</vt:lpstr>
      <vt:lpstr>DOM TREE Example</vt:lpstr>
      <vt:lpstr>DOM Manipulation : document.write()</vt:lpstr>
      <vt:lpstr>DOM manipulation : Get elements</vt:lpstr>
      <vt:lpstr>TIP: Break up a Code Line</vt:lpstr>
      <vt:lpstr>Exercise 1</vt:lpstr>
      <vt:lpstr>Events</vt:lpstr>
      <vt:lpstr>Events Continued ...</vt:lpstr>
      <vt:lpstr>Built-in JavaScript Objects</vt:lpstr>
      <vt:lpstr>Exercise 2</vt:lpstr>
      <vt:lpstr>JavaScript Objects</vt:lpstr>
      <vt:lpstr>String methods</vt:lpstr>
      <vt:lpstr>Math methods</vt:lpstr>
      <vt:lpstr>Exercise 3</vt:lpstr>
      <vt:lpstr>Intervals</vt:lpstr>
      <vt:lpstr>Exercise 4</vt:lpstr>
      <vt:lpstr>Useful links</vt:lpstr>
      <vt:lpstr>Final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krishan</dc:creator>
  <cp:lastModifiedBy>Windows User</cp:lastModifiedBy>
  <cp:revision>1</cp:revision>
  <dcterms:modified xsi:type="dcterms:W3CDTF">2017-06-12T17:01:20Z</dcterms:modified>
</cp:coreProperties>
</file>