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501A5-53C2-48AD-9448-2982CDABFFE9}" v="43" dt="2025-02-20T20:12:02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-931" y="-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Singla" userId="5fc45611c852a1cb" providerId="LiveId" clId="{3BA501A5-53C2-48AD-9448-2982CDABFFE9}"/>
    <pc:docChg chg="undo redo custSel addSld modSld">
      <pc:chgData name="Ketan Singla" userId="5fc45611c852a1cb" providerId="LiveId" clId="{3BA501A5-53C2-48AD-9448-2982CDABFFE9}" dt="2025-02-20T20:14:58.540" v="882" actId="207"/>
      <pc:docMkLst>
        <pc:docMk/>
      </pc:docMkLst>
      <pc:sldChg chg="modSp mod">
        <pc:chgData name="Ketan Singla" userId="5fc45611c852a1cb" providerId="LiveId" clId="{3BA501A5-53C2-48AD-9448-2982CDABFFE9}" dt="2025-02-20T19:01:08.719" v="0" actId="207"/>
        <pc:sldMkLst>
          <pc:docMk/>
          <pc:sldMk cId="1802818476" sldId="279"/>
        </pc:sldMkLst>
        <pc:spChg chg="mod">
          <ac:chgData name="Ketan Singla" userId="5fc45611c852a1cb" providerId="LiveId" clId="{3BA501A5-53C2-48AD-9448-2982CDABFFE9}" dt="2025-02-20T19:01:08.719" v="0" actId="207"/>
          <ac:spMkLst>
            <pc:docMk/>
            <pc:sldMk cId="1802818476" sldId="279"/>
            <ac:spMk id="5" creationId="{5E398214-C80C-F437-960E-5448952C9544}"/>
          </ac:spMkLst>
        </pc:spChg>
      </pc:sldChg>
      <pc:sldChg chg="addSp delSp modSp new mod">
        <pc:chgData name="Ketan Singla" userId="5fc45611c852a1cb" providerId="LiveId" clId="{3BA501A5-53C2-48AD-9448-2982CDABFFE9}" dt="2025-02-20T19:14:03.467" v="247" actId="207"/>
        <pc:sldMkLst>
          <pc:docMk/>
          <pc:sldMk cId="1066869647" sldId="280"/>
        </pc:sldMkLst>
        <pc:spChg chg="add mod">
          <ac:chgData name="Ketan Singla" userId="5fc45611c852a1cb" providerId="LiveId" clId="{3BA501A5-53C2-48AD-9448-2982CDABFFE9}" dt="2025-02-20T19:14:03.467" v="247" actId="207"/>
          <ac:spMkLst>
            <pc:docMk/>
            <pc:sldMk cId="1066869647" sldId="280"/>
            <ac:spMk id="2" creationId="{369D65D4-2A54-4894-824E-663519B5D45E}"/>
          </ac:spMkLst>
        </pc:spChg>
        <pc:spChg chg="add del mod">
          <ac:chgData name="Ketan Singla" userId="5fc45611c852a1cb" providerId="LiveId" clId="{3BA501A5-53C2-48AD-9448-2982CDABFFE9}" dt="2025-02-20T19:02:41.866" v="126"/>
          <ac:spMkLst>
            <pc:docMk/>
            <pc:sldMk cId="1066869647" sldId="280"/>
            <ac:spMk id="3" creationId="{3AC57B67-3B67-4736-E078-D956532B204A}"/>
          </ac:spMkLst>
        </pc:spChg>
        <pc:spChg chg="add mod">
          <ac:chgData name="Ketan Singla" userId="5fc45611c852a1cb" providerId="LiveId" clId="{3BA501A5-53C2-48AD-9448-2982CDABFFE9}" dt="2025-02-20T19:06:18.401" v="165" actId="1076"/>
          <ac:spMkLst>
            <pc:docMk/>
            <pc:sldMk cId="1066869647" sldId="280"/>
            <ac:spMk id="5" creationId="{2BC93618-80D9-1D2D-2E86-277DE1626B3C}"/>
          </ac:spMkLst>
        </pc:spChg>
        <pc:spChg chg="add mod">
          <ac:chgData name="Ketan Singla" userId="5fc45611c852a1cb" providerId="LiveId" clId="{3BA501A5-53C2-48AD-9448-2982CDABFFE9}" dt="2025-02-20T19:06:14.412" v="164" actId="1076"/>
          <ac:spMkLst>
            <pc:docMk/>
            <pc:sldMk cId="1066869647" sldId="280"/>
            <ac:spMk id="6" creationId="{324CB6C3-B35C-6877-9AE7-106E56969873}"/>
          </ac:spMkLst>
        </pc:spChg>
      </pc:sldChg>
      <pc:sldChg chg="addSp modSp new mod">
        <pc:chgData name="Ketan Singla" userId="5fc45611c852a1cb" providerId="LiveId" clId="{3BA501A5-53C2-48AD-9448-2982CDABFFE9}" dt="2025-02-20T20:14:58.540" v="882" actId="207"/>
        <pc:sldMkLst>
          <pc:docMk/>
          <pc:sldMk cId="1688731550" sldId="281"/>
        </pc:sldMkLst>
        <pc:spChg chg="add mod">
          <ac:chgData name="Ketan Singla" userId="5fc45611c852a1cb" providerId="LiveId" clId="{3BA501A5-53C2-48AD-9448-2982CDABFFE9}" dt="2025-02-20T19:14:09.416" v="248" actId="207"/>
          <ac:spMkLst>
            <pc:docMk/>
            <pc:sldMk cId="1688731550" sldId="281"/>
            <ac:spMk id="2" creationId="{9AAAB9AE-2B83-C181-B65A-40A6A8A461AE}"/>
          </ac:spMkLst>
        </pc:spChg>
        <pc:spChg chg="add mod">
          <ac:chgData name="Ketan Singla" userId="5fc45611c852a1cb" providerId="LiveId" clId="{3BA501A5-53C2-48AD-9448-2982CDABFFE9}" dt="2025-02-20T20:14:58.540" v="882" actId="207"/>
          <ac:spMkLst>
            <pc:docMk/>
            <pc:sldMk cId="1688731550" sldId="281"/>
            <ac:spMk id="3" creationId="{B4857DC9-97EE-DC84-316C-CA692F338EBA}"/>
          </ac:spMkLst>
        </pc:spChg>
        <pc:spChg chg="add mod">
          <ac:chgData name="Ketan Singla" userId="5fc45611c852a1cb" providerId="LiveId" clId="{3BA501A5-53C2-48AD-9448-2982CDABFFE9}" dt="2025-02-20T19:10:22.544" v="243" actId="1076"/>
          <ac:spMkLst>
            <pc:docMk/>
            <pc:sldMk cId="1688731550" sldId="281"/>
            <ac:spMk id="4" creationId="{315A9612-6923-643E-E30A-FA042BB92DFB}"/>
          </ac:spMkLst>
        </pc:spChg>
        <pc:spChg chg="add mod">
          <ac:chgData name="Ketan Singla" userId="5fc45611c852a1cb" providerId="LiveId" clId="{3BA501A5-53C2-48AD-9448-2982CDABFFE9}" dt="2025-02-20T19:13:12.601" v="246" actId="1076"/>
          <ac:spMkLst>
            <pc:docMk/>
            <pc:sldMk cId="1688731550" sldId="281"/>
            <ac:spMk id="5" creationId="{341B67B4-872B-EF8F-313A-8D01BE6CBB6D}"/>
          </ac:spMkLst>
        </pc:spChg>
        <pc:spChg chg="add mod">
          <ac:chgData name="Ketan Singla" userId="5fc45611c852a1cb" providerId="LiveId" clId="{3BA501A5-53C2-48AD-9448-2982CDABFFE9}" dt="2025-02-20T19:18:56.762" v="298" actId="1076"/>
          <ac:spMkLst>
            <pc:docMk/>
            <pc:sldMk cId="1688731550" sldId="281"/>
            <ac:spMk id="6" creationId="{53FFA3FD-946F-9D93-83DA-DC811AA05ACE}"/>
          </ac:spMkLst>
        </pc:spChg>
      </pc:sldChg>
      <pc:sldChg chg="addSp delSp modSp new mod">
        <pc:chgData name="Ketan Singla" userId="5fc45611c852a1cb" providerId="LiveId" clId="{3BA501A5-53C2-48AD-9448-2982CDABFFE9}" dt="2025-02-20T19:49:40.156" v="586" actId="21"/>
        <pc:sldMkLst>
          <pc:docMk/>
          <pc:sldMk cId="4129086014" sldId="282"/>
        </pc:sldMkLst>
        <pc:spChg chg="add mod">
          <ac:chgData name="Ketan Singla" userId="5fc45611c852a1cb" providerId="LiveId" clId="{3BA501A5-53C2-48AD-9448-2982CDABFFE9}" dt="2025-02-20T19:16:52.913" v="285" actId="1076"/>
          <ac:spMkLst>
            <pc:docMk/>
            <pc:sldMk cId="4129086014" sldId="282"/>
            <ac:spMk id="2" creationId="{82315B36-5375-C550-26D7-834CE6B3F9C3}"/>
          </ac:spMkLst>
        </pc:spChg>
        <pc:spChg chg="add del mod">
          <ac:chgData name="Ketan Singla" userId="5fc45611c852a1cb" providerId="LiveId" clId="{3BA501A5-53C2-48AD-9448-2982CDABFFE9}" dt="2025-02-20T19:20:33.197" v="333" actId="21"/>
          <ac:spMkLst>
            <pc:docMk/>
            <pc:sldMk cId="4129086014" sldId="282"/>
            <ac:spMk id="3" creationId="{D74E0D47-3906-4B8F-1997-DBA4D6FB48DC}"/>
          </ac:spMkLst>
        </pc:spChg>
        <pc:spChg chg="add del">
          <ac:chgData name="Ketan Singla" userId="5fc45611c852a1cb" providerId="LiveId" clId="{3BA501A5-53C2-48AD-9448-2982CDABFFE9}" dt="2025-02-20T19:20:33.197" v="333" actId="21"/>
          <ac:spMkLst>
            <pc:docMk/>
            <pc:sldMk cId="4129086014" sldId="282"/>
            <ac:spMk id="4" creationId="{EA002A61-70A6-EEDD-7752-2F237B93F8E2}"/>
          </ac:spMkLst>
        </pc:spChg>
        <pc:spChg chg="add mod">
          <ac:chgData name="Ketan Singla" userId="5fc45611c852a1cb" providerId="LiveId" clId="{3BA501A5-53C2-48AD-9448-2982CDABFFE9}" dt="2025-02-20T19:49:40.156" v="586" actId="21"/>
          <ac:spMkLst>
            <pc:docMk/>
            <pc:sldMk cId="4129086014" sldId="282"/>
            <ac:spMk id="5" creationId="{D74E0D47-3906-4B8F-1997-DBA4D6FB48DC}"/>
          </ac:spMkLst>
        </pc:spChg>
        <pc:spChg chg="add del mod">
          <ac:chgData name="Ketan Singla" userId="5fc45611c852a1cb" providerId="LiveId" clId="{3BA501A5-53C2-48AD-9448-2982CDABFFE9}" dt="2025-02-20T19:21:03.321" v="341" actId="21"/>
          <ac:spMkLst>
            <pc:docMk/>
            <pc:sldMk cId="4129086014" sldId="282"/>
            <ac:spMk id="6" creationId="{EA002A61-70A6-EEDD-7752-2F237B93F8E2}"/>
          </ac:spMkLst>
        </pc:spChg>
        <pc:spChg chg="add">
          <ac:chgData name="Ketan Singla" userId="5fc45611c852a1cb" providerId="LiveId" clId="{3BA501A5-53C2-48AD-9448-2982CDABFFE9}" dt="2025-02-20T19:21:44.723" v="364"/>
          <ac:spMkLst>
            <pc:docMk/>
            <pc:sldMk cId="4129086014" sldId="282"/>
            <ac:spMk id="7" creationId="{F6A14F1D-16DE-4142-A5EE-0996D14427D3}"/>
          </ac:spMkLst>
        </pc:spChg>
        <pc:spChg chg="add">
          <ac:chgData name="Ketan Singla" userId="5fc45611c852a1cb" providerId="LiveId" clId="{3BA501A5-53C2-48AD-9448-2982CDABFFE9}" dt="2025-02-20T19:22:50.340" v="460"/>
          <ac:spMkLst>
            <pc:docMk/>
            <pc:sldMk cId="4129086014" sldId="282"/>
            <ac:spMk id="8" creationId="{C62DC92D-92A9-4F51-5299-FE7EB8F74777}"/>
          </ac:spMkLst>
        </pc:spChg>
        <pc:spChg chg="add">
          <ac:chgData name="Ketan Singla" userId="5fc45611c852a1cb" providerId="LiveId" clId="{3BA501A5-53C2-48AD-9448-2982CDABFFE9}" dt="2025-02-20T19:23:07.246" v="462"/>
          <ac:spMkLst>
            <pc:docMk/>
            <pc:sldMk cId="4129086014" sldId="282"/>
            <ac:spMk id="9" creationId="{1D9A2EFB-1AD9-7817-81D0-BC7A50FF3A05}"/>
          </ac:spMkLst>
        </pc:spChg>
      </pc:sldChg>
      <pc:sldChg chg="addSp modSp new mod">
        <pc:chgData name="Ketan Singla" userId="5fc45611c852a1cb" providerId="LiveId" clId="{3BA501A5-53C2-48AD-9448-2982CDABFFE9}" dt="2025-02-20T19:56:49.294" v="678" actId="1076"/>
        <pc:sldMkLst>
          <pc:docMk/>
          <pc:sldMk cId="1405146634" sldId="283"/>
        </pc:sldMkLst>
        <pc:spChg chg="add mod">
          <ac:chgData name="Ketan Singla" userId="5fc45611c852a1cb" providerId="LiveId" clId="{3BA501A5-53C2-48AD-9448-2982CDABFFE9}" dt="2025-02-20T19:56:49.294" v="678" actId="1076"/>
          <ac:spMkLst>
            <pc:docMk/>
            <pc:sldMk cId="1405146634" sldId="283"/>
            <ac:spMk id="2" creationId="{BF595D82-C8F1-1238-CAF4-8A78FC62D249}"/>
          </ac:spMkLst>
        </pc:spChg>
      </pc:sldChg>
      <pc:sldChg chg="addSp modSp new mod">
        <pc:chgData name="Ketan Singla" userId="5fc45611c852a1cb" providerId="LiveId" clId="{3BA501A5-53C2-48AD-9448-2982CDABFFE9}" dt="2025-02-20T19:56:41.965" v="677" actId="1076"/>
        <pc:sldMkLst>
          <pc:docMk/>
          <pc:sldMk cId="1788311649" sldId="284"/>
        </pc:sldMkLst>
        <pc:spChg chg="add mod">
          <ac:chgData name="Ketan Singla" userId="5fc45611c852a1cb" providerId="LiveId" clId="{3BA501A5-53C2-48AD-9448-2982CDABFFE9}" dt="2025-02-20T19:52:32.304" v="627" actId="1076"/>
          <ac:spMkLst>
            <pc:docMk/>
            <pc:sldMk cId="1788311649" sldId="284"/>
            <ac:spMk id="2" creationId="{2C568EA7-6DD8-435E-4F47-C63E060C2DF5}"/>
          </ac:spMkLst>
        </pc:spChg>
        <pc:spChg chg="add mod">
          <ac:chgData name="Ketan Singla" userId="5fc45611c852a1cb" providerId="LiveId" clId="{3BA501A5-53C2-48AD-9448-2982CDABFFE9}" dt="2025-02-20T19:56:41.965" v="677" actId="1076"/>
          <ac:spMkLst>
            <pc:docMk/>
            <pc:sldMk cId="1788311649" sldId="284"/>
            <ac:spMk id="3" creationId="{3311A84C-FBC7-6E44-3F9E-96FFE7394B9B}"/>
          </ac:spMkLst>
        </pc:spChg>
        <pc:spChg chg="add">
          <ac:chgData name="Ketan Singla" userId="5fc45611c852a1cb" providerId="LiveId" clId="{3BA501A5-53C2-48AD-9448-2982CDABFFE9}" dt="2025-02-20T19:55:14.804" v="648"/>
          <ac:spMkLst>
            <pc:docMk/>
            <pc:sldMk cId="1788311649" sldId="284"/>
            <ac:spMk id="4" creationId="{93705EBF-98F9-9B5C-A33E-CCA9A1E4C4ED}"/>
          </ac:spMkLst>
        </pc:spChg>
      </pc:sldChg>
      <pc:sldChg chg="addSp delSp modSp new mod">
        <pc:chgData name="Ketan Singla" userId="5fc45611c852a1cb" providerId="LiveId" clId="{3BA501A5-53C2-48AD-9448-2982CDABFFE9}" dt="2025-02-20T20:06:50.808" v="790" actId="20577"/>
        <pc:sldMkLst>
          <pc:docMk/>
          <pc:sldMk cId="3894218429" sldId="285"/>
        </pc:sldMkLst>
        <pc:spChg chg="add del mod">
          <ac:chgData name="Ketan Singla" userId="5fc45611c852a1cb" providerId="LiveId" clId="{3BA501A5-53C2-48AD-9448-2982CDABFFE9}" dt="2025-02-20T19:59:50.824" v="708" actId="21"/>
          <ac:spMkLst>
            <pc:docMk/>
            <pc:sldMk cId="3894218429" sldId="285"/>
            <ac:spMk id="2" creationId="{70DFA396-6B72-3C45-5006-098D4D543C57}"/>
          </ac:spMkLst>
        </pc:spChg>
        <pc:spChg chg="add del mod">
          <ac:chgData name="Ketan Singla" userId="5fc45611c852a1cb" providerId="LiveId" clId="{3BA501A5-53C2-48AD-9448-2982CDABFFE9}" dt="2025-02-20T19:59:10.189" v="701"/>
          <ac:spMkLst>
            <pc:docMk/>
            <pc:sldMk cId="3894218429" sldId="285"/>
            <ac:spMk id="3" creationId="{11B14C8F-D33B-90CD-D963-09F61C236B6C}"/>
          </ac:spMkLst>
        </pc:spChg>
        <pc:spChg chg="add">
          <ac:chgData name="Ketan Singla" userId="5fc45611c852a1cb" providerId="LiveId" clId="{3BA501A5-53C2-48AD-9448-2982CDABFFE9}" dt="2025-02-20T19:59:03.115" v="699"/>
          <ac:spMkLst>
            <pc:docMk/>
            <pc:sldMk cId="3894218429" sldId="285"/>
            <ac:spMk id="4" creationId="{90DF0CB8-97A8-4401-B615-2456613D7DD3}"/>
          </ac:spMkLst>
        </pc:spChg>
        <pc:spChg chg="add del mod">
          <ac:chgData name="Ketan Singla" userId="5fc45611c852a1cb" providerId="LiveId" clId="{3BA501A5-53C2-48AD-9448-2982CDABFFE9}" dt="2025-02-20T20:06:50.808" v="790" actId="20577"/>
          <ac:spMkLst>
            <pc:docMk/>
            <pc:sldMk cId="3894218429" sldId="285"/>
            <ac:spMk id="5" creationId="{D87DFC96-310A-C087-FF06-E474BDC68463}"/>
          </ac:spMkLst>
        </pc:spChg>
        <pc:spChg chg="add del">
          <ac:chgData name="Ketan Singla" userId="5fc45611c852a1cb" providerId="LiveId" clId="{3BA501A5-53C2-48AD-9448-2982CDABFFE9}" dt="2025-02-20T19:59:50.824" v="708" actId="21"/>
          <ac:spMkLst>
            <pc:docMk/>
            <pc:sldMk cId="3894218429" sldId="285"/>
            <ac:spMk id="6" creationId="{197DC239-0BA3-DAA8-EDE3-67EF5574CE90}"/>
          </ac:spMkLst>
        </pc:spChg>
      </pc:sldChg>
      <pc:sldChg chg="addSp modSp new mod">
        <pc:chgData name="Ketan Singla" userId="5fc45611c852a1cb" providerId="LiveId" clId="{3BA501A5-53C2-48AD-9448-2982CDABFFE9}" dt="2025-02-20T20:14:13.738" v="878"/>
        <pc:sldMkLst>
          <pc:docMk/>
          <pc:sldMk cId="334647444" sldId="286"/>
        </pc:sldMkLst>
        <pc:spChg chg="add mod">
          <ac:chgData name="Ketan Singla" userId="5fc45611c852a1cb" providerId="LiveId" clId="{3BA501A5-53C2-48AD-9448-2982CDABFFE9}" dt="2025-02-20T20:10:42.125" v="805" actId="1076"/>
          <ac:spMkLst>
            <pc:docMk/>
            <pc:sldMk cId="334647444" sldId="286"/>
            <ac:spMk id="2" creationId="{0610A91D-66CD-5E76-2F77-0AD3F5A45359}"/>
          </ac:spMkLst>
        </pc:spChg>
        <pc:spChg chg="add mod">
          <ac:chgData name="Ketan Singla" userId="5fc45611c852a1cb" providerId="LiveId" clId="{3BA501A5-53C2-48AD-9448-2982CDABFFE9}" dt="2025-02-20T20:14:13.738" v="878"/>
          <ac:spMkLst>
            <pc:docMk/>
            <pc:sldMk cId="334647444" sldId="286"/>
            <ac:spMk id="3" creationId="{47F6B786-893F-1F5C-014D-180A35D49E1E}"/>
          </ac:spMkLst>
        </pc:spChg>
        <pc:spChg chg="add">
          <ac:chgData name="Ketan Singla" userId="5fc45611c852a1cb" providerId="LiveId" clId="{3BA501A5-53C2-48AD-9448-2982CDABFFE9}" dt="2025-02-20T20:11:42.816" v="826"/>
          <ac:spMkLst>
            <pc:docMk/>
            <pc:sldMk cId="334647444" sldId="286"/>
            <ac:spMk id="4" creationId="{CF73ED5B-25CC-DA16-FEA8-9EEF642BF078}"/>
          </ac:spMkLst>
        </pc:spChg>
        <pc:spChg chg="add">
          <ac:chgData name="Ketan Singla" userId="5fc45611c852a1cb" providerId="LiveId" clId="{3BA501A5-53C2-48AD-9448-2982CDABFFE9}" dt="2025-02-20T20:11:59.895" v="829"/>
          <ac:spMkLst>
            <pc:docMk/>
            <pc:sldMk cId="334647444" sldId="286"/>
            <ac:spMk id="5" creationId="{EC038F9F-1F70-ED00-DCB7-4E0D03DAA6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A1C807-B9AD-4C9B-BF9F-60F0342899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5146" y="1539165"/>
            <a:ext cx="3544739" cy="1755476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RentEase</a:t>
            </a:r>
            <a:r>
              <a:rPr lang="en-US" sz="6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67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Transforming Rental Experiences</a:t>
            </a:r>
            <a:r>
              <a:rPr lang="en-US" sz="1200" b="1" dirty="0"/>
              <a:t/>
            </a:r>
            <a:br>
              <a:rPr lang="en-US" sz="1200" b="1" dirty="0"/>
            </a:b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27FAE4-B947-6782-0AE3-9A2389509857}"/>
              </a:ext>
            </a:extLst>
          </p:cNvPr>
          <p:cNvSpPr txBox="1"/>
          <p:nvPr/>
        </p:nvSpPr>
        <p:spPr>
          <a:xfrm>
            <a:off x="160867" y="2094312"/>
            <a:ext cx="403013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Ketan Kumar: </a:t>
            </a:r>
            <a:r>
              <a:rPr lang="en-US" dirty="0" smtClean="0"/>
              <a:t>	2310990546</a:t>
            </a:r>
            <a:endParaRPr lang="en-US" dirty="0"/>
          </a:p>
          <a:p>
            <a:r>
              <a:rPr lang="en-US" dirty="0"/>
              <a:t>Keshav Saini: </a:t>
            </a:r>
            <a:r>
              <a:rPr lang="en-US" dirty="0" smtClean="0"/>
              <a:t>	2310990545</a:t>
            </a:r>
            <a:endParaRPr lang="en-US" dirty="0"/>
          </a:p>
          <a:p>
            <a:r>
              <a:rPr lang="en-US" dirty="0" err="1" smtClean="0"/>
              <a:t>Arihant</a:t>
            </a:r>
            <a:r>
              <a:rPr lang="en-US" dirty="0" smtClean="0"/>
              <a:t> Jain: 	2310990125</a:t>
            </a:r>
            <a:endParaRPr lang="en-US" dirty="0"/>
          </a:p>
          <a:p>
            <a:r>
              <a:rPr lang="en-US" dirty="0" smtClean="0"/>
              <a:t>Anurag Bhashkar:2310990121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39867B-5619-3243-9847-67F3A1CA677E}"/>
              </a:ext>
            </a:extLst>
          </p:cNvPr>
          <p:cNvSpPr txBox="1"/>
          <p:nvPr/>
        </p:nvSpPr>
        <p:spPr>
          <a:xfrm>
            <a:off x="7444997" y="2907617"/>
            <a:ext cx="3405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rental market is ripe for disruption. </a:t>
            </a:r>
            <a:r>
              <a:rPr lang="en-US" dirty="0" err="1"/>
              <a:t>RentEase</a:t>
            </a:r>
            <a:r>
              <a:rPr lang="en-US" dirty="0"/>
              <a:t> aims to revolutionize the experience for both tenants and landlords by addressing long-standing pain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6C64-F0A6-395E-0905-7B47C8C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7067"/>
            <a:ext cx="10353762" cy="12618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Albertus" panose="020E0702040304020204" pitchFamily="34" charset="0"/>
              </a:rPr>
              <a:t>Future </a:t>
            </a:r>
            <a:r>
              <a:rPr lang="en-US" b="1" dirty="0">
                <a:latin typeface="Albertus" panose="020E0702040304020204" pitchFamily="34" charset="0"/>
              </a:rPr>
              <a:t>of Renting: </a:t>
            </a:r>
            <a:r>
              <a:rPr lang="en-US" b="1" dirty="0" err="1">
                <a:latin typeface="Albertus" panose="020E0702040304020204" pitchFamily="34" charset="0"/>
              </a:rPr>
              <a:t>RentEase's</a:t>
            </a:r>
            <a:r>
              <a:rPr lang="en-US" b="1" dirty="0">
                <a:latin typeface="Albertus" panose="020E0702040304020204" pitchFamily="34" charset="0"/>
              </a:rPr>
              <a:t> Vision and Roadmap</a:t>
            </a:r>
            <a:br>
              <a:rPr lang="en-US" b="1" dirty="0">
                <a:latin typeface="Albertus" panose="020E0702040304020204" pitchFamily="34" charset="0"/>
              </a:rPr>
            </a:br>
            <a:endParaRPr lang="en-IN" dirty="0">
              <a:latin typeface="Albertus" panose="020E07020403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CF7F4-04A6-D7F4-1A6D-9A40625E9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6059" y="2076450"/>
            <a:ext cx="4856841" cy="1259417"/>
          </a:xfrm>
        </p:spPr>
        <p:txBody>
          <a:bodyPr>
            <a:normAutofit fontScale="85000" lnSpcReduction="10000"/>
          </a:bodyPr>
          <a:lstStyle/>
          <a:p>
            <a:pPr marL="36900" indent="0" algn="just">
              <a:buNone/>
            </a:pPr>
            <a:r>
              <a:rPr lang="en-US" sz="3300" b="1" dirty="0">
                <a:solidFill>
                  <a:schemeClr val="tx1"/>
                </a:solidFill>
              </a:rPr>
              <a:t>1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r>
              <a:rPr lang="en-US" sz="2800" b="1" u="sng" dirty="0" smtClean="0">
                <a:solidFill>
                  <a:srgbClr val="FF0000"/>
                </a:solidFill>
              </a:rPr>
              <a:t>Expanding </a:t>
            </a:r>
            <a:r>
              <a:rPr lang="en-US" sz="2800" b="1" u="sng" dirty="0">
                <a:solidFill>
                  <a:srgbClr val="FF0000"/>
                </a:solidFill>
              </a:rPr>
              <a:t>to New Markets</a:t>
            </a:r>
          </a:p>
          <a:p>
            <a:pPr marL="36900" indent="0" algn="just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RentEase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expanding globally, bringing its innovative technology to major cities around the world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8700F6-E1A1-9E1C-9728-CE92D614D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4350" y="2076451"/>
            <a:ext cx="4856841" cy="1208616"/>
          </a:xfrm>
        </p:spPr>
        <p:txBody>
          <a:bodyPr>
            <a:normAutofit fontScale="85000" lnSpcReduction="10000"/>
          </a:bodyPr>
          <a:lstStyle/>
          <a:p>
            <a:pPr marL="36900" indent="0" algn="just">
              <a:buNone/>
            </a:pPr>
            <a:r>
              <a:rPr lang="en-IN" sz="3200" b="1" dirty="0">
                <a:solidFill>
                  <a:schemeClr val="tx1"/>
                </a:solidFill>
              </a:rPr>
              <a:t>2</a:t>
            </a:r>
            <a:r>
              <a:rPr lang="en-IN" sz="3200" b="1" dirty="0" smtClean="0">
                <a:solidFill>
                  <a:schemeClr val="tx1"/>
                </a:solidFill>
              </a:rPr>
              <a:t>. </a:t>
            </a:r>
            <a:r>
              <a:rPr lang="en-IN" sz="2800" b="1" u="sng" dirty="0" smtClean="0">
                <a:solidFill>
                  <a:srgbClr val="FF0000"/>
                </a:solidFill>
              </a:rPr>
              <a:t>Developing </a:t>
            </a:r>
            <a:r>
              <a:rPr lang="en-IN" sz="2800" b="1" u="sng" dirty="0">
                <a:solidFill>
                  <a:srgbClr val="FF0000"/>
                </a:solidFill>
              </a:rPr>
              <a:t>New Features</a:t>
            </a:r>
            <a:endParaRPr lang="en-IN" sz="3200" b="1" u="sng" dirty="0">
              <a:solidFill>
                <a:srgbClr val="FF0000"/>
              </a:solidFill>
            </a:endParaRPr>
          </a:p>
          <a:p>
            <a:pPr marL="3690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We're constantly developing new features to enhance the platform and make renting even easier and more secure.</a:t>
            </a: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5E398214-C80C-F437-960E-5448952C9544}"/>
              </a:ext>
            </a:extLst>
          </p:cNvPr>
          <p:cNvSpPr txBox="1">
            <a:spLocks/>
          </p:cNvSpPr>
          <p:nvPr/>
        </p:nvSpPr>
        <p:spPr>
          <a:xfrm>
            <a:off x="2480734" y="4142318"/>
            <a:ext cx="7230533" cy="1767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IN" sz="2700" b="1" dirty="0">
                <a:solidFill>
                  <a:schemeClr val="tx1"/>
                </a:solidFill>
              </a:rPr>
              <a:t>3</a:t>
            </a:r>
            <a:r>
              <a:rPr lang="en-IN" sz="3200" b="1" dirty="0">
                <a:solidFill>
                  <a:schemeClr val="tx1"/>
                </a:solidFill>
              </a:rPr>
              <a:t>.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u="sng" dirty="0">
                <a:solidFill>
                  <a:srgbClr val="FF0000"/>
                </a:solidFill>
              </a:rPr>
              <a:t>Partnerships and Integrations</a:t>
            </a:r>
            <a:endParaRPr lang="en-IN" sz="3200" b="1" u="sng" dirty="0">
              <a:solidFill>
                <a:srgbClr val="FF0000"/>
              </a:solidFill>
            </a:endParaRPr>
          </a:p>
          <a:p>
            <a:pPr marL="3690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We're forging strategic partnerships with leading real estate and technology companies to expand our reach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000" l="0" r="100000">
                        <a14:foregroundMark x1="32444" y1="47556" x2="32444" y2="47556"/>
                        <a14:foregroundMark x1="29333" y1="32444" x2="29333" y2="32444"/>
                        <a14:foregroundMark x1="14667" y1="28889" x2="14667" y2="28889"/>
                        <a14:foregroundMark x1="10667" y1="62222" x2="10667" y2="62222"/>
                        <a14:foregroundMark x1="15111" y1="92000" x2="15111" y2="92000"/>
                        <a14:foregroundMark x1="86667" y1="90222" x2="86667" y2="90222"/>
                        <a14:foregroundMark x1="83556" y1="63556" x2="83556" y2="63556"/>
                        <a14:foregroundMark x1="83556" y1="28889" x2="83556" y2="28889"/>
                        <a14:foregroundMark x1="63556" y1="38667" x2="63556" y2="38667"/>
                        <a14:foregroundMark x1="64889" y1="57333" x2="64889" y2="57333"/>
                        <a14:foregroundMark x1="63111" y1="70222" x2="63111" y2="70222"/>
                        <a14:foregroundMark x1="54667" y1="77778" x2="54667" y2="77778"/>
                        <a14:foregroundMark x1="38667" y1="76000" x2="36444" y2="75111"/>
                        <a14:foregroundMark x1="29778" y1="66222" x2="30222" y2="64889"/>
                        <a14:foregroundMark x1="27111" y1="64000" x2="27111" y2="64000"/>
                        <a14:foregroundMark x1="44889" y1="60000" x2="46667" y2="57778"/>
                        <a14:foregroundMark x1="48444" y1="21778" x2="48444" y2="21778"/>
                        <a14:foregroundMark x1="52000" y1="16000" x2="52000" y2="16000"/>
                        <a14:foregroundMark x1="52889" y1="11111" x2="52889" y2="11111"/>
                        <a14:foregroundMark x1="52444" y1="10667" x2="52444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62175"/>
            <a:ext cx="8572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089" y="2175933"/>
            <a:ext cx="843492" cy="843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96" l="9728" r="898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41" y="4587240"/>
            <a:ext cx="1150693" cy="8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9D65D4-2A54-4894-824E-663519B5D45E}"/>
              </a:ext>
            </a:extLst>
          </p:cNvPr>
          <p:cNvSpPr txBox="1"/>
          <p:nvPr/>
        </p:nvSpPr>
        <p:spPr>
          <a:xfrm>
            <a:off x="1041400" y="228600"/>
            <a:ext cx="1010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Savings for All Platform Users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41400" y="1685835"/>
            <a:ext cx="7137400" cy="1200329"/>
            <a:chOff x="-397934" y="2228671"/>
            <a:chExt cx="7137400" cy="12003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BC93618-80D9-1D2D-2E86-277DE1626B3C}"/>
                </a:ext>
              </a:extLst>
            </p:cNvPr>
            <p:cNvSpPr txBox="1"/>
            <p:nvPr/>
          </p:nvSpPr>
          <p:spPr>
            <a:xfrm>
              <a:off x="643466" y="2228671"/>
              <a:ext cx="6096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3600" b="1" u="sng" dirty="0">
                  <a:solidFill>
                    <a:srgbClr val="FF0000"/>
                  </a:solidFill>
                </a:rPr>
                <a:t>Landlords</a:t>
              </a: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time and money on property management tasks, tenant screening, and rent collection.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7934" y="2285426"/>
              <a:ext cx="1086818" cy="108681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282016" y="4111765"/>
            <a:ext cx="6927851" cy="1223434"/>
            <a:chOff x="4485216" y="3991114"/>
            <a:chExt cx="6927851" cy="12234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24CB6C3-B35C-6877-9AE7-106E56969873}"/>
                </a:ext>
              </a:extLst>
            </p:cNvPr>
            <p:cNvSpPr txBox="1"/>
            <p:nvPr/>
          </p:nvSpPr>
          <p:spPr>
            <a:xfrm>
              <a:off x="5782733" y="3991114"/>
              <a:ext cx="56303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6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Tenants</a:t>
              </a:r>
            </a:p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Avoid hidden fees and scams, enjoy transparent rent payments, and experience a seamless rental process.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6222" y1="47111" x2="46222" y2="47111"/>
                          <a14:foregroundMark x1="48000" y1="40000" x2="48000" y2="40000"/>
                          <a14:foregroundMark x1="61778" y1="42222" x2="61778" y2="42222"/>
                          <a14:foregroundMark x1="76889" y1="50222" x2="76889" y2="50222"/>
                          <a14:foregroundMark x1="73333" y1="71556" x2="73333" y2="71556"/>
                          <a14:foregroundMark x1="61333" y1="61778" x2="61333" y2="61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216" y="4111765"/>
              <a:ext cx="1102783" cy="110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86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AAAB9AE-2B83-C181-B65A-40A6A8A461AE}"/>
              </a:ext>
            </a:extLst>
          </p:cNvPr>
          <p:cNvSpPr txBox="1"/>
          <p:nvPr/>
        </p:nvSpPr>
        <p:spPr>
          <a:xfrm>
            <a:off x="338666" y="245532"/>
            <a:ext cx="1151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Rental Market: Challenges and Pain Points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857DC9-97EE-DC84-316C-CA692F338EBA}"/>
              </a:ext>
            </a:extLst>
          </p:cNvPr>
          <p:cNvSpPr txBox="1"/>
          <p:nvPr/>
        </p:nvSpPr>
        <p:spPr>
          <a:xfrm>
            <a:off x="1608667" y="2818386"/>
            <a:ext cx="4292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Transparency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fees, confusing terms,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undisclosed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conditions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A9612-6923-643E-E30A-FA042BB92DFB}"/>
              </a:ext>
            </a:extLst>
          </p:cNvPr>
          <p:cNvSpPr txBox="1"/>
          <p:nvPr/>
        </p:nvSpPr>
        <p:spPr>
          <a:xfrm>
            <a:off x="5901267" y="2797766"/>
            <a:ext cx="4123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Scams, data breaches, and fraudulent listings pose significant risks to both tenants and landlords.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1B67B4-872B-EF8F-313A-8D01BE6CBB6D}"/>
              </a:ext>
            </a:extLst>
          </p:cNvPr>
          <p:cNvSpPr txBox="1"/>
          <p:nvPr/>
        </p:nvSpPr>
        <p:spPr>
          <a:xfrm>
            <a:off x="1549400" y="4305871"/>
            <a:ext cx="35983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dirty="0"/>
              <a:t>Time-consuming and cumbersome processes for tenant screening, rent payments, and dispute resolution.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FFA3FD-946F-9D93-83DA-DC811AA05ACE}"/>
              </a:ext>
            </a:extLst>
          </p:cNvPr>
          <p:cNvSpPr txBox="1"/>
          <p:nvPr/>
        </p:nvSpPr>
        <p:spPr>
          <a:xfrm>
            <a:off x="5901267" y="4302186"/>
            <a:ext cx="62907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Transparency in </a:t>
            </a:r>
            <a:endParaRPr lang="en-US" sz="2000" b="1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Tenant-Landlord Agreements</a:t>
            </a:r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face challenges like hidden charges,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unclear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terms, scams, and a lack of verified information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renting flats through traditional websites.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often result in disputes, wasted time,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losses.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333" y1="35119" x2="10333" y2="35119"/>
                        <a14:foregroundMark x1="8667" y1="47619" x2="8667" y2="47619"/>
                        <a14:foregroundMark x1="18333" y1="43452" x2="18333" y2="43452"/>
                        <a14:foregroundMark x1="18000" y1="48810" x2="18000" y2="48810"/>
                        <a14:foregroundMark x1="27333" y1="43452" x2="27333" y2="43452"/>
                        <a14:foregroundMark x1="24667" y1="48214" x2="24667" y2="48214"/>
                        <a14:foregroundMark x1="31000" y1="52381" x2="31000" y2="52381"/>
                        <a14:foregroundMark x1="78667" y1="45833" x2="78667" y2="45833"/>
                        <a14:foregroundMark x1="76333" y1="55357" x2="76333" y2="55357"/>
                        <a14:foregroundMark x1="90000" y1="46429" x2="90000" y2="46429"/>
                        <a14:foregroundMark x1="94000" y1="63095" x2="94000" y2="63095"/>
                        <a14:foregroundMark x1="13667" y1="90476" x2="13667" y2="90476"/>
                        <a14:foregroundMark x1="37667" y1="82738" x2="37667" y2="82738"/>
                        <a14:foregroundMark x1="84667" y1="85119" x2="84667" y2="85119"/>
                        <a14:foregroundMark x1="43333" y1="52381" x2="43333" y2="52381"/>
                        <a14:foregroundMark x1="51333" y1="51786" x2="51333" y2="51786"/>
                        <a14:foregroundMark x1="64667" y1="51786" x2="64667" y2="51786"/>
                        <a14:foregroundMark x1="66667" y1="63095" x2="66667" y2="63095"/>
                        <a14:backgroundMark x1="29000" y1="87500" x2="29000" y2="87500"/>
                        <a14:backgroundMark x1="51333" y1="72619" x2="51333" y2="72619"/>
                        <a14:backgroundMark x1="48333" y1="64286" x2="48333" y2="64286"/>
                        <a14:backgroundMark x1="43333" y1="85714" x2="43333" y2="85714"/>
                        <a14:backgroundMark x1="50667" y1="92262" x2="50667" y2="92262"/>
                        <a14:backgroundMark x1="44667" y1="97619" x2="44667" y2="97619"/>
                        <a14:backgroundMark x1="50000" y1="76190" x2="50000" y2="76190"/>
                        <a14:backgroundMark x1="52667" y1="69048" x2="52667" y2="69048"/>
                        <a14:backgroundMark x1="48667" y1="78571" x2="48667" y2="78571"/>
                        <a14:backgroundMark x1="75667" y1="83333" x2="75667" y2="83333"/>
                        <a14:backgroundMark x1="72333" y1="83333" x2="71333" y2="83333"/>
                        <a14:backgroundMark x1="69667" y1="76190" x2="69667" y2="76190"/>
                        <a14:backgroundMark x1="4000" y1="86310" x2="4000" y2="86310"/>
                        <a14:backgroundMark x1="18000" y1="57143" x2="18000" y2="57143"/>
                        <a14:backgroundMark x1="20000" y1="63095" x2="20000" y2="63095"/>
                        <a14:backgroundMark x1="18000" y1="66667" x2="18000" y2="66667"/>
                        <a14:backgroundMark x1="9333" y1="69048" x2="9333" y2="69048"/>
                        <a14:backgroundMark x1="11333" y1="70238" x2="11333" y2="70238"/>
                        <a14:backgroundMark x1="93000" y1="90476" x2="93000" y2="90476"/>
                        <a14:backgroundMark x1="26000" y1="62500" x2="26000" y2="62500"/>
                        <a14:backgroundMark x1="27333" y1="83333" x2="27333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140" y="568697"/>
            <a:ext cx="3855721" cy="21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315B36-5375-C550-26D7-834CE6B3F9C3}"/>
              </a:ext>
            </a:extLst>
          </p:cNvPr>
          <p:cNvSpPr txBox="1"/>
          <p:nvPr/>
        </p:nvSpPr>
        <p:spPr>
          <a:xfrm>
            <a:off x="1693335" y="160866"/>
            <a:ext cx="816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67" y="1473877"/>
            <a:ext cx="1212389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1. </a:t>
            </a:r>
            <a:r>
              <a:rPr lang="en-IN" b="1" dirty="0" smtClean="0">
                <a:solidFill>
                  <a:srgbClr val="FF0000"/>
                </a:solidFill>
              </a:rPr>
              <a:t>Verified Listing Only: </a:t>
            </a:r>
          </a:p>
          <a:p>
            <a:r>
              <a:rPr lang="en-IN" dirty="0"/>
              <a:t>	</a:t>
            </a:r>
            <a:r>
              <a:rPr lang="en-IN" dirty="0" smtClean="0"/>
              <a:t>All </a:t>
            </a:r>
            <a:r>
              <a:rPr lang="en-IN" dirty="0"/>
              <a:t>properties are verified with </a:t>
            </a:r>
            <a:r>
              <a:rPr lang="en-US" dirty="0"/>
              <a:t>supporting documents like ownership proof, tenant history, etc.</a:t>
            </a:r>
          </a:p>
          <a:p>
            <a:r>
              <a:rPr lang="en-US" dirty="0"/>
              <a:t>	Landlords must pass a verification process before posting listings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2.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Contract-Based Agreements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Rental agreements are generated and executed on the </a:t>
            </a:r>
            <a:r>
              <a:rPr lang="en-US" dirty="0" err="1"/>
              <a:t>blockchain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IN" dirty="0"/>
              <a:t>Terms like rent amount, deposit, and duration are securely stored.</a:t>
            </a:r>
          </a:p>
          <a:p>
            <a:r>
              <a:rPr lang="en-IN" dirty="0"/>
              <a:t>	Automatic enforcement of terms:</a:t>
            </a:r>
          </a:p>
          <a:p>
            <a:r>
              <a:rPr lang="en-IN" dirty="0"/>
              <a:t>		</a:t>
            </a:r>
            <a:r>
              <a:rPr lang="en-US" dirty="0"/>
              <a:t>Rent is automatically deducted monthly.</a:t>
            </a:r>
            <a:endParaRPr lang="en-IN" dirty="0"/>
          </a:p>
          <a:p>
            <a:r>
              <a:rPr lang="en-IN" dirty="0"/>
              <a:t>		</a:t>
            </a:r>
            <a:r>
              <a:rPr lang="en-US" dirty="0"/>
              <a:t>Deposits are auto-refunded at the end of the lease if no disputes arise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3.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Dispute Resolution System</a:t>
            </a:r>
          </a:p>
          <a:p>
            <a:r>
              <a:rPr lang="en-IN" dirty="0"/>
              <a:t>	</a:t>
            </a:r>
            <a:r>
              <a:rPr lang="en-US" dirty="0"/>
              <a:t>In case of a dispute, the smart contract holds the money in a secure account, and a third-party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arbitrator </a:t>
            </a:r>
            <a:r>
              <a:rPr lang="en-US" dirty="0"/>
              <a:t>or </a:t>
            </a:r>
            <a:r>
              <a:rPr lang="en-US" dirty="0" smtClean="0"/>
              <a:t>an AI-based </a:t>
            </a:r>
            <a:r>
              <a:rPr lang="en-US" dirty="0"/>
              <a:t>system resolves the issue fairly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4</a:t>
            </a:r>
            <a:r>
              <a:rPr lang="en-IN" b="1" dirty="0"/>
              <a:t>.</a:t>
            </a:r>
            <a:r>
              <a:rPr lang="en-US" b="1" dirty="0"/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Charge Detector</a:t>
            </a:r>
          </a:p>
          <a:p>
            <a:r>
              <a:rPr lang="en-US" dirty="0"/>
              <a:t>	Use AI to analyze listings and flag unusual or hidden fees (e.g., exorbitant maintenance or brokerage costs).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2667" y1="14222" x2="42667" y2="14222"/>
                        <a14:foregroundMark x1="28889" y1="21333" x2="28889" y2="21333"/>
                        <a14:foregroundMark x1="21778" y1="33333" x2="21778" y2="33333"/>
                        <a14:foregroundMark x1="22667" y1="51111" x2="22667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2" y="70462"/>
            <a:ext cx="1104138" cy="11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8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595D82-C8F1-1238-CAF4-8A78FC62D249}"/>
              </a:ext>
            </a:extLst>
          </p:cNvPr>
          <p:cNvSpPr txBox="1"/>
          <p:nvPr/>
        </p:nvSpPr>
        <p:spPr>
          <a:xfrm>
            <a:off x="478367" y="1674674"/>
            <a:ext cx="112352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Insights: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  <a:r>
              <a:rPr lang="en-US" dirty="0">
                <a:latin typeface="Timnes"/>
              </a:rPr>
              <a:t>Integrate APIs to provide real-time data on nearby amenities, crime rates, schools, and public </a:t>
            </a:r>
            <a:r>
              <a:rPr lang="en-US" dirty="0" smtClean="0">
                <a:latin typeface="Timnes"/>
              </a:rPr>
              <a:t>	transport</a:t>
            </a:r>
            <a:r>
              <a:rPr lang="en-US" dirty="0">
                <a:latin typeface="Timnes"/>
              </a:rPr>
              <a:t>.</a:t>
            </a:r>
          </a:p>
          <a:p>
            <a:r>
              <a:rPr lang="en-US" dirty="0">
                <a:latin typeface="Timnes"/>
              </a:rPr>
              <a:t>	Renter reviews for each building/neighborhood to ensure the tenant knows what to expect.</a:t>
            </a:r>
          </a:p>
          <a:p>
            <a:endParaRPr lang="en-US" dirty="0"/>
          </a:p>
          <a:p>
            <a:r>
              <a:rPr lang="en-US" b="1" dirty="0"/>
              <a:t>6.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Rent Payment Options:</a:t>
            </a:r>
          </a:p>
          <a:p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rent payment through EMIs, credit cards, or even cryptocurrencies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IN" b="1" dirty="0"/>
              <a:t>7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Tenant/Owner Ratings:</a:t>
            </a:r>
          </a:p>
          <a:p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trust by introducing a rating system for both landlords and tenants, focusing on timely payments, 	property 	condition,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568EA7-6DD8-435E-4F47-C63E060C2DF5}"/>
              </a:ext>
            </a:extLst>
          </p:cNvPr>
          <p:cNvSpPr txBox="1"/>
          <p:nvPr/>
        </p:nvSpPr>
        <p:spPr>
          <a:xfrm>
            <a:off x="2116666" y="194733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Website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311A84C-FBC7-6E44-3F9E-96FFE7394B9B}"/>
              </a:ext>
            </a:extLst>
          </p:cNvPr>
          <p:cNvSpPr txBox="1"/>
          <p:nvPr/>
        </p:nvSpPr>
        <p:spPr>
          <a:xfrm>
            <a:off x="812800" y="1490675"/>
            <a:ext cx="105664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Tenants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Advanced filters: Search flats by verified listings, pet-friendliness, neighborhood safety, etc.</a:t>
            </a:r>
          </a:p>
          <a:p>
            <a:r>
              <a:rPr lang="en-US" dirty="0"/>
              <a:t>	Smart contract preview: Review agreement terms before signing.</a:t>
            </a:r>
          </a:p>
          <a:p>
            <a:r>
              <a:rPr lang="en-US" dirty="0"/>
              <a:t>	360° virtual tours for each flat to avoid unnecessary visits.</a:t>
            </a:r>
          </a:p>
          <a:p>
            <a:r>
              <a:rPr lang="en-US" dirty="0"/>
              <a:t>	Rental history builder: Tenants can showcase their good rental record to landlords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2.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Landlords</a:t>
            </a:r>
          </a:p>
          <a:p>
            <a:r>
              <a:rPr lang="en-US" dirty="0"/>
              <a:t>	Instant rental agreement creation via smart contracts.</a:t>
            </a:r>
          </a:p>
          <a:p>
            <a:r>
              <a:rPr lang="en-US" dirty="0"/>
              <a:t>	Rent payment tracking dashboard.</a:t>
            </a:r>
          </a:p>
          <a:p>
            <a:r>
              <a:rPr lang="en-US" dirty="0"/>
              <a:t>	Tenant pre-verification services (optional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IN" b="1" dirty="0"/>
              <a:t>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AI-driven price comparison tool: Suggests the fair market rent for a flat based on size, </a:t>
            </a:r>
            <a:r>
              <a:rPr lang="en-US" dirty="0" smtClean="0"/>
              <a:t>	location</a:t>
            </a:r>
            <a:r>
              <a:rPr lang="en-US" dirty="0"/>
              <a:t>, and </a:t>
            </a:r>
            <a:r>
              <a:rPr lang="en-US" dirty="0" smtClean="0"/>
              <a:t>amenities</a:t>
            </a:r>
            <a:r>
              <a:rPr lang="en-US" dirty="0"/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Move-in assistance: Partner with movers and cleaners for seamless transitions.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667" y1="30667" x2="74667" y2="30667"/>
                        <a14:foregroundMark x1="82222" y1="59556" x2="82222" y2="59556"/>
                        <a14:foregroundMark x1="85778" y1="48889" x2="85778" y2="48889"/>
                        <a14:foregroundMark x1="12889" y1="28000" x2="12889" y2="28000"/>
                        <a14:foregroundMark x1="12889" y1="57778" x2="12889" y2="57778"/>
                        <a14:foregroundMark x1="55556" y1="24000" x2="55556" y2="2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0" y="101346"/>
            <a:ext cx="1202436" cy="1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1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DFA396-6B72-3C45-5006-098D4D543C57}"/>
              </a:ext>
            </a:extLst>
          </p:cNvPr>
          <p:cNvSpPr txBox="1"/>
          <p:nvPr/>
        </p:nvSpPr>
        <p:spPr>
          <a:xfrm>
            <a:off x="4218432" y="5852"/>
            <a:ext cx="375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87DFC96-310A-C087-FF06-E474BDC68463}"/>
              </a:ext>
            </a:extLst>
          </p:cNvPr>
          <p:cNvSpPr txBox="1"/>
          <p:nvPr/>
        </p:nvSpPr>
        <p:spPr>
          <a:xfrm>
            <a:off x="431800" y="931545"/>
            <a:ext cx="1132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.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r>
              <a:rPr lang="en-US" b="1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React/Next.js for a dynamic, responsive interface.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Tailwind-CSS for clean, modern styling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2.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Node.js/Express for backend APIs.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MongoDB for storing listing and user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3. 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Blockchain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Integration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or Polygon network for smart contracts.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Web3.js/Ethers.js for blockchain interactions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4.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AI/ML </a:t>
            </a:r>
            <a:r>
              <a:rPr lang="en-US" b="1" dirty="0">
                <a:solidFill>
                  <a:srgbClr val="FF0000"/>
                </a:solidFill>
              </a:rPr>
              <a:t>Features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hidden charge detection and fair rent analysis.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TensorFlow for AI models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5.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APIs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for location-based insights.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Crime rate and neighborhood data APIs (e.g.,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6.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Payment </a:t>
            </a:r>
            <a:r>
              <a:rPr lang="en-US" b="1" dirty="0">
                <a:solidFill>
                  <a:srgbClr val="FF0000"/>
                </a:solidFill>
              </a:rPr>
              <a:t>Integration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Stripe, or crypto payment gateways.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06" y="1714500"/>
            <a:ext cx="3918204" cy="39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1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610A91D-66CD-5E76-2F77-0AD3F5A45359}"/>
              </a:ext>
            </a:extLst>
          </p:cNvPr>
          <p:cNvSpPr txBox="1"/>
          <p:nvPr/>
        </p:nvSpPr>
        <p:spPr>
          <a:xfrm>
            <a:off x="3217333" y="0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7F6B786-893F-1F5C-014D-180A35D49E1E}"/>
              </a:ext>
            </a:extLst>
          </p:cNvPr>
          <p:cNvSpPr txBox="1"/>
          <p:nvPr/>
        </p:nvSpPr>
        <p:spPr>
          <a:xfrm>
            <a:off x="139192" y="1022318"/>
            <a:ext cx="99568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Search bar for location-based searches.</a:t>
            </a:r>
          </a:p>
          <a:p>
            <a:r>
              <a:rPr lang="en-US" dirty="0"/>
              <a:t>	Featured verified flats with ratings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b="1" dirty="0"/>
              <a:t>2. </a:t>
            </a:r>
            <a:r>
              <a:rPr lang="en-IN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Page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Photos, 360° virtual tour, amenities, rental terms, and landlord ratings.</a:t>
            </a:r>
          </a:p>
          <a:p>
            <a:r>
              <a:rPr lang="en-US" dirty="0"/>
              <a:t>	View Smart Contract" button to preview the agreement.</a:t>
            </a:r>
          </a:p>
          <a:p>
            <a:r>
              <a:rPr lang="en-US" dirty="0"/>
              <a:t>	Calculate Fair Rent" tool powered by AI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IN" b="1" dirty="0"/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Tenant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Payment history and due dates.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Saved flats and agreements.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Rental history builder</a:t>
            </a:r>
            <a:r>
              <a:rPr lang="en-IN" dirty="0" smtClean="0"/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Landlord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Manage listings and tenants.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Automated rent collection tracker.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Dispute resolution notifications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778" l="0" r="89778">
                        <a14:foregroundMark x1="12889" y1="24000" x2="12889" y2="24000"/>
                        <a14:foregroundMark x1="80444" y1="16889" x2="80444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18" y="1840230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{54FE2DA3-9415-4368-AF20-3F2620E8F9FA}tf55705232_win32</Template>
  <TotalTime>131</TotalTime>
  <Words>285</Words>
  <Application>Microsoft Office PowerPoint</Application>
  <PresentationFormat>Custom</PresentationFormat>
  <Paragraphs>116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SlateVTI</vt:lpstr>
      <vt:lpstr>RentEase: Transforming Rental Experiences </vt:lpstr>
      <vt:lpstr> Future of Renting: RentEase's Vision and Roadmap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RentEase: Transforming Rental Experiences</dc:title>
  <dc:creator>Ketan Singla</dc:creator>
  <cp:lastModifiedBy>WELCOME</cp:lastModifiedBy>
  <cp:revision>6</cp:revision>
  <dcterms:created xsi:type="dcterms:W3CDTF">2025-02-20T18:46:29Z</dcterms:created>
  <dcterms:modified xsi:type="dcterms:W3CDTF">2025-02-21T16:54:28Z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