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0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714500" y="4165600"/>
            <a:ext cx="4629150" cy="2525816"/>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1714500" y="6671096"/>
            <a:ext cx="4629150" cy="18288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5156716" y="1676588"/>
            <a:ext cx="3048000" cy="285750"/>
          </a:xfrm>
        </p:spPr>
        <p:txBody>
          <a:bodyPr/>
          <a:lstStyle/>
          <a:p>
            <a:fld id="{34087330-182E-435C-B6BF-CBA6363B7D16}" type="datetimeFigureOut">
              <a:rPr lang="en-US" smtClean="0"/>
              <a:t>2/12/2016</a:t>
            </a:fld>
            <a:endParaRPr lang="en-US"/>
          </a:p>
        </p:txBody>
      </p:sp>
      <p:sp>
        <p:nvSpPr>
          <p:cNvPr id="17" name="Footer Placeholder 16"/>
          <p:cNvSpPr>
            <a:spLocks noGrp="1"/>
          </p:cNvSpPr>
          <p:nvPr>
            <p:ph type="ftr" sz="quarter" idx="11"/>
          </p:nvPr>
        </p:nvSpPr>
        <p:spPr bwMode="auto">
          <a:xfrm rot="5400000">
            <a:off x="4241152" y="5687573"/>
            <a:ext cx="4876800" cy="288036"/>
          </a:xfrm>
        </p:spPr>
        <p:txBody>
          <a:bodyPr/>
          <a:lstStyle/>
          <a:p>
            <a:endParaRPr lang="en-US"/>
          </a:p>
        </p:txBody>
      </p:sp>
      <p:sp>
        <p:nvSpPr>
          <p:cNvPr id="10" name="Rectangle 9"/>
          <p:cNvSpPr/>
          <p:nvPr/>
        </p:nvSpPr>
        <p:spPr bwMode="auto">
          <a:xfrm>
            <a:off x="285750" y="0"/>
            <a:ext cx="457200"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07252" y="0"/>
            <a:ext cx="78498"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742950" y="0"/>
            <a:ext cx="136404"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855990" y="0"/>
            <a:ext cx="172710"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79758"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6858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40584"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294980"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00100"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6835392"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914400" y="0"/>
            <a:ext cx="57150"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457200" y="4572000"/>
            <a:ext cx="971550" cy="17272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982224" y="6489003"/>
            <a:ext cx="481068"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818310" y="7334176"/>
            <a:ext cx="10287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248156" y="7717536"/>
            <a:ext cx="20574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428750" y="5994400"/>
            <a:ext cx="27432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994158" y="6571603"/>
            <a:ext cx="457200" cy="690032"/>
          </a:xfrm>
        </p:spPr>
        <p:txBody>
          <a:bodyPr/>
          <a:lstStyle/>
          <a:p>
            <a:fld id="{80BA31B2-E335-4BC9-B507-152BD42580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087330-182E-435C-B6BF-CBA6363B7D16}"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31B2-E335-4BC9-B507-152BD42580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257300"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087330-182E-435C-B6BF-CBA6363B7D16}"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31B2-E335-4BC9-B507-152BD42580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342900" y="2133600"/>
            <a:ext cx="5600700" cy="64983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4087330-182E-435C-B6BF-CBA6363B7D16}" type="datetimeFigureOut">
              <a:rPr lang="en-US" smtClean="0"/>
              <a:t>2/12/2016</a:t>
            </a:fld>
            <a:endParaRPr lang="en-US"/>
          </a:p>
        </p:txBody>
      </p:sp>
      <p:sp>
        <p:nvSpPr>
          <p:cNvPr id="9" name="Slide Number Placeholder 8"/>
          <p:cNvSpPr>
            <a:spLocks noGrp="1"/>
          </p:cNvSpPr>
          <p:nvPr>
            <p:ph type="sldNum" sz="quarter" idx="15"/>
          </p:nvPr>
        </p:nvSpPr>
        <p:spPr/>
        <p:txBody>
          <a:bodyPr rtlCol="0"/>
          <a:lstStyle/>
          <a:p>
            <a:fld id="{80BA31B2-E335-4BC9-B507-152BD42580C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14500" y="3860800"/>
            <a:ext cx="4629150" cy="273812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14500" y="6680200"/>
            <a:ext cx="4629150" cy="18288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5155692" y="1671701"/>
            <a:ext cx="3048000" cy="285750"/>
          </a:xfrm>
        </p:spPr>
        <p:txBody>
          <a:bodyPr/>
          <a:lstStyle/>
          <a:p>
            <a:fld id="{34087330-182E-435C-B6BF-CBA6363B7D16}" type="datetimeFigureOut">
              <a:rPr lang="en-US" smtClean="0"/>
              <a:t>2/12/2016</a:t>
            </a:fld>
            <a:endParaRPr lang="en-US"/>
          </a:p>
        </p:txBody>
      </p:sp>
      <p:sp>
        <p:nvSpPr>
          <p:cNvPr id="5" name="Footer Placeholder 4"/>
          <p:cNvSpPr>
            <a:spLocks noGrp="1"/>
          </p:cNvSpPr>
          <p:nvPr>
            <p:ph type="ftr" sz="quarter" idx="11"/>
          </p:nvPr>
        </p:nvSpPr>
        <p:spPr bwMode="auto">
          <a:xfrm rot="5400000">
            <a:off x="4241292" y="5683758"/>
            <a:ext cx="4876800" cy="288036"/>
          </a:xfrm>
        </p:spPr>
        <p:txBody>
          <a:bodyPr/>
          <a:lstStyle/>
          <a:p>
            <a:endParaRPr lang="en-US"/>
          </a:p>
        </p:txBody>
      </p:sp>
      <p:sp>
        <p:nvSpPr>
          <p:cNvPr id="9" name="Rectangle 8"/>
          <p:cNvSpPr/>
          <p:nvPr/>
        </p:nvSpPr>
        <p:spPr bwMode="auto">
          <a:xfrm>
            <a:off x="285750" y="0"/>
            <a:ext cx="457200"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07252" y="0"/>
            <a:ext cx="78498"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742950" y="0"/>
            <a:ext cx="136404"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855990" y="0"/>
            <a:ext cx="172710"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79758"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6858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640584"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294980"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800100"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914400" y="0"/>
            <a:ext cx="57150"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457200" y="4572000"/>
            <a:ext cx="971550" cy="17272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993528" y="6489003"/>
            <a:ext cx="481068"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8310" y="7334176"/>
            <a:ext cx="10287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248156" y="7721600"/>
            <a:ext cx="20574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409280" y="5973184"/>
            <a:ext cx="27432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6823458"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005462" y="6571603"/>
            <a:ext cx="457200" cy="690032"/>
          </a:xfrm>
        </p:spPr>
        <p:txBody>
          <a:bodyPr/>
          <a:lstStyle/>
          <a:p>
            <a:fld id="{80BA31B2-E335-4BC9-B507-152BD42580C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4087330-182E-435C-B6BF-CBA6363B7D16}"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A31B2-E335-4BC9-B507-152BD42580C1}" type="slidenum">
              <a:rPr lang="en-US" smtClean="0"/>
              <a:t>‹#›</a:t>
            </a:fld>
            <a:endParaRPr lang="en-US"/>
          </a:p>
        </p:txBody>
      </p:sp>
      <p:sp>
        <p:nvSpPr>
          <p:cNvPr id="9" name="Content Placeholder 8"/>
          <p:cNvSpPr>
            <a:spLocks noGrp="1"/>
          </p:cNvSpPr>
          <p:nvPr>
            <p:ph sz="quarter" idx="1"/>
          </p:nvPr>
        </p:nvSpPr>
        <p:spPr>
          <a:xfrm>
            <a:off x="342900" y="2133600"/>
            <a:ext cx="2743200" cy="6096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3202686" y="2133600"/>
            <a:ext cx="2743200" cy="6096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5657850" cy="1524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4087330-182E-435C-B6BF-CBA6363B7D16}" type="datetimeFigureOut">
              <a:rPr lang="en-US" smtClean="0"/>
              <a:t>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A31B2-E335-4BC9-B507-152BD42580C1}" type="slidenum">
              <a:rPr lang="en-US" smtClean="0"/>
              <a:t>‹#›</a:t>
            </a:fld>
            <a:endParaRPr lang="en-US"/>
          </a:p>
        </p:txBody>
      </p:sp>
      <p:sp>
        <p:nvSpPr>
          <p:cNvPr id="11" name="Content Placeholder 10"/>
          <p:cNvSpPr>
            <a:spLocks noGrp="1"/>
          </p:cNvSpPr>
          <p:nvPr>
            <p:ph sz="quarter" idx="2"/>
          </p:nvPr>
        </p:nvSpPr>
        <p:spPr>
          <a:xfrm>
            <a:off x="342900" y="3149600"/>
            <a:ext cx="2743200" cy="5181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3278981" y="3149600"/>
            <a:ext cx="2743200" cy="5181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342900" y="2092960"/>
            <a:ext cx="2743200" cy="877824"/>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3257550" y="2092960"/>
            <a:ext cx="2743200" cy="877824"/>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4087330-182E-435C-B6BF-CBA6363B7D16}" type="datetimeFigureOut">
              <a:rPr lang="en-US" smtClean="0"/>
              <a:t>2/12/2016</a:t>
            </a:fld>
            <a:endParaRPr lang="en-US"/>
          </a:p>
        </p:txBody>
      </p:sp>
      <p:sp>
        <p:nvSpPr>
          <p:cNvPr id="7" name="Slide Number Placeholder 6"/>
          <p:cNvSpPr>
            <a:spLocks noGrp="1"/>
          </p:cNvSpPr>
          <p:nvPr>
            <p:ph type="sldNum" sz="quarter" idx="11"/>
          </p:nvPr>
        </p:nvSpPr>
        <p:spPr/>
        <p:txBody>
          <a:bodyPr rtlCol="0"/>
          <a:lstStyle/>
          <a:p>
            <a:fld id="{80BA31B2-E335-4BC9-B507-152BD42580C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87330-182E-435C-B6BF-CBA6363B7D16}" type="datetimeFigureOut">
              <a:rPr lang="en-US" smtClean="0"/>
              <a:t>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A31B2-E335-4BC9-B507-152BD42580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6572250" y="0"/>
            <a:ext cx="0" cy="9144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688658" y="4400550"/>
            <a:ext cx="8412480" cy="3429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109210" y="365760"/>
            <a:ext cx="1145286" cy="664464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6863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4644222" y="0"/>
            <a:ext cx="0" cy="9144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6743700" y="0"/>
            <a:ext cx="0" cy="9144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6629400" y="0"/>
            <a:ext cx="228600" cy="9144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668655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6117336" y="7620000"/>
            <a:ext cx="41148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228600" y="365760"/>
            <a:ext cx="4229100" cy="843686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4087330-182E-435C-B6BF-CBA6363B7D16}" type="datetimeFigureOut">
              <a:rPr lang="en-US" smtClean="0"/>
              <a:t>2/12/2016</a:t>
            </a:fld>
            <a:endParaRPr lang="en-US"/>
          </a:p>
        </p:txBody>
      </p:sp>
      <p:sp>
        <p:nvSpPr>
          <p:cNvPr id="22" name="Slide Number Placeholder 21"/>
          <p:cNvSpPr>
            <a:spLocks noGrp="1"/>
          </p:cNvSpPr>
          <p:nvPr>
            <p:ph type="sldNum" sz="quarter" idx="15"/>
          </p:nvPr>
        </p:nvSpPr>
        <p:spPr/>
        <p:txBody>
          <a:bodyPr rtlCol="0"/>
          <a:lstStyle/>
          <a:p>
            <a:fld id="{80BA31B2-E335-4BC9-B507-152BD42580C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657225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6117336" y="7620000"/>
            <a:ext cx="41148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672370" y="4400550"/>
            <a:ext cx="8412480" cy="3429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4629150" cy="9144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5074349" y="353060"/>
            <a:ext cx="1143000" cy="6608064"/>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6743700" y="0"/>
            <a:ext cx="0" cy="9144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6629400" y="0"/>
            <a:ext cx="228600" cy="9144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668655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46863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4644222" y="0"/>
            <a:ext cx="0" cy="9144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4087330-182E-435C-B6BF-CBA6363B7D16}" type="datetimeFigureOut">
              <a:rPr lang="en-US" smtClean="0"/>
              <a:t>2/12/2016</a:t>
            </a:fld>
            <a:endParaRPr lang="en-US"/>
          </a:p>
        </p:txBody>
      </p:sp>
      <p:sp>
        <p:nvSpPr>
          <p:cNvPr id="18" name="Slide Number Placeholder 17"/>
          <p:cNvSpPr>
            <a:spLocks noGrp="1"/>
          </p:cNvSpPr>
          <p:nvPr>
            <p:ph type="sldNum" sz="quarter" idx="11"/>
          </p:nvPr>
        </p:nvSpPr>
        <p:spPr/>
        <p:txBody>
          <a:bodyPr rtlCol="0"/>
          <a:lstStyle/>
          <a:p>
            <a:fld id="{80BA31B2-E335-4BC9-B507-152BD42580C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6572250" y="0"/>
            <a:ext cx="0" cy="9144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342900" y="366184"/>
            <a:ext cx="5600700" cy="1524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42900" y="2133600"/>
            <a:ext cx="5600700" cy="6498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5105400" y="1554482"/>
            <a:ext cx="2682240" cy="288036"/>
          </a:xfrm>
          <a:prstGeom prst="rect">
            <a:avLst/>
          </a:prstGeom>
        </p:spPr>
        <p:txBody>
          <a:bodyPr vert="horz" anchor="ctr" anchorCtr="0"/>
          <a:lstStyle>
            <a:lvl1pPr algn="r" eaLnBrk="1" latinLnBrk="0" hangingPunct="1">
              <a:defRPr kumimoji="0" sz="1200">
                <a:solidFill>
                  <a:schemeClr val="tx2"/>
                </a:solidFill>
              </a:defRPr>
            </a:lvl1pPr>
          </a:lstStyle>
          <a:p>
            <a:fld id="{34087330-182E-435C-B6BF-CBA6363B7D16}" type="datetimeFigureOut">
              <a:rPr lang="en-US" smtClean="0"/>
              <a:t>2/12/2016</a:t>
            </a:fld>
            <a:endParaRPr lang="en-US"/>
          </a:p>
        </p:txBody>
      </p:sp>
      <p:sp>
        <p:nvSpPr>
          <p:cNvPr id="3" name="Footer Placeholder 2"/>
          <p:cNvSpPr>
            <a:spLocks noGrp="1"/>
          </p:cNvSpPr>
          <p:nvPr>
            <p:ph type="ftr" sz="quarter" idx="3"/>
          </p:nvPr>
        </p:nvSpPr>
        <p:spPr>
          <a:xfrm rot="5400000">
            <a:off x="4309190" y="5089667"/>
            <a:ext cx="4267200" cy="27432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57150"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743700" y="0"/>
            <a:ext cx="0" cy="9144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6629400" y="0"/>
            <a:ext cx="228600" cy="9144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668655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6117336" y="7620000"/>
            <a:ext cx="41148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6096762" y="7645400"/>
            <a:ext cx="457200" cy="694944"/>
          </a:xfrm>
          <a:prstGeom prst="rect">
            <a:avLst/>
          </a:prstGeom>
        </p:spPr>
        <p:txBody>
          <a:bodyPr vert="horz" anchor="ctr"/>
          <a:lstStyle>
            <a:lvl1pPr algn="ctr" eaLnBrk="1" latinLnBrk="0" hangingPunct="1">
              <a:defRPr kumimoji="0" sz="1400" b="1">
                <a:solidFill>
                  <a:srgbClr val="FFFFFF"/>
                </a:solidFill>
              </a:defRPr>
            </a:lvl1pPr>
          </a:lstStyle>
          <a:p>
            <a:fld id="{80BA31B2-E335-4BC9-B507-152BD42580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505200"/>
            <a:ext cx="5181600" cy="2525816"/>
          </a:xfrm>
        </p:spPr>
        <p:txBody>
          <a:bodyPr>
            <a:normAutofit/>
          </a:bodyPr>
          <a:lstStyle/>
          <a:p>
            <a:r>
              <a:rPr lang="en-US" sz="4800" dirty="0" smtClean="0"/>
              <a:t>Demo for </a:t>
            </a:r>
            <a:br>
              <a:rPr lang="en-US" sz="4800" dirty="0" smtClean="0"/>
            </a:br>
            <a:r>
              <a:rPr lang="en-US" sz="4800" dirty="0" smtClean="0"/>
              <a:t>D-Tool</a:t>
            </a:r>
            <a:endParaRPr lang="en-US" sz="4800" dirty="0"/>
          </a:p>
        </p:txBody>
      </p:sp>
      <p:sp>
        <p:nvSpPr>
          <p:cNvPr id="3" name="Subtitle 2"/>
          <p:cNvSpPr>
            <a:spLocks noGrp="1"/>
          </p:cNvSpPr>
          <p:nvPr>
            <p:ph type="subTitle" idx="1"/>
          </p:nvPr>
        </p:nvSpPr>
        <p:spPr/>
        <p:txBody>
          <a:bodyPr>
            <a:normAutofit/>
          </a:bodyPr>
          <a:lstStyle/>
          <a:p>
            <a:r>
              <a:rPr lang="en-US" dirty="0" smtClean="0"/>
              <a:t>Conversion Specific GUI tool </a:t>
            </a:r>
          </a:p>
          <a:p>
            <a:r>
              <a:rPr lang="en-US" dirty="0" smtClean="0"/>
              <a:t>For </a:t>
            </a:r>
          </a:p>
          <a:p>
            <a:r>
              <a:rPr lang="en-US" dirty="0" smtClean="0"/>
              <a:t>Data Analysis and backup/restoration</a:t>
            </a:r>
            <a:endParaRPr lang="en-US" dirty="0"/>
          </a:p>
        </p:txBody>
      </p:sp>
    </p:spTree>
    <p:extLst>
      <p:ext uri="{BB962C8B-B14F-4D97-AF65-F5344CB8AC3E}">
        <p14:creationId xmlns:p14="http://schemas.microsoft.com/office/powerpoint/2010/main" val="76131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800" dirty="0" smtClean="0"/>
              <a:t>P</a:t>
            </a:r>
            <a:r>
              <a:rPr lang="en-US" dirty="0" smtClean="0"/>
              <a:t>roduct </a:t>
            </a:r>
            <a:r>
              <a:rPr lang="en-US" sz="4400" dirty="0" smtClean="0"/>
              <a:t>R</a:t>
            </a:r>
            <a:r>
              <a:rPr lang="en-US" dirty="0" smtClean="0"/>
              <a:t>equirement</a:t>
            </a:r>
            <a:endParaRPr lang="en-US" dirty="0"/>
          </a:p>
        </p:txBody>
      </p:sp>
      <p:sp>
        <p:nvSpPr>
          <p:cNvPr id="3" name="Content Placeholder 2"/>
          <p:cNvSpPr>
            <a:spLocks noGrp="1"/>
          </p:cNvSpPr>
          <p:nvPr>
            <p:ph sz="quarter" idx="1"/>
          </p:nvPr>
        </p:nvSpPr>
        <p:spPr/>
        <p:txBody>
          <a:bodyPr/>
          <a:lstStyle/>
          <a:p>
            <a:r>
              <a:rPr lang="en-US" dirty="0" smtClean="0"/>
              <a:t>The standard process followed in the conversion has too many manual edits and job starts which reduces the flow of work and time required for execution of a task.</a:t>
            </a:r>
          </a:p>
          <a:p>
            <a:r>
              <a:rPr lang="en-US" dirty="0" smtClean="0"/>
              <a:t>A GUI interface tool will not only reduces the manual edit work and also working as a file analyzer for the input files received from the client.</a:t>
            </a:r>
            <a:endParaRPr lang="en-US" dirty="0"/>
          </a:p>
        </p:txBody>
      </p:sp>
    </p:spTree>
    <p:extLst>
      <p:ext uri="{BB962C8B-B14F-4D97-AF65-F5344CB8AC3E}">
        <p14:creationId xmlns:p14="http://schemas.microsoft.com/office/powerpoint/2010/main" val="8557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a:t>
            </a:r>
            <a:r>
              <a:rPr lang="en-US" dirty="0" smtClean="0"/>
              <a:t>roduct </a:t>
            </a:r>
            <a:r>
              <a:rPr lang="en-US" sz="4000" dirty="0" smtClean="0"/>
              <a:t>R</a:t>
            </a:r>
            <a:r>
              <a:rPr lang="en-US" dirty="0" smtClean="0"/>
              <a:t>equirement</a:t>
            </a:r>
            <a:endParaRPr lang="en-US" dirty="0"/>
          </a:p>
        </p:txBody>
      </p:sp>
      <p:sp>
        <p:nvSpPr>
          <p:cNvPr id="3" name="Content Placeholder 2"/>
          <p:cNvSpPr>
            <a:spLocks noGrp="1"/>
          </p:cNvSpPr>
          <p:nvPr>
            <p:ph sz="quarter" idx="1"/>
          </p:nvPr>
        </p:nvSpPr>
        <p:spPr>
          <a:xfrm>
            <a:off x="400050" y="2133601"/>
            <a:ext cx="6172200" cy="6034617"/>
          </a:xfrm>
        </p:spPr>
        <p:txBody>
          <a:bodyPr>
            <a:normAutofit lnSpcReduction="10000"/>
          </a:bodyPr>
          <a:lstStyle/>
          <a:p>
            <a:r>
              <a:rPr lang="en-US" dirty="0" smtClean="0"/>
              <a:t>Analyzing the file and displaying all the edits required to process the files in the best possible manner.</a:t>
            </a:r>
          </a:p>
          <a:p>
            <a:r>
              <a:rPr lang="en-US" dirty="0" smtClean="0"/>
              <a:t>Get timeline history of all files processed in system in accordance to date , will help file management of huge number files sent by client and ease the process for the developer.</a:t>
            </a:r>
          </a:p>
          <a:p>
            <a:r>
              <a:rPr lang="en-US" dirty="0" smtClean="0"/>
              <a:t>Database restoration and import can be made more dynamic . Instead of following the conventional method of changing the table cart for each and every time we require to import or restore specific tables make the process more the user interactive, without the hassle of making edits every single time.</a:t>
            </a:r>
          </a:p>
          <a:p>
            <a:pPr marL="0" indent="0">
              <a:buNone/>
            </a:pPr>
            <a:endParaRPr lang="en-US" dirty="0"/>
          </a:p>
        </p:txBody>
      </p:sp>
    </p:spTree>
    <p:extLst>
      <p:ext uri="{BB962C8B-B14F-4D97-AF65-F5344CB8AC3E}">
        <p14:creationId xmlns:p14="http://schemas.microsoft.com/office/powerpoint/2010/main" val="31213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75772"/>
            <a:ext cx="6172200" cy="1524000"/>
          </a:xfrm>
        </p:spPr>
        <p:txBody>
          <a:bodyPr/>
          <a:lstStyle/>
          <a:p>
            <a:r>
              <a:rPr lang="en-US" sz="7200" dirty="0" smtClean="0"/>
              <a:t>P</a:t>
            </a:r>
            <a:r>
              <a:rPr lang="en-US" dirty="0" smtClean="0"/>
              <a:t>roduct </a:t>
            </a:r>
            <a:r>
              <a:rPr lang="en-US" sz="6600" dirty="0" smtClean="0"/>
              <a:t>a</a:t>
            </a:r>
            <a:r>
              <a:rPr lang="en-US" dirty="0" smtClean="0"/>
              <a:t>rchitecture</a:t>
            </a:r>
            <a:endParaRPr lang="en-US" dirty="0"/>
          </a:p>
        </p:txBody>
      </p:sp>
      <p:sp>
        <p:nvSpPr>
          <p:cNvPr id="77" name="Content Placeholder 76"/>
          <p:cNvSpPr>
            <a:spLocks noGrp="1"/>
          </p:cNvSpPr>
          <p:nvPr>
            <p:ph sz="quarter" idx="1"/>
          </p:nvPr>
        </p:nvSpPr>
        <p:spPr>
          <a:xfrm>
            <a:off x="2515506" y="2032000"/>
            <a:ext cx="1414463"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smtClean="0"/>
              <a:t>Database Wizard</a:t>
            </a:r>
            <a:endParaRPr lang="en-US" sz="1400" dirty="0"/>
          </a:p>
        </p:txBody>
      </p:sp>
      <p:sp>
        <p:nvSpPr>
          <p:cNvPr id="4" name="Oval 3"/>
          <p:cNvSpPr/>
          <p:nvPr/>
        </p:nvSpPr>
        <p:spPr>
          <a:xfrm>
            <a:off x="2152649" y="3476171"/>
            <a:ext cx="152876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DTOOL</a:t>
            </a:r>
            <a:endParaRPr lang="en-US" dirty="0"/>
          </a:p>
        </p:txBody>
      </p:sp>
      <p:sp>
        <p:nvSpPr>
          <p:cNvPr id="5" name="Rectangle 4"/>
          <p:cNvSpPr/>
          <p:nvPr/>
        </p:nvSpPr>
        <p:spPr>
          <a:xfrm>
            <a:off x="228600" y="3323771"/>
            <a:ext cx="1124857"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Client files </a:t>
            </a:r>
            <a:endParaRPr lang="en-US" dirty="0"/>
          </a:p>
        </p:txBody>
      </p:sp>
      <p:cxnSp>
        <p:nvCxnSpPr>
          <p:cNvPr id="8" name="Straight Arrow Connector 7"/>
          <p:cNvCxnSpPr/>
          <p:nvPr/>
        </p:nvCxnSpPr>
        <p:spPr>
          <a:xfrm>
            <a:off x="1371600" y="3962400"/>
            <a:ext cx="7429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394093" y="4780040"/>
            <a:ext cx="1388268" cy="10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Analyzer</a:t>
            </a:r>
            <a:endParaRPr lang="en-US" dirty="0"/>
          </a:p>
        </p:txBody>
      </p:sp>
      <p:cxnSp>
        <p:nvCxnSpPr>
          <p:cNvPr id="15" name="Straight Arrow Connector 14"/>
          <p:cNvCxnSpPr>
            <a:stCxn id="4" idx="4"/>
          </p:cNvCxnSpPr>
          <p:nvPr/>
        </p:nvCxnSpPr>
        <p:spPr>
          <a:xfrm>
            <a:off x="2917031" y="4390571"/>
            <a:ext cx="0" cy="433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086100" y="5796040"/>
            <a:ext cx="0" cy="503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Diamond 20"/>
          <p:cNvSpPr/>
          <p:nvPr/>
        </p:nvSpPr>
        <p:spPr>
          <a:xfrm>
            <a:off x="3028723" y="6223000"/>
            <a:ext cx="200025"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21" idx="1"/>
            <a:endCxn id="28" idx="3"/>
          </p:cNvCxnSpPr>
          <p:nvPr/>
        </p:nvCxnSpPr>
        <p:spPr>
          <a:xfrm flipH="1">
            <a:off x="2686050" y="6527800"/>
            <a:ext cx="342673" cy="393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p:cNvCxnSpPr>
          <p:nvPr/>
        </p:nvCxnSpPr>
        <p:spPr>
          <a:xfrm>
            <a:off x="3128736" y="6832601"/>
            <a:ext cx="0" cy="51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3"/>
          </p:cNvCxnSpPr>
          <p:nvPr/>
        </p:nvCxnSpPr>
        <p:spPr>
          <a:xfrm>
            <a:off x="3228748" y="6527800"/>
            <a:ext cx="943202" cy="530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57350" y="6588276"/>
            <a:ext cx="1028700" cy="66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sp>
        <p:nvSpPr>
          <p:cNvPr id="29" name="Rectangle 28"/>
          <p:cNvSpPr/>
          <p:nvPr/>
        </p:nvSpPr>
        <p:spPr>
          <a:xfrm>
            <a:off x="2996860" y="7268028"/>
            <a:ext cx="9331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policy</a:t>
            </a:r>
            <a:endParaRPr lang="en-US" dirty="0"/>
          </a:p>
        </p:txBody>
      </p:sp>
      <p:sp>
        <p:nvSpPr>
          <p:cNvPr id="30" name="Rectangle 29"/>
          <p:cNvSpPr/>
          <p:nvPr/>
        </p:nvSpPr>
        <p:spPr>
          <a:xfrm>
            <a:off x="4171950" y="6982579"/>
            <a:ext cx="857250" cy="637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rates</a:t>
            </a:r>
            <a:endParaRPr lang="en-US" dirty="0"/>
          </a:p>
        </p:txBody>
      </p:sp>
      <p:cxnSp>
        <p:nvCxnSpPr>
          <p:cNvPr id="32" name="Straight Connector 31"/>
          <p:cNvCxnSpPr/>
          <p:nvPr/>
        </p:nvCxnSpPr>
        <p:spPr>
          <a:xfrm>
            <a:off x="3300867" y="7910285"/>
            <a:ext cx="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629025" y="8636000"/>
            <a:ext cx="1514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171700" y="8636000"/>
            <a:ext cx="14525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02467" y="7315199"/>
            <a:ext cx="726281" cy="132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300867" y="7620000"/>
            <a:ext cx="1119188" cy="101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057400" y="8636000"/>
            <a:ext cx="114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6200" y="7910285"/>
            <a:ext cx="2038350" cy="1219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History record generated</a:t>
            </a:r>
            <a:endParaRPr lang="en-US" dirty="0"/>
          </a:p>
        </p:txBody>
      </p:sp>
      <p:cxnSp>
        <p:nvCxnSpPr>
          <p:cNvPr id="53" name="Straight Arrow Connector 52"/>
          <p:cNvCxnSpPr/>
          <p:nvPr/>
        </p:nvCxnSpPr>
        <p:spPr>
          <a:xfrm flipV="1">
            <a:off x="5143500" y="5029200"/>
            <a:ext cx="0" cy="360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552397" y="4572001"/>
            <a:ext cx="1062591" cy="503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 job</a:t>
            </a:r>
            <a:endParaRPr lang="en-US" dirty="0"/>
          </a:p>
        </p:txBody>
      </p:sp>
      <p:sp>
        <p:nvSpPr>
          <p:cNvPr id="57" name="Rounded Rectangle 56"/>
          <p:cNvSpPr/>
          <p:nvPr/>
        </p:nvSpPr>
        <p:spPr>
          <a:xfrm>
            <a:off x="5429249" y="5850466"/>
            <a:ext cx="1468041" cy="799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COBOL Module execution</a:t>
            </a:r>
            <a:endParaRPr lang="en-US" dirty="0"/>
          </a:p>
        </p:txBody>
      </p:sp>
      <p:sp>
        <p:nvSpPr>
          <p:cNvPr id="62" name="Rectangle 61"/>
          <p:cNvSpPr/>
          <p:nvPr/>
        </p:nvSpPr>
        <p:spPr>
          <a:xfrm>
            <a:off x="5429251" y="7315200"/>
            <a:ext cx="14287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REPORTS GENERATED</a:t>
            </a:r>
            <a:endParaRPr lang="en-US" dirty="0"/>
          </a:p>
        </p:txBody>
      </p:sp>
      <p:cxnSp>
        <p:nvCxnSpPr>
          <p:cNvPr id="69" name="Straight Connector 68"/>
          <p:cNvCxnSpPr>
            <a:stCxn id="54" idx="3"/>
          </p:cNvCxnSpPr>
          <p:nvPr/>
        </p:nvCxnSpPr>
        <p:spPr>
          <a:xfrm>
            <a:off x="5614988" y="4823582"/>
            <a:ext cx="557212" cy="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172200" y="4780039"/>
            <a:ext cx="0" cy="10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57900" y="6612467"/>
            <a:ext cx="0" cy="702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 idx="0"/>
          </p:cNvCxnSpPr>
          <p:nvPr/>
        </p:nvCxnSpPr>
        <p:spPr>
          <a:xfrm flipV="1">
            <a:off x="2917031" y="2866571"/>
            <a:ext cx="102394"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7" idx="6"/>
          </p:cNvCxnSpPr>
          <p:nvPr/>
        </p:nvCxnSpPr>
        <p:spPr>
          <a:xfrm flipV="1">
            <a:off x="3929969" y="2307771"/>
            <a:ext cx="599168" cy="13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Diamond 79"/>
          <p:cNvSpPr/>
          <p:nvPr/>
        </p:nvSpPr>
        <p:spPr>
          <a:xfrm>
            <a:off x="4457700" y="2235200"/>
            <a:ext cx="357188" cy="203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4743450" y="1828800"/>
            <a:ext cx="685800"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743450" y="24384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429249" y="1625600"/>
            <a:ext cx="94297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a:t>
            </a:r>
            <a:endParaRPr lang="en-US" dirty="0"/>
          </a:p>
        </p:txBody>
      </p:sp>
      <p:sp>
        <p:nvSpPr>
          <p:cNvPr id="87" name="Rectangle 86"/>
          <p:cNvSpPr/>
          <p:nvPr/>
        </p:nvSpPr>
        <p:spPr>
          <a:xfrm>
            <a:off x="5429250" y="2590800"/>
            <a:ext cx="942974"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Export</a:t>
            </a:r>
            <a:endParaRPr lang="en-US" dirty="0"/>
          </a:p>
        </p:txBody>
      </p:sp>
      <p:cxnSp>
        <p:nvCxnSpPr>
          <p:cNvPr id="89" name="Straight Connector 88"/>
          <p:cNvCxnSpPr/>
          <p:nvPr/>
        </p:nvCxnSpPr>
        <p:spPr>
          <a:xfrm>
            <a:off x="6209109" y="1828800"/>
            <a:ext cx="363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3"/>
          </p:cNvCxnSpPr>
          <p:nvPr/>
        </p:nvCxnSpPr>
        <p:spPr>
          <a:xfrm>
            <a:off x="6372224" y="2870200"/>
            <a:ext cx="200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572250" y="1828800"/>
            <a:ext cx="0" cy="1647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5551883" y="3476171"/>
            <a:ext cx="1345407"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tables</a:t>
            </a:r>
            <a:endParaRPr lang="en-US" dirty="0"/>
          </a:p>
        </p:txBody>
      </p:sp>
      <p:cxnSp>
        <p:nvCxnSpPr>
          <p:cNvPr id="104" name="Straight Connector 103"/>
          <p:cNvCxnSpPr>
            <a:stCxn id="96" idx="2"/>
          </p:cNvCxnSpPr>
          <p:nvPr/>
        </p:nvCxnSpPr>
        <p:spPr>
          <a:xfrm flipH="1" flipV="1">
            <a:off x="5143500" y="3810000"/>
            <a:ext cx="408383"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14888" y="3955143"/>
            <a:ext cx="0"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3700349" y="3184674"/>
            <a:ext cx="1622085" cy="777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generate  cart</a:t>
            </a:r>
            <a:endParaRPr lang="en-US" dirty="0"/>
          </a:p>
        </p:txBody>
      </p:sp>
      <p:cxnSp>
        <p:nvCxnSpPr>
          <p:cNvPr id="109" name="Straight Arrow Connector 108"/>
          <p:cNvCxnSpPr/>
          <p:nvPr/>
        </p:nvCxnSpPr>
        <p:spPr>
          <a:xfrm>
            <a:off x="5314950" y="5029200"/>
            <a:ext cx="0" cy="337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214938" y="8407400"/>
            <a:ext cx="1643063" cy="73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Restored/  imported</a:t>
            </a:r>
            <a:endParaRPr lang="en-US" dirty="0"/>
          </a:p>
        </p:txBody>
      </p:sp>
    </p:spTree>
    <p:extLst>
      <p:ext uri="{BB962C8B-B14F-4D97-AF65-F5344CB8AC3E}">
        <p14:creationId xmlns:p14="http://schemas.microsoft.com/office/powerpoint/2010/main" val="99025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31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361</TotalTime>
  <Words>211</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Demo for  D-Tool</vt:lpstr>
      <vt:lpstr>Product Requirement</vt:lpstr>
      <vt:lpstr>Product Requirement</vt:lpstr>
      <vt:lpstr>Product architecture</vt:lpstr>
      <vt:lpstr>PowerPoint Presentation</vt:lpstr>
    </vt:vector>
  </TitlesOfParts>
  <Company>CSC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for D-Tool</dc:title>
  <dc:creator>Koushik Sinha</dc:creator>
  <cp:lastModifiedBy>Koushik Sinha</cp:lastModifiedBy>
  <cp:revision>7</cp:revision>
  <dcterms:created xsi:type="dcterms:W3CDTF">2016-02-12T03:46:23Z</dcterms:created>
  <dcterms:modified xsi:type="dcterms:W3CDTF">2016-02-12T09:47:23Z</dcterms:modified>
</cp:coreProperties>
</file>