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3" r:id="rId18"/>
    <p:sldId id="264" r:id="rId19"/>
  </p:sldIdLst>
  <p:sldSz cx="9144000" cy="6858000" type="screen4x3"/>
  <p:notesSz cx="7102475" cy="1023143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b="1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b="1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b="1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b="1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b="1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40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102475" cy="102314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l-GR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102475" cy="102314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l-GR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102475" cy="102314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l-GR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7102475" cy="102314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l-GR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0"/>
            <a:ext cx="7102475" cy="102314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l-GR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0" y="0"/>
            <a:ext cx="7102475" cy="102314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l-GR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0" y="0"/>
            <a:ext cx="7102475" cy="102314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l-GR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l-GR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024313" y="0"/>
            <a:ext cx="3078162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l-GR"/>
          </a:p>
        </p:txBody>
      </p:sp>
      <p:sp>
        <p:nvSpPr>
          <p:cNvPr id="13323" name="Rectangle 1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6763"/>
            <a:ext cx="5102225" cy="38258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7" name="Rectangle 11"/>
          <p:cNvSpPr>
            <a:spLocks noGrp="1" noChangeArrowheads="1"/>
          </p:cNvSpPr>
          <p:nvPr>
            <p:ph type="body"/>
          </p:nvPr>
        </p:nvSpPr>
        <p:spPr bwMode="auto">
          <a:xfrm>
            <a:off x="947738" y="4860925"/>
            <a:ext cx="5195887" cy="4592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80" tIns="48240" rIns="9648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l-GR" noProof="0" smtClean="0"/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0" y="9717088"/>
            <a:ext cx="3078163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l-GR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4024313" y="9717088"/>
            <a:ext cx="30670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80" tIns="48240" rIns="9648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 smtClean="0"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fld id="{34888E2E-7E74-473F-9513-C0B0635439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532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/>
            <a:fld id="{5323C632-3A68-4768-ACE1-8CA0077A0BEF}" type="slidenum">
              <a:rPr lang="en-GB" altLang="el-GR" sz="1300">
                <a:solidFill>
                  <a:srgbClr val="000000"/>
                </a:solidFill>
                <a:cs typeface="DejaVu Sans" charset="0"/>
              </a:rPr>
              <a:pPr eaLnBrk="1" hangingPunct="1"/>
              <a:t>1</a:t>
            </a:fld>
            <a:endParaRPr lang="en-GB" altLang="el-GR" sz="13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143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3337" cy="3836987"/>
          </a:xfrm>
          <a:solidFill>
            <a:srgbClr val="FFFFFF"/>
          </a:solidFill>
          <a:ln/>
        </p:spPr>
      </p:sp>
      <p:sp>
        <p:nvSpPr>
          <p:cNvPr id="143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 altLang="el-G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/>
            <a:fld id="{3A50C4D0-4C77-4F0B-B831-C28EEFC01DFD}" type="slidenum">
              <a:rPr lang="en-GB" altLang="el-GR" sz="1300">
                <a:solidFill>
                  <a:srgbClr val="000000"/>
                </a:solidFill>
                <a:cs typeface="DejaVu Sans" charset="0"/>
              </a:rPr>
              <a:pPr eaLnBrk="1" hangingPunct="1"/>
              <a:t>2</a:t>
            </a:fld>
            <a:endParaRPr lang="en-GB" altLang="el-GR" sz="13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153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3337" cy="3836987"/>
          </a:xfrm>
          <a:solidFill>
            <a:srgbClr val="FFFFFF"/>
          </a:solidFill>
          <a:ln/>
        </p:spPr>
      </p:sp>
      <p:sp>
        <p:nvSpPr>
          <p:cNvPr id="153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 altLang="el-G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/>
            <a:fld id="{486A4923-4748-45D4-9EC7-67F072739078}" type="slidenum">
              <a:rPr lang="en-GB" altLang="el-GR" sz="1300">
                <a:solidFill>
                  <a:srgbClr val="000000"/>
                </a:solidFill>
                <a:cs typeface="DejaVu Sans" charset="0"/>
              </a:rPr>
              <a:pPr eaLnBrk="1" hangingPunct="1"/>
              <a:t>3</a:t>
            </a:fld>
            <a:endParaRPr lang="en-GB" altLang="el-GR" sz="13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3337" cy="3836987"/>
          </a:xfrm>
          <a:solidFill>
            <a:srgbClr val="FFFFFF"/>
          </a:solidFill>
          <a:ln/>
        </p:spPr>
      </p:sp>
      <p:sp>
        <p:nvSpPr>
          <p:cNvPr id="163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 altLang="el-G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/>
            <a:fld id="{0A9B659E-5135-4A4F-BB63-0B8A28CFC8D9}" type="slidenum">
              <a:rPr lang="en-GB" altLang="el-GR" sz="1300">
                <a:solidFill>
                  <a:srgbClr val="000000"/>
                </a:solidFill>
                <a:cs typeface="DejaVu Sans" charset="0"/>
              </a:rPr>
              <a:pPr eaLnBrk="1" hangingPunct="1"/>
              <a:t>4</a:t>
            </a:fld>
            <a:endParaRPr lang="en-GB" altLang="el-GR" sz="13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174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3337" cy="3836987"/>
          </a:xfrm>
          <a:solidFill>
            <a:srgbClr val="FFFFFF"/>
          </a:solidFill>
          <a:ln/>
        </p:spPr>
      </p:sp>
      <p:sp>
        <p:nvSpPr>
          <p:cNvPr id="174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 altLang="el-G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/>
            <a:fld id="{0BE86E8C-00E0-4ABD-8AC8-FB557FBCF1E8}" type="slidenum">
              <a:rPr lang="en-GB" altLang="el-GR" sz="1300">
                <a:solidFill>
                  <a:srgbClr val="000000"/>
                </a:solidFill>
                <a:cs typeface="DejaVu Sans" charset="0"/>
              </a:rPr>
              <a:pPr eaLnBrk="1" hangingPunct="1"/>
              <a:t>5</a:t>
            </a:fld>
            <a:endParaRPr lang="en-GB" altLang="el-GR" sz="13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3337" cy="3836987"/>
          </a:xfrm>
          <a:solidFill>
            <a:srgbClr val="FFFFFF"/>
          </a:solidFill>
          <a:ln/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 altLang="el-G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/>
            <a:fld id="{9DB6B842-9724-48B8-894F-62B3235E22C5}" type="slidenum">
              <a:rPr lang="en-GB" altLang="el-GR" sz="1300">
                <a:solidFill>
                  <a:srgbClr val="000000"/>
                </a:solidFill>
                <a:cs typeface="DejaVu Sans" charset="0"/>
              </a:rPr>
              <a:pPr eaLnBrk="1" hangingPunct="1"/>
              <a:t>6</a:t>
            </a:fld>
            <a:endParaRPr lang="en-GB" altLang="el-GR" sz="13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194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3337" cy="3836987"/>
          </a:xfrm>
          <a:solidFill>
            <a:srgbClr val="FFFFFF"/>
          </a:solidFill>
          <a:ln/>
        </p:spPr>
      </p:sp>
      <p:sp>
        <p:nvSpPr>
          <p:cNvPr id="194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 altLang="el-G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/>
            <a:fld id="{81E97809-078C-407E-B8DB-F378E87771C3}" type="slidenum">
              <a:rPr lang="en-GB" altLang="el-GR" sz="1300">
                <a:solidFill>
                  <a:srgbClr val="000000"/>
                </a:solidFill>
                <a:cs typeface="DejaVu Sans" charset="0"/>
              </a:rPr>
              <a:pPr eaLnBrk="1" hangingPunct="1"/>
              <a:t>7</a:t>
            </a:fld>
            <a:endParaRPr lang="en-GB" altLang="el-GR" sz="13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204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3337" cy="3836987"/>
          </a:xfrm>
          <a:solidFill>
            <a:srgbClr val="FFFFFF"/>
          </a:solidFill>
          <a:ln/>
        </p:spPr>
      </p:sp>
      <p:sp>
        <p:nvSpPr>
          <p:cNvPr id="204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 altLang="el-G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/>
            <a:fld id="{B95D3B57-71C2-4960-8BED-1CC1DE7984A9}" type="slidenum">
              <a:rPr lang="en-GB" altLang="el-GR" sz="1300">
                <a:solidFill>
                  <a:srgbClr val="000000"/>
                </a:solidFill>
                <a:cs typeface="DejaVu Sans" charset="0"/>
              </a:rPr>
              <a:pPr eaLnBrk="1" hangingPunct="1"/>
              <a:t>15</a:t>
            </a:fld>
            <a:endParaRPr lang="en-GB" altLang="el-GR" sz="13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215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3337" cy="3836987"/>
          </a:xfrm>
          <a:solidFill>
            <a:srgbClr val="FFFFFF"/>
          </a:solidFill>
          <a:ln/>
        </p:spPr>
      </p:sp>
      <p:sp>
        <p:nvSpPr>
          <p:cNvPr id="215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 altLang="el-G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/>
            <a:fld id="{55AD9DE3-560B-48F6-8C82-9B55DEE1B61D}" type="slidenum">
              <a:rPr lang="en-GB" altLang="el-GR" sz="1300">
                <a:solidFill>
                  <a:srgbClr val="000000"/>
                </a:solidFill>
                <a:cs typeface="DejaVu Sans" charset="0"/>
              </a:rPr>
              <a:pPr eaLnBrk="1" hangingPunct="1"/>
              <a:t>16</a:t>
            </a:fld>
            <a:endParaRPr lang="en-GB" altLang="el-GR" sz="13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225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3337" cy="3836987"/>
          </a:xfrm>
          <a:solidFill>
            <a:srgbClr val="FFFFFF"/>
          </a:solidFill>
          <a:ln/>
        </p:spPr>
      </p:sp>
      <p:sp>
        <p:nvSpPr>
          <p:cNvPr id="225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 altLang="el-G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l-GR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l-GR" dirty="0" smtClean="0"/>
              <a:t>Technologies for e-Commerce</a:t>
            </a:r>
            <a:endParaRPr lang="el-GR" altLang="el-G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B063-5153-4A67-AAB9-0058C96F44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26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l-GR" dirty="0" smtClean="0"/>
              <a:t>Geometric Data Analysis</a:t>
            </a:r>
            <a:endParaRPr lang="el-GR" altLang="el-G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8E760-2D2A-47D0-841A-F9C27A38CD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60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7163" y="304800"/>
            <a:ext cx="1939925" cy="5788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304800"/>
            <a:ext cx="5670550" cy="5788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l-GR" dirty="0" smtClean="0"/>
              <a:t>Geometric Data Analysis</a:t>
            </a:r>
            <a:endParaRPr lang="el-GR" altLang="el-G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A65E3-602F-4161-B5F7-7DEC92B137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766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20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4392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6415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989138"/>
            <a:ext cx="3803650" cy="4103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989138"/>
            <a:ext cx="3805237" cy="4103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5876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80688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088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639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974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l-GR" dirty="0" smtClean="0"/>
              <a:t>Geometric Data Analysis</a:t>
            </a:r>
            <a:endParaRPr lang="el-GR" altLang="el-G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A274F-4D6C-405E-B583-43E17E457C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15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471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154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7163" y="304800"/>
            <a:ext cx="1939925" cy="5788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304800"/>
            <a:ext cx="5670550" cy="5788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0736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l-GR" dirty="0" smtClean="0"/>
              <a:t>Geometric Data Analysis</a:t>
            </a:r>
            <a:endParaRPr lang="el-GR" altLang="el-G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0E671-9C27-4AE7-A856-AB44CAB774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789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l-GR" dirty="0" smtClean="0"/>
              <a:t>Geometric Data Analysis</a:t>
            </a:r>
            <a:endParaRPr lang="el-GR" altLang="el-G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0074A-F1BF-4C41-B381-B2795F2D12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233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l-GR" dirty="0" smtClean="0"/>
              <a:t>Geometric Data Analysis</a:t>
            </a:r>
            <a:endParaRPr lang="el-GR" altLang="el-G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32E7E-B241-4F2B-9188-8E6FAE527E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3517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989138"/>
            <a:ext cx="3803650" cy="4103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989138"/>
            <a:ext cx="3805237" cy="4103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l-GR" dirty="0" smtClean="0"/>
              <a:t>Geometric Data Analysis</a:t>
            </a:r>
            <a:endParaRPr lang="el-GR" altLang="el-G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81430-7585-4420-B211-CC62DE658A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0729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l-GR" dirty="0" smtClean="0"/>
              <a:t>Geometric Data Analysis</a:t>
            </a:r>
            <a:endParaRPr lang="el-GR" altLang="el-GR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CA26A-0448-4AF6-BA4C-DD5A3D89FF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8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l-GR" dirty="0" smtClean="0"/>
              <a:t>Geometric Data Analysis</a:t>
            </a:r>
            <a:endParaRPr lang="el-GR" altLang="el-G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F0E33-49B6-49C0-8721-C279A649DC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5670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l-GR" dirty="0" smtClean="0"/>
              <a:t>Technologies for Web Applications</a:t>
            </a:r>
            <a:endParaRPr lang="el-GR" altLang="el-GR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09C9D-5712-40A6-9F74-023491DB88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4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l-GR" dirty="0" smtClean="0"/>
              <a:t>Geometric Data Analysis</a:t>
            </a:r>
            <a:endParaRPr lang="el-GR" altLang="el-G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0106-DD98-45F2-84EF-B9797BA136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987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l-GR" dirty="0" smtClean="0"/>
              <a:t>Technologies for Web Applications</a:t>
            </a:r>
            <a:endParaRPr lang="el-GR" altLang="el-G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7340A-46AB-4097-90D0-E87970B314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0756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l-GR" dirty="0" smtClean="0"/>
              <a:t>Technologies for Web Applications</a:t>
            </a:r>
            <a:endParaRPr lang="el-GR" altLang="el-G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50885-615C-4E39-B32F-122C7D5FD1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554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l-GR" dirty="0" smtClean="0"/>
              <a:t>Technologies for Web Applications</a:t>
            </a:r>
            <a:endParaRPr lang="el-GR" altLang="el-G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1BA28-CF28-4622-A617-2915B0B4FF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5238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7163" y="304800"/>
            <a:ext cx="1939925" cy="5788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304800"/>
            <a:ext cx="5670550" cy="5788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l-GR" dirty="0" smtClean="0"/>
              <a:t>Technologies for Web Applications</a:t>
            </a:r>
            <a:endParaRPr lang="el-GR" altLang="el-G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1C9DA-DF1B-49A7-90E5-6EE10C0914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6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989138"/>
            <a:ext cx="3803650" cy="4103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989138"/>
            <a:ext cx="3805237" cy="4103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l-GR" dirty="0" smtClean="0"/>
              <a:t>Geometric Data Analysis</a:t>
            </a:r>
            <a:endParaRPr lang="el-GR" altLang="el-G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BE041-DCA7-4DAA-8B7D-4EDC5B49AD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74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l-GR" dirty="0" smtClean="0"/>
              <a:t>Geometric Data Analysis</a:t>
            </a:r>
            <a:endParaRPr lang="el-GR" altLang="el-G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23D2A-19AF-432A-A42D-CBCB8B2C6D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57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l-GR" dirty="0" smtClean="0"/>
              <a:t>Geometric Data Analysis</a:t>
            </a:r>
            <a:endParaRPr lang="el-GR" altLang="el-G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25121-0B8D-4EF1-8DDA-BF2A620256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8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l-GR" dirty="0" smtClean="0"/>
              <a:t>Geometric Data Analysis</a:t>
            </a:r>
            <a:endParaRPr lang="el-GR" altLang="el-GR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FA805-2F46-4DCF-9EE3-CFC862E3AC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53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l-GR" dirty="0" smtClean="0"/>
              <a:t>Geometric Data Analysis</a:t>
            </a:r>
            <a:endParaRPr lang="el-GR" altLang="el-G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C6E91-A768-43D4-8A99-9ACDC76DF3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10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l-GR" dirty="0" smtClean="0"/>
              <a:t>Geometric Data Analysis</a:t>
            </a:r>
            <a:endParaRPr lang="el-GR" altLang="el-G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B431A-5196-4CD6-BC36-A409D4E966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63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0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61288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989138"/>
            <a:ext cx="7761287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684213" y="6237288"/>
            <a:ext cx="7764462" cy="823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b="0">
                <a:solidFill>
                  <a:srgbClr val="000099"/>
                </a:solidFill>
              </a:defRPr>
            </a:lvl1pPr>
          </a:lstStyle>
          <a:p>
            <a:r>
              <a:rPr lang="en-US" altLang="el-GR" dirty="0" smtClean="0"/>
              <a:t>Technologies for e-Commerce</a:t>
            </a:r>
            <a:endParaRPr lang="el-GR" altLang="el-G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3888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0" smtClean="0">
                <a:solidFill>
                  <a:srgbClr val="000099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C40EC008-00F2-4749-8E95-20DA183056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206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206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206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2060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0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61288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989138"/>
            <a:ext cx="7761287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206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206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206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2060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0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/>
          <p:cNvSpPr>
            <a:spLocks noChangeArrowheads="1"/>
          </p:cNvSpPr>
          <p:nvPr/>
        </p:nvSpPr>
        <p:spPr bwMode="auto">
          <a:xfrm>
            <a:off x="728663" y="1524000"/>
            <a:ext cx="7729537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4 h 1000"/>
              <a:gd name="T6" fmla="*/ 0 w 1000"/>
              <a:gd name="T7" fmla="*/ 11998574 h 1000"/>
              <a:gd name="T8" fmla="*/ 0 w 1000"/>
              <a:gd name="T9" fmla="*/ 0 h 1000"/>
              <a:gd name="T10" fmla="*/ 2147483647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l-GR"/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609600" y="6172200"/>
            <a:ext cx="7848600" cy="1588"/>
          </a:xfrm>
          <a:prstGeom prst="line">
            <a:avLst/>
          </a:prstGeom>
          <a:noFill/>
          <a:ln w="324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61288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989138"/>
            <a:ext cx="7761287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684213" y="6237288"/>
            <a:ext cx="7764462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600">
                <a:solidFill>
                  <a:srgbClr val="002060"/>
                </a:solidFill>
                <a:latin typeface="Cambria" pitchFamily="16" charset="0"/>
                <a:cs typeface="DejaVu Sans" charset="0"/>
              </a:defRPr>
            </a:lvl1pPr>
          </a:lstStyle>
          <a:p>
            <a:r>
              <a:rPr lang="en-US" altLang="el-GR" dirty="0" smtClean="0"/>
              <a:t>Geometric Data Analysis</a:t>
            </a:r>
            <a:endParaRPr lang="el-GR" altLang="el-G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3888" cy="446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400" smtClean="0">
                <a:solidFill>
                  <a:srgbClr val="FF0000"/>
                </a:solidFill>
                <a:latin typeface="Rockwell" pitchFamily="16" charset="0"/>
                <a:cs typeface="DejaVu Sans" charset="0"/>
              </a:defRPr>
            </a:lvl1pPr>
          </a:lstStyle>
          <a:p>
            <a:pPr>
              <a:defRPr/>
            </a:pPr>
            <a:fld id="{C50C8FB9-0573-4444-BBED-9A5D815EF4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2060"/>
          </a:solidFill>
          <a:latin typeface="Cambria" pitchFamily="16" charset="0"/>
          <a:ea typeface="Droid Sans" charset="0"/>
          <a:cs typeface="Droid Sans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206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206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206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2060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0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539750" y="2286000"/>
            <a:ext cx="8135938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l-GR" sz="3200" dirty="0">
                <a:solidFill>
                  <a:srgbClr val="FF0000"/>
                </a:solidFill>
                <a:latin typeface="Cambria" pitchFamily="16" charset="0"/>
              </a:rPr>
              <a:t>Collaborative</a:t>
            </a:r>
            <a:br>
              <a:rPr lang="en-US" altLang="el-GR" sz="3200" dirty="0">
                <a:solidFill>
                  <a:srgbClr val="FF0000"/>
                </a:solidFill>
                <a:latin typeface="Cambria" pitchFamily="16" charset="0"/>
              </a:rPr>
            </a:br>
            <a:r>
              <a:rPr lang="en-US" altLang="el-GR" sz="3200" dirty="0">
                <a:solidFill>
                  <a:srgbClr val="FF0000"/>
                </a:solidFill>
                <a:latin typeface="Cambria" pitchFamily="16" charset="0"/>
              </a:rPr>
              <a:t>Recommendation Techniques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50825" y="3886200"/>
            <a:ext cx="8497888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endParaRPr lang="en-US" altLang="el-GR" sz="2800" dirty="0">
              <a:solidFill>
                <a:srgbClr val="002060"/>
              </a:solidFill>
              <a:latin typeface="Cambria" pitchFamily="16" charset="0"/>
            </a:endParaRPr>
          </a:p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l-GR" sz="2800" dirty="0">
                <a:solidFill>
                  <a:srgbClr val="002060"/>
                </a:solidFill>
                <a:latin typeface="Cambria" pitchFamily="16" charset="0"/>
              </a:rPr>
              <a:t>Ioannis Chamodrakas, Ph.D</a:t>
            </a:r>
            <a:r>
              <a:rPr lang="en-US" altLang="el-GR" sz="2800" dirty="0" smtClean="0">
                <a:solidFill>
                  <a:srgbClr val="002060"/>
                </a:solidFill>
                <a:latin typeface="Cambria" pitchFamily="16" charset="0"/>
              </a:rPr>
              <a:t>.</a:t>
            </a:r>
          </a:p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l-GR" sz="2800" dirty="0" smtClean="0">
                <a:solidFill>
                  <a:srgbClr val="002060"/>
                </a:solidFill>
                <a:latin typeface="Cambria" pitchFamily="16" charset="0"/>
              </a:rPr>
              <a:t>Prof. Ioannis </a:t>
            </a:r>
            <a:r>
              <a:rPr lang="en-US" altLang="el-GR" sz="2800" dirty="0" err="1" smtClean="0">
                <a:solidFill>
                  <a:srgbClr val="002060"/>
                </a:solidFill>
                <a:latin typeface="Cambria" pitchFamily="16" charset="0"/>
              </a:rPr>
              <a:t>Emiris</a:t>
            </a:r>
            <a:endParaRPr lang="en-US" altLang="el-GR" sz="2800" dirty="0">
              <a:solidFill>
                <a:srgbClr val="002060"/>
              </a:solidFill>
              <a:latin typeface="Cambria" pitchFamily="16" charset="0"/>
            </a:endParaRPr>
          </a:p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endParaRPr lang="en-US" altLang="el-GR" sz="2800" dirty="0">
              <a:solidFill>
                <a:srgbClr val="002060"/>
              </a:solidFill>
              <a:latin typeface="Cambria" pitchFamily="16" charset="0"/>
            </a:endParaRPr>
          </a:p>
          <a:p>
            <a:pPr algn="r" eaLnBrk="1" hangingPunct="1">
              <a:spcBef>
                <a:spcPts val="450"/>
              </a:spcBef>
              <a:buClrTx/>
              <a:buFontTx/>
              <a:buNone/>
            </a:pPr>
            <a:endParaRPr lang="en-US" altLang="el-GR" sz="1800" dirty="0">
              <a:solidFill>
                <a:srgbClr val="002060"/>
              </a:solidFill>
              <a:latin typeface="Cambria" pitchFamily="16" charset="0"/>
            </a:endParaRPr>
          </a:p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endParaRPr lang="en-US" altLang="el-GR" sz="2800" dirty="0">
              <a:solidFill>
                <a:srgbClr val="002060"/>
              </a:solidFill>
              <a:latin typeface="Cambria" pitchFamily="16" charset="0"/>
            </a:endParaRPr>
          </a:p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endParaRPr lang="en-US" altLang="el-GR" sz="2800" dirty="0">
              <a:solidFill>
                <a:srgbClr val="002060"/>
              </a:solidFill>
              <a:latin typeface="Cambria" pitchFamily="16" charset="0"/>
            </a:endParaRPr>
          </a:p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endParaRPr lang="en-US" altLang="el-GR" sz="2800" dirty="0">
              <a:solidFill>
                <a:srgbClr val="002060"/>
              </a:solidFill>
              <a:latin typeface="Cambria" pitchFamily="16" charset="0"/>
            </a:endParaRPr>
          </a:p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endParaRPr lang="en-US" altLang="el-GR" sz="2800" dirty="0">
              <a:solidFill>
                <a:srgbClr val="002060"/>
              </a:solidFill>
              <a:latin typeface="Cambria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Matrix Factorization: Gradient Descent</a:t>
            </a:r>
            <a:endParaRPr lang="el-G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/>
                <a:r>
                  <a:rPr lang="en-US" sz="2000" b="1" dirty="0" smtClean="0"/>
                  <a:t>Solution of the optimization problem with the Gradient Descent method (find a local minimum):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1" dirty="0" smtClean="0"/>
                  <a:t>Compute the gradient of</a:t>
                </a:r>
                <a:r>
                  <a:rPr lang="el-GR" sz="1800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kern="120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1" i="1" kern="120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1800" b="1" i="1" kern="120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 kern="1200"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800" b="1" i="1" kern="1200"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  <m:sup>
                        <m:r>
                          <a:rPr lang="en-US" sz="1800" b="1" i="1" kern="120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l-GR" sz="1800" b="1" i="0" kern="1200" smtClean="0">
                        <a:latin typeface="Cambria Math"/>
                      </a:rPr>
                      <m:t>:</m:t>
                    </m:r>
                  </m:oMath>
                </a14:m>
                <a:endParaRPr lang="el-GR" sz="1800" b="1" dirty="0" smtClean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l-G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𝒊𝒌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600" b="1" i="1" kern="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b="1" i="1" kern="12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600" b="1" i="1" kern="12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b="1" i="1" kern="12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1600" b="1" i="1" kern="12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  <m:sup>
                          <m:r>
                            <a:rPr lang="en-US" sz="1600" b="1" i="1" kern="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1600" b="1" i="1" kern="1200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r>
                        <a:rPr lang="en-US" sz="1600" b="1" i="1" kern="120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  <m:sSub>
                        <m:sSubPr>
                          <m:ctrlP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sz="1600" b="1" i="1" kern="120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𝒌𝒋</m:t>
                          </m:r>
                        </m:sub>
                      </m:sSub>
                      <m:r>
                        <a:rPr lang="en-US" sz="1600" b="1" i="1" kern="120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       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l-G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𝒌𝒋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600" b="1" i="1" kern="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b="1" i="1" kern="12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600" b="1" i="1" kern="12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b="1" i="1" kern="12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1600" b="1" i="1" kern="12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  <m:sup>
                          <m:r>
                            <a:rPr lang="en-US" sz="1600" b="1" i="1" kern="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1600" b="1" i="1" kern="120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r>
                        <a:rPr lang="en-US" sz="1600" b="1" i="1" kern="120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  <m:sSub>
                        <m:sSubPr>
                          <m:ctrlPr>
                            <a:rPr lang="en-US" sz="1600" b="1" i="1" kern="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kern="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sz="1600" b="1" i="1" kern="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sz="1600" b="1" i="1" kern="1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600" b="1" i="1" kern="1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𝒊𝒌</m:t>
                          </m:r>
                        </m:sub>
                      </m:sSub>
                    </m:oMath>
                  </m:oMathPara>
                </a14:m>
                <a:endParaRPr lang="en-US" sz="1600" b="1" dirty="0" smtClean="0"/>
              </a:p>
              <a:p>
                <a:pPr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1" dirty="0" smtClean="0"/>
                  <a:t>Update V and F elements in the opposite direction of the gradient: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kern="12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́"/>
                            <m:ctrlPr>
                              <a:rPr lang="en-US" sz="1600" b="1" i="1" kern="12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1" i="1" kern="12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sz="1600" b="1" i="1" kern="12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𝒊𝒌</m:t>
                        </m:r>
                      </m:sub>
                    </m:sSub>
                    <m:r>
                      <a:rPr lang="en-US" sz="1600" b="1" i="1" kern="120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𝒊𝒌</m:t>
                        </m:r>
                      </m:sub>
                    </m:sSub>
                    <m:r>
                      <a:rPr lang="en-US" sz="1600" b="1" i="1" kern="120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l-GR" sz="1600" b="1" i="1" kern="120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𝜼</m:t>
                    </m:r>
                    <m:r>
                      <a:rPr lang="el-GR" sz="1600" b="1" i="1" kern="120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1" i="1" kern="1200">
                        <a:solidFill>
                          <a:schemeClr val="tx1"/>
                        </a:solidFill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sz="1600" b="1" i="1" kern="120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𝒇</m:t>
                        </m:r>
                      </m:e>
                      <m:sub>
                        <m: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𝒌𝒋</m:t>
                        </m:r>
                      </m:sub>
                    </m:sSub>
                  </m:oMath>
                </a14:m>
                <a:r>
                  <a:rPr lang="en-US" sz="1600" b="1" dirty="0" smtClean="0"/>
                  <a:t>  (1)</a:t>
                </a:r>
                <a:endParaRPr lang="el-GR" sz="1600" b="1" dirty="0" smtClean="0"/>
              </a:p>
              <a:p>
                <a:pPr marL="0" indent="0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́"/>
                            <m:ctrlPr>
                              <a:rPr lang="en-US" sz="1600" b="1" i="1" kern="12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1" i="1" kern="12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</m:acc>
                      </m:e>
                      <m:sub>
                        <m:r>
                          <a:rPr lang="en-US" sz="1600" b="1" i="1" kern="12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𝒌𝒋</m:t>
                        </m:r>
                      </m:sub>
                    </m:sSub>
                    <m:r>
                      <a:rPr lang="en-US" sz="1600" b="1" i="1" kern="120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1" i="1" kern="120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𝒇</m:t>
                        </m:r>
                      </m:e>
                      <m:sub>
                        <m:r>
                          <a:rPr lang="en-US" sz="1600" b="1" i="1" kern="120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𝒌𝒋</m:t>
                        </m:r>
                      </m:sub>
                    </m:sSub>
                    <m:r>
                      <a:rPr lang="en-US" sz="1600" b="1" i="1" kern="120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l-GR" sz="1600" b="1" i="1" kern="120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𝜼</m:t>
                    </m:r>
                    <m:r>
                      <a:rPr lang="el-GR" sz="1600" b="1" i="1" kern="120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1" i="1" kern="1200">
                        <a:solidFill>
                          <a:schemeClr val="tx1"/>
                        </a:solidFill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sz="1600" b="1" i="1" kern="120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kern="120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𝒊𝒌</m:t>
                        </m:r>
                      </m:sub>
                    </m:sSub>
                    <m:r>
                      <a:rPr lang="en-US" sz="1600" b="1" i="0" kern="120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600" b="1" dirty="0" smtClean="0"/>
                  <a:t> (2)</a:t>
                </a:r>
                <a:endParaRPr lang="en-US" sz="1600" b="1" kern="1200" dirty="0" smtClean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>
                  <a:spcBef>
                    <a:spcPts val="1200"/>
                  </a:spcBef>
                </a:pPr>
                <a:r>
                  <a:rPr lang="en-US" sz="1600" b="1" dirty="0" smtClean="0"/>
                  <a:t>where </a:t>
                </a:r>
                <a:r>
                  <a:rPr lang="el-GR" sz="1600" b="1" i="1" dirty="0" smtClean="0"/>
                  <a:t>η</a:t>
                </a:r>
                <a:r>
                  <a:rPr lang="el-GR" sz="1600" b="1" dirty="0" smtClean="0"/>
                  <a:t> </a:t>
                </a:r>
                <a:r>
                  <a:rPr lang="en-US" sz="1600" b="1" dirty="0" smtClean="0"/>
                  <a:t>is the learning rate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1800" b="1" dirty="0" smtClean="0"/>
                  <a:t>Regularization can be further applied to prevent large weights</a:t>
                </a:r>
                <a:endParaRPr lang="en-US" sz="1800" b="1" dirty="0"/>
              </a:p>
              <a:p>
                <a:pPr marL="0" indent="0"/>
                <a:endParaRPr lang="en-US" sz="2000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86" t="-7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l-GR" dirty="0"/>
              <a:t>Technologies for Web Applications</a:t>
            </a:r>
            <a:endParaRPr lang="el-GR" altLang="el-GR" dirty="0"/>
          </a:p>
        </p:txBody>
      </p:sp>
    </p:spTree>
    <p:extLst>
      <p:ext uri="{BB962C8B-B14F-4D97-AF65-F5344CB8AC3E}">
        <p14:creationId xmlns:p14="http://schemas.microsoft.com/office/powerpoint/2010/main" val="160595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Matrix Factorization: Algorithm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en-US" sz="2000" b="1" dirty="0" smtClean="0"/>
              <a:t>Initialize the elements in V and F randomly.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Set </a:t>
            </a:r>
            <a:r>
              <a:rPr lang="el-GR" sz="2000" b="1" i="1" dirty="0" smtClean="0"/>
              <a:t>η </a:t>
            </a:r>
            <a:r>
              <a:rPr lang="en-US" sz="2000" b="1" dirty="0" smtClean="0"/>
              <a:t>to some small positive value</a:t>
            </a:r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en-US" sz="2000" b="1" dirty="0" smtClean="0"/>
              <a:t>Loop until the terminal condition is met</a:t>
            </a:r>
          </a:p>
          <a:p>
            <a:pPr marL="914400" lvl="1" indent="-514350">
              <a:buClr>
                <a:srgbClr val="002060"/>
              </a:buClr>
              <a:buFont typeface="+mj-lt"/>
              <a:buAutoNum type="alphaLcParenR"/>
            </a:pPr>
            <a:r>
              <a:rPr lang="en-US" sz="1600" b="1" dirty="0" smtClean="0"/>
              <a:t>Iterate over each known element of X </a:t>
            </a:r>
            <a:r>
              <a:rPr lang="en-US" sz="1600" b="1" i="1" kern="1200" dirty="0" smtClean="0">
                <a:latin typeface="Cambria" pitchFamily="16" charset="0"/>
                <a:ea typeface="Droid Sans" charset="0"/>
                <a:cs typeface="Droid Sans" charset="0"/>
              </a:rPr>
              <a:t>x</a:t>
            </a:r>
            <a:r>
              <a:rPr lang="en-US" sz="1600" b="1" i="1" kern="1200" baseline="-25000" dirty="0" smtClean="0">
                <a:latin typeface="Cambria" pitchFamily="16" charset="0"/>
                <a:ea typeface="Droid Sans" charset="0"/>
                <a:cs typeface="Droid Sans" charset="0"/>
              </a:rPr>
              <a:t>ij</a:t>
            </a:r>
          </a:p>
          <a:p>
            <a:pPr marL="1314450" lvl="2" indent="-514350">
              <a:buClr>
                <a:srgbClr val="002060"/>
              </a:buClr>
              <a:buFont typeface="+mj-lt"/>
              <a:buAutoNum type="romanLcPeriod"/>
            </a:pPr>
            <a:r>
              <a:rPr lang="en-US" sz="1400" b="1" kern="1200" dirty="0" smtClean="0">
                <a:latin typeface="Cambria" pitchFamily="16" charset="0"/>
                <a:ea typeface="Droid Sans" charset="0"/>
                <a:cs typeface="Droid Sans" charset="0"/>
              </a:rPr>
              <a:t>compute </a:t>
            </a:r>
            <a:r>
              <a:rPr lang="en-US" sz="1400" b="1" i="1" kern="1200" dirty="0" smtClean="0">
                <a:latin typeface="Cambria" pitchFamily="16" charset="0"/>
                <a:ea typeface="Droid Sans" charset="0"/>
                <a:cs typeface="Droid Sans" charset="0"/>
              </a:rPr>
              <a:t>e</a:t>
            </a:r>
            <a:r>
              <a:rPr lang="en-US" sz="1400" b="1" i="1" kern="1200" baseline="-25000" dirty="0" smtClean="0">
                <a:latin typeface="Cambria" pitchFamily="16" charset="0"/>
                <a:ea typeface="Droid Sans" charset="0"/>
                <a:cs typeface="Droid Sans" charset="0"/>
              </a:rPr>
              <a:t>ij</a:t>
            </a:r>
            <a:r>
              <a:rPr lang="en-US" sz="1400" b="1" dirty="0" smtClean="0"/>
              <a:t>;</a:t>
            </a:r>
          </a:p>
          <a:p>
            <a:pPr marL="1314450" lvl="2" indent="-514350">
              <a:buClr>
                <a:srgbClr val="002060"/>
              </a:buClr>
              <a:buFont typeface="+mj-lt"/>
              <a:buAutoNum type="romanLcPeriod"/>
            </a:pPr>
            <a:r>
              <a:rPr lang="en-US" sz="1400" b="1" dirty="0" smtClean="0"/>
              <a:t>compute the gradient of </a:t>
            </a:r>
            <a:r>
              <a:rPr lang="en-US" sz="1400" b="1" i="1" kern="1200" dirty="0" smtClean="0">
                <a:latin typeface="Cambria" pitchFamily="16" charset="0"/>
                <a:ea typeface="Droid Sans" charset="0"/>
                <a:cs typeface="Droid Sans" charset="0"/>
              </a:rPr>
              <a:t>e</a:t>
            </a:r>
            <a:r>
              <a:rPr lang="en-US" sz="1400" b="1" i="1" kern="1200" baseline="30000" dirty="0" smtClean="0">
                <a:latin typeface="Cambria" pitchFamily="16" charset="0"/>
                <a:ea typeface="Droid Sans" charset="0"/>
                <a:cs typeface="Droid Sans" charset="0"/>
              </a:rPr>
              <a:t>2</a:t>
            </a:r>
            <a:r>
              <a:rPr lang="en-US" sz="1400" b="1" i="1" kern="1200" baseline="-25000" dirty="0" smtClean="0">
                <a:latin typeface="Cambria" pitchFamily="16" charset="0"/>
                <a:ea typeface="Droid Sans" charset="0"/>
                <a:cs typeface="Droid Sans" charset="0"/>
              </a:rPr>
              <a:t>ij</a:t>
            </a:r>
            <a:r>
              <a:rPr lang="en-US" sz="1400" b="1" dirty="0" smtClean="0"/>
              <a:t>;</a:t>
            </a:r>
          </a:p>
          <a:p>
            <a:pPr marL="1314450" lvl="2" indent="-514350">
              <a:buClr>
                <a:srgbClr val="002060"/>
              </a:buClr>
              <a:buFont typeface="+mj-lt"/>
              <a:buAutoNum type="romanLcPeriod"/>
            </a:pPr>
            <a:r>
              <a:rPr lang="en-US" sz="1400" b="1" dirty="0" smtClean="0"/>
              <a:t>update the </a:t>
            </a:r>
            <a:r>
              <a:rPr lang="en-US" sz="1400" b="1" i="1" dirty="0" err="1" smtClean="0"/>
              <a:t>i</a:t>
            </a:r>
            <a:r>
              <a:rPr lang="en-US" sz="1400" b="1" dirty="0" err="1" smtClean="0"/>
              <a:t>th</a:t>
            </a:r>
            <a:r>
              <a:rPr lang="en-US" sz="1400" b="1" dirty="0" smtClean="0"/>
              <a:t> row of V and the </a:t>
            </a:r>
            <a:r>
              <a:rPr lang="en-US" sz="1400" b="1" i="1" dirty="0" err="1" smtClean="0"/>
              <a:t>j</a:t>
            </a:r>
            <a:r>
              <a:rPr lang="en-US" sz="1400" b="1" dirty="0" err="1" smtClean="0"/>
              <a:t>th</a:t>
            </a:r>
            <a:r>
              <a:rPr lang="en-US" sz="1400" b="1" dirty="0" smtClean="0"/>
              <a:t> column of F according to equations (1) and (2)</a:t>
            </a:r>
          </a:p>
          <a:p>
            <a:pPr marL="914400" lvl="1" indent="-514350">
              <a:buClr>
                <a:srgbClr val="002060"/>
              </a:buClr>
              <a:buFont typeface="+mj-lt"/>
              <a:buAutoNum type="alphaLcParenR"/>
            </a:pPr>
            <a:r>
              <a:rPr lang="en-US" sz="1600" b="1" dirty="0" smtClean="0"/>
              <a:t>Calculate the RMSE</a:t>
            </a:r>
          </a:p>
          <a:p>
            <a:pPr marL="0" indent="0">
              <a:buClr>
                <a:srgbClr val="002060"/>
              </a:buClr>
            </a:pPr>
            <a:r>
              <a:rPr lang="en-US" sz="1600" b="1" dirty="0" smtClean="0"/>
              <a:t>Terminate the loop when the RMSE does not decrease during two iterations</a:t>
            </a:r>
          </a:p>
          <a:p>
            <a:pPr marL="457200" indent="-457200">
              <a:buClr>
                <a:srgbClr val="002060"/>
              </a:buClr>
              <a:buFont typeface="+mj-lt"/>
              <a:buAutoNum type="arabicPeriod" startAt="3"/>
            </a:pPr>
            <a:r>
              <a:rPr lang="en-US" sz="2000" b="1" dirty="0" smtClean="0"/>
              <a:t>Calculate </a:t>
            </a:r>
            <a:r>
              <a:rPr lang="en-US" sz="2000" b="1" dirty="0" err="1" smtClean="0"/>
              <a:t>X</a:t>
            </a:r>
            <a:r>
              <a:rPr lang="en-US" sz="2000" b="1" baseline="-25000" dirty="0" err="1" smtClean="0"/>
              <a:t>predicted</a:t>
            </a:r>
            <a:r>
              <a:rPr lang="en-US" sz="2000" b="1" dirty="0" smtClean="0"/>
              <a:t> = VF and predict unknown ratings</a:t>
            </a:r>
          </a:p>
          <a:p>
            <a:pPr marL="457200" indent="-457200">
              <a:buClr>
                <a:srgbClr val="002060"/>
              </a:buClr>
              <a:buFont typeface="+mj-lt"/>
              <a:buAutoNum type="arabicPeriod" startAt="3"/>
            </a:pPr>
            <a:r>
              <a:rPr lang="en-US" sz="2000" b="1" dirty="0" smtClean="0"/>
              <a:t>Return 5 top rated unknown items per user </a:t>
            </a:r>
            <a:r>
              <a:rPr lang="en-US" sz="2000" b="1" i="1" dirty="0" err="1" smtClean="0"/>
              <a:t>i</a:t>
            </a:r>
            <a:endParaRPr lang="en-US" sz="2000" b="1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l-GR" dirty="0"/>
              <a:t>Technologies for Web Applications</a:t>
            </a:r>
            <a:endParaRPr lang="el-GR" altLang="el-GR" dirty="0"/>
          </a:p>
        </p:txBody>
      </p:sp>
    </p:spTree>
    <p:extLst>
      <p:ext uri="{BB962C8B-B14F-4D97-AF65-F5344CB8AC3E}">
        <p14:creationId xmlns:p14="http://schemas.microsoft.com/office/powerpoint/2010/main" val="170985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Matrix Factorization: Algorithm Parameters and </a:t>
            </a:r>
            <a:r>
              <a:rPr lang="en-US" b="1" smtClean="0"/>
              <a:t>fine tuning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The number of latent features: 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Different learning rate </a:t>
            </a:r>
            <a:r>
              <a:rPr lang="el-GR" sz="2000" b="1" i="1" dirty="0" smtClean="0"/>
              <a:t>η</a:t>
            </a:r>
            <a:r>
              <a:rPr lang="el-GR" sz="2000" b="1" dirty="0" smtClean="0"/>
              <a:t> </a:t>
            </a:r>
            <a:r>
              <a:rPr lang="en-US" sz="2000" b="1" dirty="0" smtClean="0"/>
              <a:t>for users and items, at different learning cycles, for different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Probability distribution to initialize V and 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Normalize X before learning</a:t>
            </a:r>
            <a:endParaRPr lang="el-GR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l-GR" dirty="0"/>
              <a:t>Technologies for Web Applications</a:t>
            </a:r>
            <a:endParaRPr lang="el-GR" altLang="el-GR" dirty="0"/>
          </a:p>
        </p:txBody>
      </p:sp>
    </p:spTree>
    <p:extLst>
      <p:ext uri="{BB962C8B-B14F-4D97-AF65-F5344CB8AC3E}">
        <p14:creationId xmlns:p14="http://schemas.microsoft.com/office/powerpoint/2010/main" val="305184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Heat Spreading: Definitions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l-GR" sz="2000" b="1" dirty="0" smtClean="0">
                <a:latin typeface="Courier New" pitchFamily="49" charset="0"/>
                <a:cs typeface="Courier New" pitchFamily="49" charset="0"/>
              </a:rPr>
              <a:t>U: </a:t>
            </a:r>
            <a:r>
              <a:rPr lang="en-US" altLang="el-GR" sz="1600" b="1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altLang="el-GR" sz="1600" b="1" dirty="0">
                <a:latin typeface="Courier New" pitchFamily="49" charset="0"/>
                <a:cs typeface="Courier New" pitchFamily="49" charset="0"/>
              </a:rPr>
              <a:t>of N users</a:t>
            </a:r>
          </a:p>
          <a:p>
            <a:pPr marL="285750" lvl="1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l-GR" sz="2000" b="1" dirty="0" smtClean="0">
                <a:latin typeface="Courier New" pitchFamily="49" charset="0"/>
                <a:cs typeface="Courier New" pitchFamily="49" charset="0"/>
              </a:rPr>
              <a:t>I: </a:t>
            </a:r>
            <a:r>
              <a:rPr lang="en-US" altLang="el-GR" sz="1600" b="1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altLang="el-GR" sz="1600" b="1" dirty="0">
                <a:latin typeface="Courier New" pitchFamily="49" charset="0"/>
                <a:cs typeface="Courier New" pitchFamily="49" charset="0"/>
              </a:rPr>
              <a:t>of M items</a:t>
            </a:r>
          </a:p>
          <a:p>
            <a:pPr marL="0" lvl="1" indent="0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l-GR" sz="20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l-GR" sz="2000" b="1" baseline="-25000" dirty="0" err="1" smtClean="0">
                <a:latin typeface="Courier New" pitchFamily="49" charset="0"/>
                <a:cs typeface="Courier New" pitchFamily="49" charset="0"/>
              </a:rPr>
              <a:t>MxN</a:t>
            </a:r>
            <a:r>
              <a:rPr lang="en-US" altLang="el-GR" sz="20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altLang="el-GR" sz="1600" b="1" dirty="0" smtClean="0">
                <a:latin typeface="Courier New" pitchFamily="49" charset="0"/>
                <a:cs typeface="Courier New" pitchFamily="49" charset="0"/>
              </a:rPr>
              <a:t>the rating matrix</a:t>
            </a:r>
          </a:p>
          <a:p>
            <a:pPr marL="0" lvl="1" indent="0" eaLnBrk="1" hangingPunct="1">
              <a:spcBef>
                <a:spcPts val="500"/>
              </a:spcBef>
              <a:buClrTx/>
              <a:buFontTx/>
              <a:buNone/>
            </a:pPr>
            <a:endParaRPr lang="en-US" altLang="el-GR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lvl="1" indent="0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l-GR" sz="20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l-GR" altLang="el-GR" sz="2000" b="1" baseline="-25000" dirty="0" smtClean="0">
                <a:latin typeface="Courier New" pitchFamily="49" charset="0"/>
                <a:cs typeface="Courier New" pitchFamily="49" charset="0"/>
              </a:rPr>
              <a:t>α</a:t>
            </a:r>
            <a:r>
              <a:rPr lang="en-US" altLang="el-GR" sz="2000" b="1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l-GR" sz="2000" b="1" dirty="0" smtClean="0">
                <a:latin typeface="Courier New" pitchFamily="49" charset="0"/>
                <a:cs typeface="Courier New" pitchFamily="49" charset="0"/>
              </a:rPr>
              <a:t>= 1</a:t>
            </a:r>
            <a:r>
              <a:rPr lang="en-US" altLang="el-GR" sz="1600" b="1" dirty="0" smtClean="0">
                <a:latin typeface="Courier New" pitchFamily="49" charset="0"/>
                <a:cs typeface="Courier New" pitchFamily="49" charset="0"/>
              </a:rPr>
              <a:t>, if item </a:t>
            </a:r>
            <a:r>
              <a:rPr lang="el-GR" altLang="el-GR" sz="1600" b="1" dirty="0" smtClean="0">
                <a:latin typeface="Courier New" pitchFamily="49" charset="0"/>
                <a:cs typeface="Courier New" pitchFamily="49" charset="0"/>
              </a:rPr>
              <a:t>α </a:t>
            </a:r>
            <a:r>
              <a:rPr lang="en-US" altLang="el-GR" sz="1600" b="1" dirty="0" smtClean="0">
                <a:latin typeface="Courier New" pitchFamily="49" charset="0"/>
                <a:cs typeface="Courier New" pitchFamily="49" charset="0"/>
              </a:rPr>
              <a:t>is collected by user </a:t>
            </a:r>
            <a:r>
              <a:rPr lang="en-US" altLang="el-GR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l-GR" sz="1600" b="1" dirty="0" smtClean="0">
                <a:latin typeface="Courier New" pitchFamily="49" charset="0"/>
                <a:cs typeface="Courier New" pitchFamily="49" charset="0"/>
              </a:rPr>
              <a:t> (e.g. visited link / item rating over a threshold)</a:t>
            </a:r>
          </a:p>
          <a:p>
            <a:pPr marL="0" lvl="1" indent="0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l-GR" sz="20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l-GR" altLang="el-GR" sz="2000" b="1" baseline="-25000" dirty="0">
                <a:latin typeface="Courier New" pitchFamily="49" charset="0"/>
                <a:cs typeface="Courier New" pitchFamily="49" charset="0"/>
              </a:rPr>
              <a:t>α</a:t>
            </a:r>
            <a:r>
              <a:rPr lang="en-US" altLang="el-GR" sz="2000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l-GR" sz="2000" b="1" dirty="0" smtClean="0"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altLang="el-GR" sz="1600" b="1" dirty="0" smtClean="0">
                <a:latin typeface="Courier New" pitchFamily="49" charset="0"/>
                <a:cs typeface="Courier New" pitchFamily="49" charset="0"/>
              </a:rPr>
              <a:t>, otherwise</a:t>
            </a:r>
          </a:p>
          <a:p>
            <a:pPr marL="0" lvl="1" indent="0" eaLnBrk="1" hangingPunct="1">
              <a:spcBef>
                <a:spcPts val="50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l-GR" sz="2000" b="1" baseline="-25000" dirty="0" smtClean="0">
                <a:latin typeface="Courier New" pitchFamily="49" charset="0"/>
                <a:cs typeface="Courier New" pitchFamily="49" charset="0"/>
              </a:rPr>
              <a:t>α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the number of users who have collected item </a:t>
            </a:r>
            <a:r>
              <a:rPr lang="el-GR" sz="1600" b="1" dirty="0" smtClean="0">
                <a:latin typeface="Courier New" pitchFamily="49" charset="0"/>
                <a:cs typeface="Courier New" pitchFamily="49" charset="0"/>
              </a:rPr>
              <a:t>α</a:t>
            </a:r>
          </a:p>
          <a:p>
            <a:pPr marL="0" lvl="1" indent="0" eaLnBrk="1" hangingPunct="1">
              <a:spcBef>
                <a:spcPts val="500"/>
              </a:spcBef>
              <a:buClrTx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b="1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l-G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the number of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items collected by user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l-GR" sz="1600" b="1" dirty="0">
              <a:latin typeface="Courier New" pitchFamily="49" charset="0"/>
              <a:cs typeface="Courier New" pitchFamily="49" charset="0"/>
            </a:endParaRPr>
          </a:p>
          <a:p>
            <a:pPr marL="0" lvl="1" indent="0" eaLnBrk="1" hangingPunct="1">
              <a:spcBef>
                <a:spcPts val="50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i-th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column of matrix A</a:t>
            </a:r>
            <a:endParaRPr lang="el-G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l-GR" dirty="0"/>
              <a:t>Technologies for Web Applications</a:t>
            </a:r>
            <a:endParaRPr lang="el-GR" altLang="el-GR" dirty="0"/>
          </a:p>
        </p:txBody>
      </p:sp>
    </p:spTree>
    <p:extLst>
      <p:ext uri="{BB962C8B-B14F-4D97-AF65-F5344CB8AC3E}">
        <p14:creationId xmlns:p14="http://schemas.microsoft.com/office/powerpoint/2010/main" val="411318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Heat Spreading: Algorithm</a:t>
            </a:r>
            <a:endParaRPr lang="el-G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spcBef>
                    <a:spcPts val="700"/>
                  </a:spcBef>
                </a:pPr>
                <a:r>
                  <a:rPr lang="en-US" altLang="el-GR" sz="2000" b="1" dirty="0" err="1" smtClean="0">
                    <a:latin typeface="Courier New" pitchFamily="49" charset="0"/>
                    <a:cs typeface="Courier New" pitchFamily="49" charset="0"/>
                  </a:rPr>
                  <a:t>W</a:t>
                </a:r>
                <a:r>
                  <a:rPr lang="en-US" altLang="el-GR" sz="2000" b="1" baseline="-25000" dirty="0" err="1" smtClean="0">
                    <a:latin typeface="Courier New" pitchFamily="49" charset="0"/>
                    <a:cs typeface="Courier New" pitchFamily="49" charset="0"/>
                  </a:rPr>
                  <a:t>MxM</a:t>
                </a:r>
                <a:r>
                  <a:rPr lang="en-US" altLang="el-GR" sz="2000" b="1" dirty="0" smtClean="0">
                    <a:latin typeface="Courier New" pitchFamily="49" charset="0"/>
                    <a:cs typeface="Courier New" pitchFamily="49" charset="0"/>
                  </a:rPr>
                  <a:t>: </a:t>
                </a:r>
                <a:r>
                  <a:rPr lang="en-US" altLang="el-GR" sz="1600" b="1" dirty="0" smtClean="0">
                    <a:latin typeface="Courier New" pitchFamily="49" charset="0"/>
                    <a:cs typeface="Courier New" pitchFamily="49" charset="0"/>
                  </a:rPr>
                  <a:t>Heat Diffusion matrix</a:t>
                </a:r>
                <a:r>
                  <a:rPr lang="el-GR" altLang="el-GR" sz="16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endParaRPr lang="en-US" altLang="el-GR" sz="1600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342900" lvl="1" indent="-342900">
                  <a:spcBef>
                    <a:spcPts val="700"/>
                  </a:spcBef>
                </a:pPr>
                <a:r>
                  <a:rPr lang="en-US" altLang="el-GR" sz="2000" b="1" dirty="0" smtClean="0">
                    <a:latin typeface="Courier New" pitchFamily="49" charset="0"/>
                    <a:cs typeface="Courier New" pitchFamily="49" charset="0"/>
                  </a:rPr>
                  <a:t>W</a:t>
                </a:r>
                <a:r>
                  <a:rPr lang="el-GR" altLang="el-GR" sz="2000" b="1" baseline="-25000" dirty="0" err="1" smtClean="0">
                    <a:latin typeface="Courier New" pitchFamily="49" charset="0"/>
                    <a:cs typeface="Courier New" pitchFamily="49" charset="0"/>
                  </a:rPr>
                  <a:t>αβ</a:t>
                </a:r>
                <a:r>
                  <a:rPr lang="el-GR" altLang="el-GR" sz="2000" b="1" baseline="-250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l-GR" altLang="el-GR" sz="2000" b="1" dirty="0" smtClean="0">
                    <a:latin typeface="Courier New" pitchFamily="49" charset="0"/>
                    <a:cs typeface="Courier New" pitchFamily="49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el-GR" sz="2000" b="1" smtClean="0">
                            <a:latin typeface="Cambria Math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l-GR" altLang="el-GR" sz="2000" b="1" i="0" smtClean="0">
                            <a:latin typeface="Cambria Math"/>
                            <a:cs typeface="Courier New" pitchFamily="49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l-GR" altLang="el-GR" sz="2000" b="1" smtClean="0"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el-GR" sz="2000" b="1" i="0" smtClean="0">
                                <a:latin typeface="Cambria Math"/>
                                <a:cs typeface="Courier New" pitchFamily="49" charset="0"/>
                              </a:rPr>
                              <m:t>𝐤</m:t>
                            </m:r>
                          </m:e>
                          <m:sub>
                            <m:r>
                              <a:rPr lang="el-GR" altLang="el-GR" sz="2000" b="1" i="0" smtClean="0">
                                <a:latin typeface="Cambria Math"/>
                                <a:cs typeface="Courier New" pitchFamily="49" charset="0"/>
                              </a:rPr>
                              <m:t>𝛂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l-GR" altLang="el-GR" sz="2000" b="1" smtClean="0">
                            <a:latin typeface="Cambria Math"/>
                            <a:cs typeface="Courier New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l-GR" sz="2000" b="1" i="0" smtClean="0">
                            <a:latin typeface="Cambria Math"/>
                            <a:cs typeface="Courier New" pitchFamily="49" charset="0"/>
                          </a:rPr>
                          <m:t>𝐢</m:t>
                        </m:r>
                        <m:r>
                          <a:rPr lang="en-US" altLang="el-GR" sz="2000" b="1" i="0" smtClean="0">
                            <a:latin typeface="Cambria Math"/>
                            <a:cs typeface="Courier New" pitchFamily="49" charset="0"/>
                          </a:rPr>
                          <m:t>=</m:t>
                        </m:r>
                        <m:r>
                          <a:rPr lang="en-US" altLang="el-GR" sz="2000" b="1" i="0" smtClean="0">
                            <a:latin typeface="Cambria Math"/>
                            <a:cs typeface="Courier New" pitchFamily="49" charset="0"/>
                          </a:rPr>
                          <m:t>𝟏</m:t>
                        </m:r>
                      </m:sub>
                      <m:sup>
                        <m:r>
                          <a:rPr lang="en-US" altLang="el-GR" sz="2000" b="1" i="0" smtClean="0">
                            <a:latin typeface="Cambria Math"/>
                            <a:cs typeface="Courier New" pitchFamily="49" charset="0"/>
                          </a:rPr>
                          <m:t>𝐍</m:t>
                        </m:r>
                      </m:sup>
                      <m:e>
                        <m:f>
                          <m:fPr>
                            <m:ctrlPr>
                              <a:rPr lang="el-GR" altLang="el-GR" sz="2000" b="1" smtClean="0">
                                <a:latin typeface="Cambria Math"/>
                                <a:cs typeface="Courier New" pitchFamily="49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l-GR" altLang="el-GR" sz="2000" b="1" smtClean="0"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el-GR" sz="2000" b="1" i="0" smtClean="0">
                                    <a:latin typeface="Cambria Math"/>
                                    <a:cs typeface="Courier New" pitchFamily="49" charset="0"/>
                                  </a:rPr>
                                  <m:t>𝚨</m:t>
                                </m:r>
                              </m:e>
                              <m:sub>
                                <m:r>
                                  <a:rPr lang="el-GR" altLang="el-GR" sz="2000" b="1" i="0" smtClean="0">
                                    <a:latin typeface="Cambria Math"/>
                                    <a:cs typeface="Courier New" pitchFamily="49" charset="0"/>
                                  </a:rPr>
                                  <m:t>𝛂</m:t>
                                </m:r>
                                <m:r>
                                  <a:rPr lang="en-US" altLang="el-GR" sz="2000" b="1" i="0" smtClean="0">
                                    <a:latin typeface="Cambria Math"/>
                                    <a:cs typeface="Courier New" pitchFamily="49" charset="0"/>
                                  </a:rPr>
                                  <m:t>𝐢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altLang="el-GR" sz="2000" b="1" smtClean="0"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l-GR" sz="2000" b="1" i="0" smtClean="0">
                                    <a:latin typeface="Cambria Math"/>
                                    <a:cs typeface="Courier New" pitchFamily="49" charset="0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l-GR" altLang="el-GR" sz="2000" b="1" i="0" smtClean="0">
                                    <a:latin typeface="Cambria Math"/>
                                    <a:cs typeface="Courier New" pitchFamily="49" charset="0"/>
                                  </a:rPr>
                                  <m:t>𝛃</m:t>
                                </m:r>
                                <m:r>
                                  <a:rPr lang="en-US" altLang="el-GR" sz="2000" b="1" i="0" smtClean="0">
                                    <a:latin typeface="Cambria Math"/>
                                    <a:cs typeface="Courier New" pitchFamily="49" charset="0"/>
                                  </a:rPr>
                                  <m:t>𝐢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l-GR" altLang="el-GR" sz="2000" b="1" smtClean="0"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l-GR" sz="2000" b="1" i="0" smtClean="0">
                                    <a:latin typeface="Cambria Math"/>
                                    <a:cs typeface="Courier New" pitchFamily="49" charset="0"/>
                                  </a:rPr>
                                  <m:t>𝐤</m:t>
                                </m:r>
                              </m:e>
                              <m:sub>
                                <m:r>
                                  <a:rPr lang="en-US" altLang="el-GR" sz="2000" b="1" i="0" smtClean="0">
                                    <a:latin typeface="Cambria Math"/>
                                    <a:cs typeface="Courier New" pitchFamily="49" charset="0"/>
                                  </a:rPr>
                                  <m:t>𝐢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altLang="el-GR" sz="20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l-GR" altLang="el-GR" sz="1600" b="1" dirty="0" smtClean="0">
                    <a:latin typeface="Courier New" pitchFamily="49" charset="0"/>
                    <a:cs typeface="Courier New" pitchFamily="49" charset="0"/>
                  </a:rPr>
                  <a:t>α,β </a:t>
                </a:r>
                <a:r>
                  <a:rPr lang="en-US" altLang="el-GR" sz="1600" b="1" dirty="0" smtClean="0">
                    <a:latin typeface="Courier New" pitchFamily="49" charset="0"/>
                    <a:cs typeface="Courier New" pitchFamily="49" charset="0"/>
                  </a:rPr>
                  <a:t>correspond to item </a:t>
                </a:r>
                <a:r>
                  <a:rPr lang="el-GR" altLang="el-GR" sz="1600" b="1" dirty="0" smtClean="0">
                    <a:latin typeface="Courier New" pitchFamily="49" charset="0"/>
                    <a:cs typeface="Courier New" pitchFamily="49" charset="0"/>
                  </a:rPr>
                  <a:t>α</a:t>
                </a:r>
                <a:r>
                  <a:rPr lang="en-US" altLang="el-GR" sz="1600" b="1" dirty="0" smtClean="0">
                    <a:latin typeface="Courier New" pitchFamily="49" charset="0"/>
                    <a:cs typeface="Courier New" pitchFamily="49" charset="0"/>
                  </a:rPr>
                  <a:t> and </a:t>
                </a:r>
                <a:r>
                  <a:rPr lang="el-GR" altLang="el-GR" sz="1600" b="1" dirty="0" smtClean="0">
                    <a:latin typeface="Courier New" pitchFamily="49" charset="0"/>
                    <a:cs typeface="Courier New" pitchFamily="49" charset="0"/>
                  </a:rPr>
                  <a:t>β </a:t>
                </a:r>
                <a:r>
                  <a:rPr lang="en-US" altLang="el-GR" sz="1600" b="1" dirty="0" smtClean="0">
                    <a:latin typeface="Courier New" pitchFamily="49" charset="0"/>
                    <a:cs typeface="Courier New" pitchFamily="49" charset="0"/>
                  </a:rPr>
                  <a:t>in {1,…, M}</a:t>
                </a:r>
                <a:r>
                  <a:rPr lang="en-US" altLang="el-GR" sz="2000" b="1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</a:p>
              <a:p>
                <a:pPr marL="342900" lvl="1" indent="-342900">
                  <a:spcBef>
                    <a:spcPts val="700"/>
                  </a:spcBef>
                  <a:buFont typeface="+mj-lt"/>
                  <a:buAutoNum type="arabicPeriod"/>
                </a:pPr>
                <a:r>
                  <a:rPr lang="en-US" altLang="el-GR" sz="1600" b="1" dirty="0" smtClean="0">
                    <a:latin typeface="Courier New" pitchFamily="49" charset="0"/>
                    <a:cs typeface="Courier New" pitchFamily="49" charset="0"/>
                  </a:rPr>
                  <a:t>Calculate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l-GR" sz="1600" b="1" i="1" smtClean="0"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acc>
                          <m:accPr>
                            <m:chr m:val="́"/>
                            <m:ctrlPr>
                              <a:rPr lang="en-US" altLang="el-GR" sz="1600" b="1" i="1" smtClean="0">
                                <a:latin typeface="Cambria Math"/>
                                <a:cs typeface="Courier New" pitchFamily="49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el-GR" sz="1600" b="1" i="0" smtClean="0">
                                <a:latin typeface="Cambria Math"/>
                                <a:cs typeface="Courier New" pitchFamily="49" charset="0"/>
                              </a:rPr>
                              <m:t>A</m:t>
                            </m:r>
                          </m:e>
                        </m:acc>
                      </m:e>
                      <m:sub>
                        <m:r>
                          <a:rPr lang="en-US" altLang="el-GR" sz="1600" b="1" i="0" smtClean="0">
                            <a:latin typeface="Cambria Math"/>
                            <a:cs typeface="Courier New" pitchFamily="49" charset="0"/>
                          </a:rPr>
                          <m:t>𝐌</m:t>
                        </m:r>
                        <m:r>
                          <a:rPr lang="en-US" altLang="el-GR" sz="1600" b="1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×</m:t>
                        </m:r>
                        <m:r>
                          <a:rPr lang="en-US" altLang="el-GR" sz="1600" b="1" i="0" smtClean="0">
                            <a:latin typeface="Cambria Math"/>
                            <a:cs typeface="Courier New" pitchFamily="49" charset="0"/>
                          </a:rPr>
                          <m:t>𝐍</m:t>
                        </m:r>
                      </m:sub>
                    </m:sSub>
                  </m:oMath>
                </a14:m>
                <a:r>
                  <a:rPr lang="en-US" altLang="el-GR" sz="1600" b="1" dirty="0" smtClean="0">
                    <a:latin typeface="Courier New" pitchFamily="49" charset="0"/>
                    <a:cs typeface="Courier New" pitchFamily="49" charset="0"/>
                  </a:rPr>
                  <a:t> where 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f</a:t>
                </a:r>
                <a:r>
                  <a:rPr lang="en-US" sz="1600" b="1" baseline="-25000" dirty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l-GR" sz="1600" b="1" dirty="0" smtClean="0">
                    <a:latin typeface="Courier New" pitchFamily="49" charset="0"/>
                    <a:cs typeface="Courier New" pitchFamily="49" charset="0"/>
                  </a:rPr>
                  <a:t>΄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= </a:t>
                </a:r>
                <a:r>
                  <a:rPr lang="en-US" altLang="el-GR" sz="1600" b="1" dirty="0" err="1" smtClean="0">
                    <a:latin typeface="Courier New" pitchFamily="49" charset="0"/>
                    <a:cs typeface="Courier New" pitchFamily="49" charset="0"/>
                  </a:rPr>
                  <a:t>W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f</a:t>
                </a:r>
                <a:r>
                  <a:rPr lang="en-US" sz="1600" b="1" baseline="-25000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endParaRPr lang="en-US" sz="1600" b="1" baseline="-250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342900" lvl="1" indent="-342900">
                  <a:spcBef>
                    <a:spcPts val="700"/>
                  </a:spcBef>
                  <a:buFont typeface="+mj-lt"/>
                  <a:buAutoNum type="arabicPeriod"/>
                </a:pPr>
                <a:r>
                  <a:rPr lang="en-US" altLang="el-GR" sz="1600" b="1" dirty="0" smtClean="0">
                    <a:latin typeface="Courier New" pitchFamily="49" charset="0"/>
                    <a:cs typeface="Courier New" pitchFamily="49" charset="0"/>
                  </a:rPr>
                  <a:t>Select top K previously uncollected and unrated items for each user </a:t>
                </a:r>
                <a:r>
                  <a:rPr lang="en-US" altLang="el-GR" sz="1600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altLang="el-GR" sz="1600" b="1" dirty="0" smtClean="0">
                    <a:latin typeface="Courier New" pitchFamily="49" charset="0"/>
                    <a:cs typeface="Courier New" pitchFamily="49" charset="0"/>
                  </a:rPr>
                  <a:t> from 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f</a:t>
                </a:r>
                <a:r>
                  <a:rPr lang="en-US" sz="1600" b="1" baseline="-25000" dirty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l-GR" sz="1600" b="1" dirty="0" smtClean="0">
                    <a:latin typeface="Courier New" pitchFamily="49" charset="0"/>
                    <a:cs typeface="Courier New" pitchFamily="49" charset="0"/>
                  </a:rPr>
                  <a:t>΄</a:t>
                </a:r>
                <a:endParaRPr lang="en-US" sz="1600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lvl="1" indent="0" algn="ctr">
                  <a:spcBef>
                    <a:spcPts val="700"/>
                  </a:spcBef>
                </a:pPr>
                <a:r>
                  <a:rPr lang="en-US" altLang="el-GR" sz="1600" b="1" dirty="0" smtClean="0">
                    <a:latin typeface="Courier New" pitchFamily="49" charset="0"/>
                    <a:cs typeface="Courier New" pitchFamily="49" charset="0"/>
                  </a:rPr>
                  <a:t>Illustration of a similar procedure with </a:t>
                </a:r>
                <a:br>
                  <a:rPr lang="en-US" altLang="el-GR" sz="1600" b="1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altLang="el-GR" sz="1600" b="1" dirty="0" smtClean="0">
                    <a:latin typeface="Courier New" pitchFamily="49" charset="0"/>
                    <a:cs typeface="Courier New" pitchFamily="49" charset="0"/>
                  </a:rPr>
                  <a:t>a bipartite user-item network:</a:t>
                </a:r>
                <a:endParaRPr lang="en-US" altLang="el-GR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endParaRPr lang="el-G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86" t="-59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l-GR" dirty="0"/>
              <a:t>Technologies for Web Applications</a:t>
            </a:r>
            <a:endParaRPr lang="el-GR" alt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437111"/>
            <a:ext cx="32956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96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0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l-GR" sz="3600" dirty="0" smtClean="0">
                <a:solidFill>
                  <a:srgbClr val="002060"/>
                </a:solidFill>
                <a:latin typeface="Cambria" pitchFamily="16" charset="0"/>
              </a:rPr>
              <a:t>Algorithm </a:t>
            </a:r>
            <a:r>
              <a:rPr lang="en-US" altLang="el-GR" sz="3600" dirty="0">
                <a:solidFill>
                  <a:srgbClr val="002060"/>
                </a:solidFill>
                <a:latin typeface="Cambria" pitchFamily="16" charset="0"/>
              </a:rPr>
              <a:t>Validation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606550"/>
            <a:ext cx="82296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1788" indent="-331788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002060"/>
              </a:buClr>
              <a:buFont typeface="Cambria" pitchFamily="16" charset="0"/>
              <a:buChar char="•"/>
            </a:pPr>
            <a:endParaRPr lang="en-US" altLang="el-GR" sz="2000" dirty="0" smtClean="0">
              <a:solidFill>
                <a:srgbClr val="002060"/>
              </a:solidFill>
              <a:latin typeface="Cambria" pitchFamily="16" charset="0"/>
            </a:endParaRPr>
          </a:p>
          <a:p>
            <a:pPr eaLnBrk="1" hangingPunct="1">
              <a:spcBef>
                <a:spcPts val="700"/>
              </a:spcBef>
              <a:buClr>
                <a:srgbClr val="002060"/>
              </a:buClr>
              <a:buFont typeface="Cambria" pitchFamily="16" charset="0"/>
              <a:buChar char="•"/>
            </a:pP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>P</a:t>
            </a: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artition </a:t>
            </a: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dataset into training (known input) and validation </a:t>
            </a: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subsets</a:t>
            </a:r>
          </a:p>
          <a:p>
            <a:pPr eaLnBrk="1" hangingPunct="1">
              <a:spcBef>
                <a:spcPts val="700"/>
              </a:spcBef>
              <a:buClr>
                <a:srgbClr val="002060"/>
              </a:buClr>
              <a:buFont typeface="Cambria" pitchFamily="16" charset="0"/>
              <a:buChar char="•"/>
            </a:pP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>P</a:t>
            </a: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redict </a:t>
            </a: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ratings in validation subset and compare with true ratings.</a:t>
            </a:r>
            <a:endParaRPr lang="en-US" altLang="el-GR" sz="2000" dirty="0">
              <a:solidFill>
                <a:srgbClr val="002060"/>
              </a:solidFill>
              <a:latin typeface="Cambria" pitchFamily="16" charset="0"/>
            </a:endParaRPr>
          </a:p>
          <a:p>
            <a:pPr eaLnBrk="1" hangingPunct="1">
              <a:spcBef>
                <a:spcPts val="700"/>
              </a:spcBef>
              <a:buClr>
                <a:srgbClr val="002060"/>
              </a:buClr>
              <a:buFont typeface="Cambria" pitchFamily="16" charset="0"/>
              <a:buChar char="•"/>
            </a:pP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Mean </a:t>
            </a: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>Absolute Error:</a:t>
            </a:r>
          </a:p>
          <a:p>
            <a:pPr algn="ctr" eaLnBrk="1" hangingPunct="1">
              <a:spcBef>
                <a:spcPts val="600"/>
              </a:spcBef>
              <a:buClrTx/>
              <a:buFontTx/>
              <a:buNone/>
            </a:pPr>
            <a:r>
              <a:rPr lang="el-GR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ΜΑΕ 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l-GR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(1/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l-GR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l-GR" altLang="el-GR" sz="3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Σ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altLang="el-GR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altLang="el-GR" baseline="-25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el-GR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-P</a:t>
            </a:r>
            <a:r>
              <a:rPr lang="en-US" altLang="el-GR" baseline="-25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|, 1</a:t>
            </a:r>
            <a:r>
              <a:rPr lang="en-US" altLang="el-GR" dirty="0">
                <a:solidFill>
                  <a:srgbClr val="002060"/>
                </a:solidFill>
                <a:latin typeface="Symbol" pitchFamily="16" charset="2"/>
                <a:cs typeface="Courier New" pitchFamily="49" charset="0"/>
              </a:rPr>
              <a:t>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el-GR" dirty="0">
                <a:solidFill>
                  <a:srgbClr val="002060"/>
                </a:solidFill>
                <a:latin typeface="Symbol" pitchFamily="16" charset="2"/>
                <a:cs typeface="Courier New" pitchFamily="49" charset="0"/>
              </a:rPr>
              <a:t>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</a:t>
            </a:r>
          </a:p>
          <a:p>
            <a:pPr lvl="1" indent="0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J=#(</a:t>
            </a:r>
            <a:r>
              <a:rPr lang="en-US" altLang="el-GR" sz="20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item,user</a:t>
            </a:r>
            <a:r>
              <a:rPr lang="en-US" altLang="el-GR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pairs </a:t>
            </a:r>
            <a:r>
              <a:rPr lang="en-US" altLang="el-GR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 validation subset i.e. ratings known 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el-GR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predicted: </a:t>
            </a:r>
            <a:r>
              <a:rPr lang="en-US" altLang="el-GR" sz="2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altLang="el-GR" sz="2000" baseline="-25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=actual rating, </a:t>
            </a:r>
            <a:r>
              <a:rPr lang="en-US" altLang="el-GR" sz="2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l-GR" sz="2000" baseline="-25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=predicted rating</a:t>
            </a:r>
          </a:p>
          <a:p>
            <a:pPr lvl="1" indent="0" eaLnBrk="1" hangingPunct="1">
              <a:spcBef>
                <a:spcPts val="500"/>
              </a:spcBef>
              <a:buClrTx/>
              <a:buFontTx/>
              <a:buNone/>
            </a:pPr>
            <a:endParaRPr lang="en-US" altLang="el-GR" sz="20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l-GR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el-GR" sz="20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84213" y="6237288"/>
            <a:ext cx="777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r>
              <a:rPr lang="en-US" altLang="el-GR" sz="1600" dirty="0">
                <a:solidFill>
                  <a:srgbClr val="002060"/>
                </a:solidFill>
              </a:rPr>
              <a:t>Technologies for Web Applications</a:t>
            </a:r>
            <a:endParaRPr lang="el-GR" altLang="el-GR" sz="1600" dirty="0">
              <a:solidFill>
                <a:srgbClr val="002060"/>
              </a:solidFill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783FBA6-D0E8-437D-96E4-46627A1B44DC}" type="slidenum">
              <a:rPr lang="en-GB" altLang="el-GR" sz="1400" b="0">
                <a:solidFill>
                  <a:srgbClr val="FF0000"/>
                </a:solidFill>
                <a:latin typeface="Rockwell" pitchFamily="16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GB" altLang="el-GR" sz="1400" b="0">
              <a:solidFill>
                <a:srgbClr val="FF0000"/>
              </a:solidFill>
              <a:latin typeface="Rockwell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0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l-GR" sz="3600" i="1" dirty="0">
                <a:solidFill>
                  <a:srgbClr val="002060"/>
                </a:solidFill>
                <a:latin typeface="Cambria" pitchFamily="16" charset="0"/>
              </a:rPr>
              <a:t>l</a:t>
            </a:r>
            <a:r>
              <a:rPr lang="en-US" altLang="el-GR" sz="3600" dirty="0" smtClean="0">
                <a:solidFill>
                  <a:srgbClr val="002060"/>
                </a:solidFill>
                <a:latin typeface="Cambria" pitchFamily="16" charset="0"/>
              </a:rPr>
              <a:t>-fold cross-Validation</a:t>
            </a:r>
            <a:endParaRPr lang="en-US" altLang="el-GR" sz="3600" dirty="0">
              <a:solidFill>
                <a:srgbClr val="002060"/>
              </a:solidFill>
              <a:latin typeface="Cambria" pitchFamily="16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684213" y="2060575"/>
            <a:ext cx="77724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1788" indent="-331788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marL="733425" indent="-274638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002060"/>
              </a:buClr>
              <a:buFont typeface="Cambria" pitchFamily="16" charset="0"/>
              <a:buChar char="•"/>
            </a:pPr>
            <a:r>
              <a:rPr lang="en-US" altLang="el-GR" sz="2000" i="1" dirty="0">
                <a:solidFill>
                  <a:srgbClr val="002060"/>
                </a:solidFill>
                <a:latin typeface="Cambria" pitchFamily="16" charset="0"/>
              </a:rPr>
              <a:t>l</a:t>
            </a: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-fold </a:t>
            </a: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>cross-validation of the recommendation </a:t>
            </a: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algorithms:</a:t>
            </a:r>
          </a:p>
          <a:p>
            <a:pPr eaLnBrk="1" hangingPunct="1">
              <a:spcBef>
                <a:spcPts val="700"/>
              </a:spcBef>
              <a:buClr>
                <a:srgbClr val="002060"/>
              </a:buClr>
              <a:buFont typeface="Cambria" pitchFamily="16" charset="0"/>
              <a:buChar char="•"/>
            </a:pPr>
            <a:endParaRPr lang="en-US" altLang="el-GR" sz="2000" dirty="0">
              <a:solidFill>
                <a:srgbClr val="002060"/>
              </a:solidFill>
              <a:latin typeface="Cambria" pitchFamily="16" charset="0"/>
            </a:endParaRPr>
          </a:p>
          <a:p>
            <a:pPr eaLnBrk="1" hangingPunct="1">
              <a:spcBef>
                <a:spcPts val="600"/>
              </a:spcBef>
              <a:buFont typeface="Times New Roman" pitchFamily="16" charset="0"/>
              <a:buAutoNum type="arabicPeriod"/>
            </a:pP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> Split the </a:t>
            </a: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rating </a:t>
            </a: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>dataset into </a:t>
            </a:r>
            <a:r>
              <a:rPr lang="en-US" altLang="el-GR" sz="2000" i="1" dirty="0">
                <a:solidFill>
                  <a:srgbClr val="002060"/>
                </a:solidFill>
                <a:latin typeface="Cambria" pitchFamily="16" charset="0"/>
              </a:rPr>
              <a:t>l</a:t>
            </a: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 equal-size subsets randomly. </a:t>
            </a: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>E.g. uniformly pick </a:t>
            </a: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J/l </a:t>
            </a: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>pairs, </a:t>
            </a:r>
            <a:r>
              <a:rPr lang="en-US" altLang="el-GR" sz="2000" i="1" dirty="0">
                <a:solidFill>
                  <a:srgbClr val="002060"/>
                </a:solidFill>
                <a:latin typeface="Cambria" pitchFamily="16" charset="0"/>
              </a:rPr>
              <a:t>l</a:t>
            </a:r>
            <a:r>
              <a:rPr lang="en-US" altLang="el-GR" sz="2000" i="1" dirty="0" smtClean="0">
                <a:solidFill>
                  <a:srgbClr val="002060"/>
                </a:solidFill>
                <a:latin typeface="Cambria" pitchFamily="16" charset="0"/>
              </a:rPr>
              <a:t> </a:t>
            </a:r>
            <a:r>
              <a:rPr lang="en-US" altLang="el-GR" sz="2000" i="1" dirty="0" smtClean="0">
                <a:solidFill>
                  <a:srgbClr val="002060"/>
                </a:solidFill>
                <a:latin typeface="Calibri"/>
                <a:cs typeface="Calibri"/>
              </a:rPr>
              <a:t>–</a:t>
            </a: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1 </a:t>
            </a: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>times; or pairs uniformly mapped in {1</a:t>
            </a: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...</a:t>
            </a:r>
            <a:r>
              <a:rPr lang="en-US" altLang="el-GR" sz="2000" i="1" dirty="0">
                <a:solidFill>
                  <a:srgbClr val="002060"/>
                </a:solidFill>
                <a:latin typeface="Cambria" pitchFamily="16" charset="0"/>
              </a:rPr>
              <a:t>l</a:t>
            </a: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}.</a:t>
            </a:r>
          </a:p>
          <a:p>
            <a:pPr eaLnBrk="1" hangingPunct="1">
              <a:spcBef>
                <a:spcPts val="600"/>
              </a:spcBef>
              <a:buFont typeface="Times New Roman" pitchFamily="16" charset="0"/>
              <a:buAutoNum type="arabicPeriod"/>
            </a:pP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Repeat </a:t>
            </a:r>
            <a:r>
              <a:rPr lang="en-US" altLang="el-GR" sz="2000" i="1" dirty="0">
                <a:solidFill>
                  <a:srgbClr val="002060"/>
                </a:solidFill>
                <a:latin typeface="Cambria" pitchFamily="16" charset="0"/>
              </a:rPr>
              <a:t>l</a:t>
            </a:r>
            <a:r>
              <a:rPr lang="en-US" altLang="el-GR" sz="2000" i="1" dirty="0" smtClean="0">
                <a:solidFill>
                  <a:srgbClr val="002060"/>
                </a:solidFill>
                <a:latin typeface="Cambria" pitchFamily="16" charset="0"/>
              </a:rPr>
              <a:t> </a:t>
            </a: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times (folds): each subset used exactly once for validation, the others used as training data to predict ratings; then calculate Mean Absolute Error (MAE).</a:t>
            </a:r>
          </a:p>
          <a:p>
            <a:pPr eaLnBrk="1" hangingPunct="1">
              <a:spcBef>
                <a:spcPts val="600"/>
              </a:spcBef>
              <a:buFont typeface="Times New Roman" pitchFamily="16" charset="0"/>
              <a:buAutoNum type="arabicPeriod"/>
            </a:pP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Return </a:t>
            </a: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>average MAE </a:t>
            </a: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(or other combination) from </a:t>
            </a: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>the folds</a:t>
            </a: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.</a:t>
            </a:r>
          </a:p>
          <a:p>
            <a:pPr eaLnBrk="1" hangingPunct="1">
              <a:spcBef>
                <a:spcPts val="600"/>
              </a:spcBef>
              <a:buFont typeface="Times New Roman" pitchFamily="16" charset="0"/>
              <a:buAutoNum type="arabicPeriod"/>
            </a:pPr>
            <a:endParaRPr lang="en-US" altLang="el-GR" sz="2000" dirty="0">
              <a:solidFill>
                <a:srgbClr val="002060"/>
              </a:solidFill>
              <a:latin typeface="Cambria" pitchFamily="16" charset="0"/>
            </a:endParaRPr>
          </a:p>
          <a:p>
            <a:pPr marL="0" indent="0" eaLnBrk="1" hangingPunct="1">
              <a:spcBef>
                <a:spcPts val="600"/>
              </a:spcBef>
            </a:pP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[Wikipedia]</a:t>
            </a:r>
            <a:endParaRPr lang="en-US" altLang="el-GR" sz="2000" dirty="0">
              <a:solidFill>
                <a:srgbClr val="002060"/>
              </a:solidFill>
              <a:latin typeface="Cambria" pitchFamily="16" charset="0"/>
            </a:endParaRPr>
          </a:p>
          <a:p>
            <a:pPr lvl="1" eaLnBrk="1" hangingPunct="1">
              <a:spcBef>
                <a:spcPts val="600"/>
              </a:spcBef>
              <a:buClrTx/>
              <a:buFontTx/>
              <a:buNone/>
            </a:pPr>
            <a:endParaRPr lang="en-US" altLang="el-GR" sz="2000" dirty="0">
              <a:solidFill>
                <a:srgbClr val="002060"/>
              </a:solidFill>
              <a:latin typeface="Cambria" pitchFamily="16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84213" y="6237288"/>
            <a:ext cx="777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r>
              <a:rPr lang="en-US" altLang="el-GR" sz="1600" dirty="0">
                <a:solidFill>
                  <a:srgbClr val="002060"/>
                </a:solidFill>
              </a:rPr>
              <a:t>Technologies for Web Applications</a:t>
            </a:r>
            <a:endParaRPr lang="el-GR" altLang="el-GR" sz="1600" dirty="0">
              <a:solidFill>
                <a:srgbClr val="002060"/>
              </a:solidFill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EF719B3-FBEA-47B9-8C25-2FF0BD9F856E}" type="slidenum">
              <a:rPr lang="en-GB" altLang="el-GR" sz="1400" b="0">
                <a:solidFill>
                  <a:srgbClr val="FF0000"/>
                </a:solidFill>
                <a:latin typeface="Rockwell" pitchFamily="16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GB" altLang="el-GR" sz="1400" b="0">
              <a:solidFill>
                <a:srgbClr val="FF0000"/>
              </a:solidFill>
              <a:latin typeface="Rockwell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0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l-GR" sz="3600" dirty="0">
                <a:solidFill>
                  <a:srgbClr val="002060"/>
                </a:solidFill>
                <a:latin typeface="Cambria" pitchFamily="16" charset="0"/>
              </a:rPr>
              <a:t>Problem Statement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685800" y="1643063"/>
            <a:ext cx="7772400" cy="445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31788" eaLnBrk="0" hangingPunct="0"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marL="284163" indent="-273050" eaLnBrk="0" hangingPunct="0"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 = {u</a:t>
            </a:r>
            <a:r>
              <a:rPr lang="en-US" altLang="el-GR" sz="2000" baseline="-25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altLang="el-GR" sz="2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altLang="el-GR" sz="2000" baseline="-25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altLang="el-GR" sz="2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altLang="el-GR" sz="2000" baseline="-25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a set of N users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 = {i</a:t>
            </a:r>
            <a:r>
              <a:rPr lang="en-US" altLang="el-GR" sz="2000" baseline="-25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altLang="el-GR" sz="2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l-GR" sz="2000" baseline="-25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altLang="el-GR" sz="2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l-GR" sz="2000" baseline="-25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a set of M items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R: U x I  </a:t>
            </a:r>
            <a:r>
              <a:rPr lang="en-US" altLang="el-GR" sz="2000" dirty="0">
                <a:solidFill>
                  <a:srgbClr val="002060"/>
                </a:solidFill>
                <a:latin typeface="Symbol" pitchFamily="16" charset="2"/>
                <a:cs typeface="Courier New" pitchFamily="49" charset="0"/>
              </a:rPr>
              <a:t>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R</a:t>
            </a:r>
            <a:r>
              <a:rPr lang="en-US" altLang="el-GR" sz="2000" baseline="-25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a rating function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Usually R</a:t>
            </a:r>
            <a:r>
              <a:rPr lang="en-US" altLang="el-GR" sz="2000" baseline="-25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 </a:t>
            </a:r>
            <a:r>
              <a:rPr lang="en-US" altLang="el-GR" sz="2000" dirty="0">
                <a:solidFill>
                  <a:srgbClr val="002060"/>
                </a:solidFill>
                <a:latin typeface="Symbol" pitchFamily="16" charset="2"/>
                <a:cs typeface="Courier New" pitchFamily="49" charset="0"/>
              </a:rPr>
              <a:t>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 = {0,1,2,…} 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altLang="el-GR" sz="20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Problem: Predict unknown R(</a:t>
            </a:r>
            <a:r>
              <a:rPr lang="en-US" altLang="el-GR" sz="2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altLang="el-GR" sz="2000" baseline="-25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l-GR" sz="2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,i</a:t>
            </a:r>
            <a:r>
              <a:rPr lang="en-US" altLang="el-GR" sz="2000" baseline="-25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when values R(</a:t>
            </a:r>
            <a:r>
              <a:rPr lang="en-US" altLang="el-GR" sz="2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altLang="el-GR" sz="2000" baseline="-25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altLang="el-GR" sz="2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,i</a:t>
            </a:r>
            <a:r>
              <a:rPr lang="en-US" altLang="el-GR" sz="2000" baseline="-25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known for many k</a:t>
            </a:r>
            <a:r>
              <a:rPr lang="en-US" altLang="el-GR" sz="2000" dirty="0">
                <a:solidFill>
                  <a:srgbClr val="002060"/>
                </a:solidFill>
                <a:latin typeface="Symbol" pitchFamily="16" charset="2"/>
                <a:cs typeface="Courier New" pitchFamily="49" charset="0"/>
              </a:rPr>
              <a:t>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{1,…,N}, l</a:t>
            </a:r>
            <a:r>
              <a:rPr lang="en-US" altLang="el-GR" sz="2000" dirty="0">
                <a:solidFill>
                  <a:srgbClr val="002060"/>
                </a:solidFill>
                <a:latin typeface="Symbol" pitchFamily="16" charset="2"/>
                <a:cs typeface="Courier New" pitchFamily="49" charset="0"/>
              </a:rPr>
              <a:t>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{1,…,M}. 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altLang="el-GR" sz="20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Recommend best or few highest rated items (usually up to 5) for user </a:t>
            </a:r>
            <a:r>
              <a:rPr lang="en-US" altLang="el-GR" sz="2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altLang="el-GR" sz="2000" baseline="-25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l-GR" sz="2000" baseline="-25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.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684213" y="6237288"/>
            <a:ext cx="777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r>
              <a:rPr lang="en-US" altLang="el-GR" sz="1600" dirty="0">
                <a:solidFill>
                  <a:srgbClr val="002060"/>
                </a:solidFill>
              </a:rPr>
              <a:t>Technologies for Web Applications</a:t>
            </a:r>
            <a:endParaRPr lang="el-GR" altLang="el-GR" sz="1600" dirty="0">
              <a:solidFill>
                <a:srgbClr val="002060"/>
              </a:solidFill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477E8D4-15A5-46AF-AEEE-E7588873ECAE}" type="slidenum">
              <a:rPr lang="en-GB" altLang="el-GR" sz="1400" b="0">
                <a:solidFill>
                  <a:srgbClr val="FF0000"/>
                </a:solidFill>
                <a:latin typeface="Rockwell" pitchFamily="16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GB" altLang="el-GR" sz="1400" b="0">
              <a:solidFill>
                <a:srgbClr val="FF0000"/>
              </a:solidFill>
              <a:latin typeface="Rockwell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0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l-GR" sz="3600" dirty="0">
                <a:solidFill>
                  <a:srgbClr val="002060"/>
                </a:solidFill>
                <a:latin typeface="Cambria" pitchFamily="16" charset="0"/>
              </a:rPr>
              <a:t>Memory based approach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685800" y="1643063"/>
            <a:ext cx="7772400" cy="445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>Derive ratings from similar users (or items) according to past ratings, </a:t>
            </a: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e.g. some </a:t>
            </a: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>ΝNs according to some similarity function</a:t>
            </a: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/>
            </a:r>
            <a:b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</a:b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>In practice, neighborhood size P</a:t>
            </a:r>
            <a:r>
              <a:rPr lang="en-US" altLang="el-GR" sz="2000" dirty="0">
                <a:solidFill>
                  <a:srgbClr val="002060"/>
                </a:solidFill>
                <a:latin typeface="Symbol" pitchFamily="16" charset="2"/>
                <a:cs typeface="Courier New" pitchFamily="49" charset="0"/>
              </a:rPr>
              <a:t>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>20-50}.</a:t>
            </a:r>
          </a:p>
          <a:p>
            <a:pPr lvl="1" indent="0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R(</a:t>
            </a:r>
            <a:r>
              <a:rPr lang="en-US" altLang="el-GR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u,i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= z * </a:t>
            </a:r>
            <a:r>
              <a:rPr lang="el-GR" altLang="el-GR" sz="3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Σ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sim(u,</a:t>
            </a:r>
            <a:r>
              <a:rPr lang="el-GR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υ)*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l-GR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(υ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l-GR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indent="0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	  or, rather:</a:t>
            </a:r>
          </a:p>
          <a:p>
            <a:pPr lvl="1" indent="0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R(</a:t>
            </a:r>
            <a:r>
              <a:rPr lang="en-US" altLang="el-GR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u,i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)=R(u)+z*</a:t>
            </a:r>
            <a:r>
              <a:rPr lang="el-GR" altLang="el-GR" sz="3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Σ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sim(u,</a:t>
            </a:r>
            <a:r>
              <a:rPr lang="el-GR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υ)*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l-GR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(υ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l-GR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)-R(</a:t>
            </a:r>
            <a:r>
              <a:rPr lang="el-GR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υ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eaLnBrk="1" hangingPunct="1">
              <a:spcBef>
                <a:spcPts val="500"/>
              </a:spcBef>
              <a:buClrTx/>
              <a:buSzTx/>
              <a:buFontTx/>
              <a:buNone/>
            </a:pPr>
            <a:r>
              <a:rPr lang="el-GR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υ </a:t>
            </a:r>
            <a:r>
              <a:rPr lang="en-US" altLang="el-GR" sz="2000" dirty="0">
                <a:solidFill>
                  <a:srgbClr val="002060"/>
                </a:solidFill>
                <a:latin typeface="Symbol" pitchFamily="16" charset="2"/>
                <a:cs typeface="Courier New" pitchFamily="49" charset="0"/>
              </a:rPr>
              <a:t> 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Neighborhood(u), z=normalizing factor </a:t>
            </a:r>
            <a:endParaRPr lang="en-US" altLang="el-GR" sz="200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SzTx/>
              <a:buFontTx/>
              <a:buNone/>
            </a:pPr>
            <a:r>
              <a:rPr lang="en-US" altLang="el-GR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e.g. 1 / </a:t>
            </a:r>
            <a:r>
              <a:rPr lang="el-GR" altLang="el-GR" sz="28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Σ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|sim(u,</a:t>
            </a:r>
            <a:r>
              <a:rPr lang="el-GR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υ)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|), R(u) average rating of user u</a:t>
            </a:r>
            <a:r>
              <a:rPr lang="el-GR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84213" y="6237288"/>
            <a:ext cx="777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r>
              <a:rPr lang="en-US" altLang="el-GR" sz="1600" dirty="0">
                <a:solidFill>
                  <a:srgbClr val="002060"/>
                </a:solidFill>
              </a:rPr>
              <a:t>Technologies for Web Applications</a:t>
            </a:r>
            <a:endParaRPr lang="el-GR" altLang="el-GR" sz="1600" dirty="0">
              <a:solidFill>
                <a:srgbClr val="002060"/>
              </a:solidFill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19018A0-DCBD-46E7-BBC5-B8A8A66BACEE}" type="slidenum">
              <a:rPr lang="en-GB" altLang="el-GR" sz="1400" b="0">
                <a:solidFill>
                  <a:srgbClr val="FF0000"/>
                </a:solidFill>
                <a:latin typeface="Rockwell" pitchFamily="16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GB" altLang="el-GR" sz="1400" b="0">
              <a:solidFill>
                <a:srgbClr val="FF0000"/>
              </a:solidFill>
              <a:latin typeface="Rockwell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0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l-GR" sz="3600" dirty="0">
                <a:solidFill>
                  <a:srgbClr val="002060"/>
                </a:solidFill>
                <a:latin typeface="Cambria" pitchFamily="16" charset="0"/>
              </a:rPr>
              <a:t>Memory based: similarity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685800" y="1966913"/>
            <a:ext cx="777240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1788" indent="-331788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indent="-274638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2060"/>
              </a:buClr>
              <a:buSzPct val="45000"/>
              <a:buFont typeface="Wingdings" charset="2"/>
              <a:buChar char=""/>
            </a:pP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>A good similarity function is Cosine </a:t>
            </a: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similarity:</a:t>
            </a:r>
            <a:endParaRPr lang="en-US" altLang="el-GR" sz="2000" dirty="0">
              <a:solidFill>
                <a:srgbClr val="002060"/>
              </a:solidFill>
              <a:latin typeface="Cambria" pitchFamily="16" charset="0"/>
            </a:endParaRPr>
          </a:p>
          <a:p>
            <a:pPr lvl="1" algn="ctr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sim(</a:t>
            </a:r>
            <a:r>
              <a:rPr lang="en-US" altLang="el-GR" sz="2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u,v</a:t>
            </a:r>
            <a:r>
              <a:rPr lang="el-GR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u </a:t>
            </a:r>
            <a:r>
              <a:rPr lang="en-US" altLang="el-GR" sz="2000" dirty="0">
                <a:solidFill>
                  <a:srgbClr val="002060"/>
                </a:solidFill>
                <a:latin typeface="Symbol" pitchFamily="16" charset="2"/>
                <a:cs typeface="Courier New" pitchFamily="49" charset="0"/>
              </a:rPr>
              <a:t>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v / ( </a:t>
            </a:r>
            <a:r>
              <a:rPr lang="en-US" altLang="el-GR" sz="2000" dirty="0">
                <a:solidFill>
                  <a:srgbClr val="002060"/>
                </a:solidFill>
                <a:latin typeface="Symbol" pitchFamily="16" charset="2"/>
                <a:cs typeface="Courier New" pitchFamily="49" charset="0"/>
              </a:rPr>
              <a:t>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altLang="el-GR" sz="2000" dirty="0">
                <a:solidFill>
                  <a:srgbClr val="002060"/>
                </a:solidFill>
                <a:latin typeface="Symbol" pitchFamily="16" charset="2"/>
                <a:cs typeface="Courier New" pitchFamily="49" charset="0"/>
              </a:rPr>
              <a:t>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l-GR" sz="2000" dirty="0">
                <a:solidFill>
                  <a:srgbClr val="002060"/>
                </a:solidFill>
                <a:latin typeface="Symbol" pitchFamily="16" charset="2"/>
                <a:cs typeface="Courier New" pitchFamily="49" charset="0"/>
              </a:rPr>
              <a:t>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l-GR" sz="2000" dirty="0">
                <a:solidFill>
                  <a:srgbClr val="002060"/>
                </a:solidFill>
                <a:latin typeface="Symbol" pitchFamily="16" charset="2"/>
                <a:cs typeface="Courier New" pitchFamily="49" charset="0"/>
              </a:rPr>
              <a:t></a:t>
            </a:r>
            <a:r>
              <a:rPr lang="en-US" altLang="el-GR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altLang="el-GR" sz="2000" dirty="0">
                <a:solidFill>
                  <a:srgbClr val="002060"/>
                </a:solidFill>
                <a:latin typeface="Symbol" pitchFamily="16" charset="2"/>
                <a:cs typeface="Courier New" pitchFamily="49" charset="0"/>
              </a:rPr>
              <a:t> )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n-US" altLang="el-GR" sz="2000" dirty="0">
              <a:solidFill>
                <a:srgbClr val="002060"/>
              </a:solidFill>
              <a:latin typeface="Cambria" pitchFamily="16" charset="0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buClr>
                <a:srgbClr val="002060"/>
              </a:buClr>
              <a:buFont typeface="Cambria" pitchFamily="16" charset="0"/>
              <a:buChar char="•"/>
            </a:pP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>Every user represented by a vector in </a:t>
            </a: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M-dim space </a:t>
            </a: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>of items, with item ratings as coordinates.</a:t>
            </a:r>
            <a:b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</a:br>
            <a:endParaRPr lang="en-US" altLang="el-GR" sz="2000" dirty="0">
              <a:solidFill>
                <a:srgbClr val="002060"/>
              </a:solidFill>
              <a:latin typeface="Cambria" pitchFamily="16" charset="0"/>
            </a:endParaRPr>
          </a:p>
          <a:p>
            <a:pPr eaLnBrk="1" hangingPunct="1">
              <a:spcBef>
                <a:spcPts val="600"/>
              </a:spcBef>
              <a:buClr>
                <a:srgbClr val="002060"/>
              </a:buClr>
              <a:buFont typeface="Cambria" pitchFamily="16" charset="0"/>
              <a:buChar char="•"/>
            </a:pP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>Non-rated items usually treated as zero. </a:t>
            </a:r>
          </a:p>
          <a:p>
            <a:pPr marL="754062" lvl="1" indent="-285750" eaLnBrk="1" hangingPunct="1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</a:pPr>
            <a:r>
              <a:rPr lang="en-US" altLang="el-GR" sz="1600" dirty="0" smtClean="0">
                <a:solidFill>
                  <a:srgbClr val="002060"/>
                </a:solidFill>
                <a:latin typeface="Cambria" pitchFamily="16" charset="0"/>
              </a:rPr>
              <a:t>Issue</a:t>
            </a:r>
            <a:r>
              <a:rPr lang="en-US" altLang="el-GR" sz="1600" dirty="0">
                <a:solidFill>
                  <a:srgbClr val="002060"/>
                </a:solidFill>
                <a:latin typeface="Cambria" pitchFamily="16" charset="0"/>
              </a:rPr>
              <a:t>: lack of rating more similar to disliking than liking item</a:t>
            </a:r>
            <a:r>
              <a:rPr lang="en-US" altLang="el-GR" sz="1600" dirty="0" smtClean="0">
                <a:solidFill>
                  <a:srgbClr val="002060"/>
                </a:solidFill>
                <a:latin typeface="Cambria" pitchFamily="16" charset="0"/>
              </a:rPr>
              <a:t>.</a:t>
            </a:r>
          </a:p>
          <a:p>
            <a:pPr marL="754062" lvl="1" indent="-285750" eaLnBrk="1" hangingPunct="1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tabLst/>
            </a:pPr>
            <a:r>
              <a:rPr lang="en-US" altLang="el-GR" sz="1600" dirty="0" smtClean="0">
                <a:solidFill>
                  <a:srgbClr val="002060"/>
                </a:solidFill>
                <a:latin typeface="Cambria" pitchFamily="16" charset="0"/>
              </a:rPr>
              <a:t>Other </a:t>
            </a:r>
            <a:r>
              <a:rPr lang="en-US" altLang="el-GR" sz="1600" dirty="0">
                <a:solidFill>
                  <a:srgbClr val="002060"/>
                </a:solidFill>
                <a:latin typeface="Cambria" pitchFamily="16" charset="0"/>
              </a:rPr>
              <a:t>approaches: Rounding, or assign to unrated items a </a:t>
            </a:r>
            <a:r>
              <a:rPr lang="en-US" altLang="el-GR" sz="1600" dirty="0" smtClean="0">
                <a:solidFill>
                  <a:srgbClr val="002060"/>
                </a:solidFill>
                <a:latin typeface="Cambria" pitchFamily="16" charset="0"/>
              </a:rPr>
              <a:t>constant</a:t>
            </a:r>
            <a:r>
              <a:rPr lang="el-GR" altLang="el-GR" sz="1600" dirty="0" smtClean="0">
                <a:solidFill>
                  <a:srgbClr val="002060"/>
                </a:solidFill>
                <a:latin typeface="Cambria" pitchFamily="16" charset="0"/>
              </a:rPr>
              <a:t>,</a:t>
            </a:r>
            <a:r>
              <a:rPr lang="en-US" altLang="el-GR" sz="1600" dirty="0" smtClean="0">
                <a:solidFill>
                  <a:srgbClr val="002060"/>
                </a:solidFill>
                <a:latin typeface="Cambria" pitchFamily="16" charset="0"/>
              </a:rPr>
              <a:t> adjusted </a:t>
            </a:r>
            <a:r>
              <a:rPr lang="en-US" altLang="el-GR" sz="1600" dirty="0">
                <a:solidFill>
                  <a:srgbClr val="002060"/>
                </a:solidFill>
                <a:latin typeface="Cambria" pitchFamily="16" charset="0"/>
              </a:rPr>
              <a:t>experimentally to minimize error</a:t>
            </a:r>
            <a:r>
              <a:rPr lang="el-GR" altLang="el-GR" sz="1600" dirty="0" smtClean="0">
                <a:solidFill>
                  <a:srgbClr val="002060"/>
                </a:solidFill>
                <a:latin typeface="Cambria" pitchFamily="16" charset="0"/>
              </a:rPr>
              <a:t>.</a:t>
            </a:r>
            <a:endParaRPr lang="en-US" altLang="el-GR" sz="1600" dirty="0" smtClean="0">
              <a:solidFill>
                <a:srgbClr val="002060"/>
              </a:solidFill>
              <a:latin typeface="Cambria" pitchFamily="16" charset="0"/>
            </a:endParaRPr>
          </a:p>
          <a:p>
            <a:pPr marL="754062" lvl="1" indent="-285750" eaLnBrk="1" hangingPunct="1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</a:pPr>
            <a:r>
              <a:rPr lang="el-GR" altLang="el-GR" sz="1600" dirty="0" err="1" smtClean="0">
                <a:solidFill>
                  <a:srgbClr val="002060"/>
                </a:solidFill>
                <a:latin typeface="Cambria" pitchFamily="16" charset="0"/>
              </a:rPr>
              <a:t>Our</a:t>
            </a:r>
            <a:r>
              <a:rPr lang="el-GR" altLang="el-GR" sz="1600" dirty="0" smtClean="0">
                <a:solidFill>
                  <a:srgbClr val="002060"/>
                </a:solidFill>
                <a:latin typeface="Cambria" pitchFamily="16" charset="0"/>
              </a:rPr>
              <a:t> </a:t>
            </a:r>
            <a:r>
              <a:rPr lang="el-GR" altLang="el-GR" sz="1600" dirty="0" err="1">
                <a:solidFill>
                  <a:srgbClr val="002060"/>
                </a:solidFill>
                <a:latin typeface="Cambria" pitchFamily="16" charset="0"/>
              </a:rPr>
              <a:t>approach</a:t>
            </a:r>
            <a:r>
              <a:rPr lang="el-GR" altLang="el-GR" sz="1600" dirty="0">
                <a:solidFill>
                  <a:srgbClr val="002060"/>
                </a:solidFill>
                <a:latin typeface="Cambria" pitchFamily="16" charset="0"/>
              </a:rPr>
              <a:t>: </a:t>
            </a:r>
            <a:r>
              <a:rPr lang="el-GR" altLang="el-GR" sz="1600" dirty="0" err="1">
                <a:solidFill>
                  <a:srgbClr val="002060"/>
                </a:solidFill>
                <a:latin typeface="Cambria" pitchFamily="16" charset="0"/>
              </a:rPr>
              <a:t>Normalization</a:t>
            </a:r>
            <a:r>
              <a:rPr lang="el-GR" altLang="el-GR" sz="1600" dirty="0">
                <a:solidFill>
                  <a:srgbClr val="002060"/>
                </a:solidFill>
                <a:latin typeface="Cambria" pitchFamily="16" charset="0"/>
              </a:rPr>
              <a:t> (</a:t>
            </a:r>
            <a:r>
              <a:rPr lang="el-GR" altLang="el-GR" sz="1600" dirty="0" err="1">
                <a:solidFill>
                  <a:srgbClr val="002060"/>
                </a:solidFill>
                <a:latin typeface="Cambria" pitchFamily="16" charset="0"/>
              </a:rPr>
              <a:t>next</a:t>
            </a:r>
            <a:r>
              <a:rPr lang="el-GR" altLang="el-GR" sz="1600" dirty="0">
                <a:solidFill>
                  <a:srgbClr val="002060"/>
                </a:solidFill>
                <a:latin typeface="Cambria" pitchFamily="16" charset="0"/>
              </a:rPr>
              <a:t> </a:t>
            </a:r>
            <a:r>
              <a:rPr lang="el-GR" altLang="el-GR" sz="1600" dirty="0" err="1">
                <a:solidFill>
                  <a:srgbClr val="002060"/>
                </a:solidFill>
                <a:latin typeface="Cambria" pitchFamily="16" charset="0"/>
              </a:rPr>
              <a:t>slide</a:t>
            </a:r>
            <a:r>
              <a:rPr lang="el-GR" altLang="el-GR" sz="1600" dirty="0">
                <a:solidFill>
                  <a:srgbClr val="002060"/>
                </a:solidFill>
                <a:latin typeface="Cambria" pitchFamily="16" charset="0"/>
              </a:rPr>
              <a:t>).</a:t>
            </a:r>
          </a:p>
          <a:p>
            <a:pPr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l-GR" altLang="el-GR" sz="1600" dirty="0">
              <a:solidFill>
                <a:srgbClr val="002060"/>
              </a:solidFill>
              <a:latin typeface="Cambria" pitchFamily="16" charset="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684213" y="6237288"/>
            <a:ext cx="777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r>
              <a:rPr lang="en-US" altLang="el-GR" sz="1600" dirty="0">
                <a:solidFill>
                  <a:srgbClr val="002060"/>
                </a:solidFill>
              </a:rPr>
              <a:t>Technologies for Web Applications</a:t>
            </a:r>
            <a:endParaRPr lang="el-GR" altLang="el-GR" sz="1600" dirty="0">
              <a:solidFill>
                <a:srgbClr val="002060"/>
              </a:solidFill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2595BC7-BDC5-4B0B-B347-535197E8A77C}" type="slidenum">
              <a:rPr lang="en-GB" altLang="el-GR" sz="1400" b="0">
                <a:solidFill>
                  <a:srgbClr val="FF0000"/>
                </a:solidFill>
                <a:latin typeface="Rockwell" pitchFamily="16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GB" altLang="el-GR" sz="1400" b="0">
              <a:solidFill>
                <a:srgbClr val="FF0000"/>
              </a:solidFill>
              <a:latin typeface="Rockwell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0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l-GR" sz="3600" dirty="0">
                <a:solidFill>
                  <a:srgbClr val="002060"/>
                </a:solidFill>
                <a:latin typeface="Cambria" pitchFamily="16" charset="0"/>
              </a:rPr>
              <a:t>Memory based: unrated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685800" y="1966913"/>
            <a:ext cx="7772400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1788" indent="-331788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marL="742950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002060"/>
              </a:buClr>
              <a:buFont typeface="Cambria" pitchFamily="16" charset="0"/>
              <a:buNone/>
            </a:pPr>
            <a:r>
              <a:rPr lang="en-US" altLang="el-GR" sz="2600" u="sng" dirty="0">
                <a:solidFill>
                  <a:srgbClr val="002060"/>
                </a:solidFill>
                <a:latin typeface="Cambria" pitchFamily="16" charset="0"/>
              </a:rPr>
              <a:t>Two ways to treat unrated items</a:t>
            </a:r>
            <a:r>
              <a:rPr lang="en-US" altLang="el-GR" sz="2600" dirty="0">
                <a:solidFill>
                  <a:srgbClr val="002060"/>
                </a:solidFill>
                <a:latin typeface="Cambria" pitchFamily="16" charset="0"/>
              </a:rPr>
              <a:t/>
            </a:r>
            <a:br>
              <a:rPr lang="en-US" altLang="el-GR" sz="2600" dirty="0">
                <a:solidFill>
                  <a:srgbClr val="002060"/>
                </a:solidFill>
                <a:latin typeface="Cambria" pitchFamily="16" charset="0"/>
              </a:rPr>
            </a:br>
            <a:endParaRPr lang="en-US" altLang="el-GR" sz="2600" dirty="0">
              <a:solidFill>
                <a:srgbClr val="002060"/>
              </a:solidFill>
              <a:latin typeface="Cambria" pitchFamily="16" charset="0"/>
            </a:endParaRPr>
          </a:p>
          <a:p>
            <a:pPr eaLnBrk="1" hangingPunct="1">
              <a:spcBef>
                <a:spcPts val="700"/>
              </a:spcBef>
              <a:buClr>
                <a:srgbClr val="002060"/>
              </a:buClr>
              <a:buFont typeface="Cambria" pitchFamily="16" charset="0"/>
              <a:buChar char="•"/>
            </a:pPr>
            <a:r>
              <a:rPr lang="en-US" altLang="el-GR" sz="2600" dirty="0">
                <a:solidFill>
                  <a:srgbClr val="002060"/>
                </a:solidFill>
                <a:latin typeface="Cambria" pitchFamily="16" charset="0"/>
              </a:rPr>
              <a:t>Normalization</a:t>
            </a:r>
            <a:r>
              <a:rPr lang="en-US" altLang="el-GR" sz="2800" dirty="0">
                <a:solidFill>
                  <a:srgbClr val="002060"/>
                </a:solidFill>
                <a:latin typeface="Cambria" pitchFamily="16" charset="0"/>
              </a:rPr>
              <a:t>: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	R’(</a:t>
            </a:r>
            <a:r>
              <a:rPr lang="en-US" altLang="el-GR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u,i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= R</a:t>
            </a:r>
            <a:r>
              <a:rPr lang="el-GR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l-GR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u,i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– R(u)</a:t>
            </a:r>
            <a:r>
              <a:rPr lang="en-US" altLang="el-GR" sz="2800" dirty="0">
                <a:solidFill>
                  <a:srgbClr val="002060"/>
                </a:solidFill>
                <a:latin typeface="Cambria" pitchFamily="16" charset="0"/>
              </a:rPr>
              <a:t>,</a:t>
            </a:r>
            <a:br>
              <a:rPr lang="en-US" altLang="el-GR" sz="2800" dirty="0">
                <a:solidFill>
                  <a:srgbClr val="002060"/>
                </a:solidFill>
                <a:latin typeface="Cambria" pitchFamily="16" charset="0"/>
              </a:rPr>
            </a:br>
            <a:r>
              <a:rPr lang="en-US" altLang="el-GR" sz="2800" dirty="0">
                <a:solidFill>
                  <a:srgbClr val="002060"/>
                </a:solidFill>
                <a:latin typeface="Cambria" pitchFamily="16" charset="0"/>
              </a:rPr>
              <a:t>	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R(u)</a:t>
            </a:r>
            <a:r>
              <a:rPr lang="en-US" altLang="el-GR" dirty="0">
                <a:solidFill>
                  <a:srgbClr val="002060"/>
                </a:solidFill>
                <a:latin typeface="Cambria" pitchFamily="16" charset="0"/>
              </a:rPr>
              <a:t> = </a:t>
            </a:r>
            <a:r>
              <a:rPr lang="en-US" altLang="el-GR" sz="2200" dirty="0">
                <a:solidFill>
                  <a:srgbClr val="002060"/>
                </a:solidFill>
                <a:latin typeface="Cambria" pitchFamily="16" charset="0"/>
              </a:rPr>
              <a:t>average rating of 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altLang="el-GR" dirty="0">
                <a:solidFill>
                  <a:srgbClr val="002060"/>
                </a:solidFill>
                <a:latin typeface="Cambria" pitchFamily="16" charset="0"/>
              </a:rPr>
              <a:t>.</a:t>
            </a:r>
          </a:p>
          <a:p>
            <a:pPr eaLnBrk="1" hangingPunct="1">
              <a:spcBef>
                <a:spcPts val="700"/>
              </a:spcBef>
              <a:buClr>
                <a:srgbClr val="002060"/>
              </a:buClr>
              <a:buFont typeface="Cambria" pitchFamily="16" charset="0"/>
              <a:buChar char="•"/>
            </a:pPr>
            <a:r>
              <a:rPr lang="en-US" altLang="el-GR" sz="2600" dirty="0">
                <a:solidFill>
                  <a:srgbClr val="002060"/>
                </a:solidFill>
                <a:latin typeface="Cambria" pitchFamily="16" charset="0"/>
              </a:rPr>
              <a:t>Rounding (cutoff):</a:t>
            </a:r>
          </a:p>
          <a:p>
            <a:pPr lvl="2" indent="0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l-GR" dirty="0">
                <a:solidFill>
                  <a:srgbClr val="002060"/>
                </a:solidFill>
                <a:latin typeface="Cambria" pitchFamily="16" charset="0"/>
              </a:rPr>
              <a:t>E.g.</a:t>
            </a:r>
            <a:r>
              <a:rPr lang="en-US" altLang="el-GR" sz="2200" dirty="0">
                <a:solidFill>
                  <a:srgbClr val="002060"/>
                </a:solidFill>
                <a:latin typeface="Cambria" pitchFamily="16" charset="0"/>
              </a:rPr>
              <a:t> 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altLang="el-GR" baseline="-25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={1,2,3,4,5}: R’(</a:t>
            </a:r>
            <a:r>
              <a:rPr lang="en-US" altLang="el-GR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u,i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)=0 if</a:t>
            </a:r>
            <a:r>
              <a:rPr lang="en-US" altLang="el-GR" dirty="0">
                <a:solidFill>
                  <a:srgbClr val="002060"/>
                </a:solidFill>
                <a:latin typeface="Cambria" pitchFamily="16" charset="0"/>
              </a:rPr>
              <a:t> 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R(</a:t>
            </a:r>
            <a:r>
              <a:rPr lang="en-US" altLang="el-GR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u,i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)&lt;=2, R’(</a:t>
            </a:r>
            <a:r>
              <a:rPr lang="en-US" altLang="el-GR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u,i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)=1 if</a:t>
            </a:r>
            <a:r>
              <a:rPr lang="en-US" altLang="el-GR" dirty="0">
                <a:solidFill>
                  <a:srgbClr val="002060"/>
                </a:solidFill>
                <a:latin typeface="Cambria" pitchFamily="16" charset="0"/>
              </a:rPr>
              <a:t> 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R(</a:t>
            </a:r>
            <a:r>
              <a:rPr lang="en-US" altLang="el-GR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u,i</a:t>
            </a:r>
            <a:r>
              <a:rPr lang="en-US" altLang="el-G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)&gt;2.</a:t>
            </a:r>
          </a:p>
          <a:p>
            <a:pPr lvl="2" indent="0" eaLnBrk="1" hangingPunct="1">
              <a:spcBef>
                <a:spcPts val="600"/>
              </a:spcBef>
              <a:buClrTx/>
              <a:buFontTx/>
              <a:buNone/>
            </a:pPr>
            <a:endParaRPr lang="en-US" altLang="el-GR" dirty="0">
              <a:solidFill>
                <a:srgbClr val="002060"/>
              </a:solidFill>
              <a:latin typeface="Cambria" pitchFamily="16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l-GR" dirty="0">
              <a:solidFill>
                <a:srgbClr val="002060"/>
              </a:solidFill>
              <a:latin typeface="Cambria" pitchFamily="16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684213" y="6237288"/>
            <a:ext cx="777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el-GR" sz="1600" dirty="0" err="1" smtClean="0">
                <a:solidFill>
                  <a:srgbClr val="002060"/>
                </a:solidFill>
                <a:latin typeface="Cambria" pitchFamily="16" charset="0"/>
              </a:rPr>
              <a:t>Geometric</a:t>
            </a:r>
            <a:r>
              <a:rPr lang="es-ES" altLang="el-GR" sz="1600" dirty="0" smtClean="0">
                <a:solidFill>
                  <a:srgbClr val="002060"/>
                </a:solidFill>
                <a:latin typeface="Cambria" pitchFamily="16" charset="0"/>
              </a:rPr>
              <a:t> Data </a:t>
            </a:r>
            <a:r>
              <a:rPr lang="es-ES" altLang="el-GR" sz="1600" dirty="0" err="1" smtClean="0">
                <a:solidFill>
                  <a:srgbClr val="002060"/>
                </a:solidFill>
                <a:latin typeface="Cambria" pitchFamily="16" charset="0"/>
              </a:rPr>
              <a:t>Analysis</a:t>
            </a:r>
            <a:endParaRPr lang="es-ES" altLang="el-GR" sz="1600" dirty="0" smtClean="0">
              <a:solidFill>
                <a:srgbClr val="002060"/>
              </a:solidFill>
              <a:latin typeface="Cambria" pitchFamily="16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B6AE680-29CF-4C45-BE29-728AD7043EF2}" type="slidenum">
              <a:rPr lang="en-GB" altLang="el-GR" sz="1400">
                <a:solidFill>
                  <a:srgbClr val="FF0000"/>
                </a:solidFill>
                <a:latin typeface="Rockwell" pitchFamily="16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GB" altLang="el-GR" sz="1400">
              <a:solidFill>
                <a:srgbClr val="FF0000"/>
              </a:solidFill>
              <a:latin typeface="Rockwell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0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l-GR" sz="3600" dirty="0">
                <a:solidFill>
                  <a:srgbClr val="002060"/>
                </a:solidFill>
                <a:latin typeface="Cambria" pitchFamily="16" charset="0"/>
              </a:rPr>
              <a:t>Model based </a:t>
            </a:r>
            <a:r>
              <a:rPr lang="en-US" altLang="el-GR" sz="3600" dirty="0" smtClean="0">
                <a:solidFill>
                  <a:srgbClr val="002060"/>
                </a:solidFill>
                <a:latin typeface="Cambria" pitchFamily="16" charset="0"/>
              </a:rPr>
              <a:t>and other </a:t>
            </a:r>
            <a:r>
              <a:rPr lang="en-US" altLang="el-GR" sz="3600" dirty="0" smtClean="0">
                <a:solidFill>
                  <a:srgbClr val="002060"/>
                </a:solidFill>
                <a:latin typeface="Cambria" pitchFamily="16" charset="0"/>
              </a:rPr>
              <a:t>approaches </a:t>
            </a:r>
            <a:endParaRPr lang="en-US" altLang="el-GR" sz="3600" dirty="0">
              <a:solidFill>
                <a:srgbClr val="002060"/>
              </a:solidFill>
              <a:latin typeface="Cambria" pitchFamily="16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2003425"/>
            <a:ext cx="77724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1788" indent="-331788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marL="731838" indent="-274638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002060"/>
              </a:buClr>
              <a:buFont typeface="Cambria" pitchFamily="16" charset="0"/>
              <a:buChar char="•"/>
            </a:pP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>models users based on their past ratings, then uses models to predict unknown ratings.</a:t>
            </a:r>
          </a:p>
          <a:p>
            <a:pPr lvl="1" eaLnBrk="1" hangingPunct="1">
              <a:spcBef>
                <a:spcPts val="600"/>
              </a:spcBef>
              <a:buClr>
                <a:srgbClr val="002060"/>
              </a:buClr>
              <a:buFont typeface="Cambria" pitchFamily="16" charset="0"/>
              <a:buChar char="–"/>
            </a:pP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k-Means clustering</a:t>
            </a:r>
          </a:p>
          <a:p>
            <a:pPr lvl="1" eaLnBrk="1" hangingPunct="1">
              <a:spcBef>
                <a:spcPts val="600"/>
              </a:spcBef>
              <a:buClr>
                <a:srgbClr val="002060"/>
              </a:buClr>
              <a:buFont typeface="Cambria" pitchFamily="16" charset="0"/>
              <a:buChar char="–"/>
            </a:pP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Latent </a:t>
            </a: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>semantic </a:t>
            </a: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models</a:t>
            </a:r>
          </a:p>
          <a:p>
            <a:pPr lvl="2" eaLnBrk="1" hangingPunct="1">
              <a:spcBef>
                <a:spcPts val="600"/>
              </a:spcBef>
              <a:buClr>
                <a:srgbClr val="002060"/>
              </a:buClr>
              <a:buFont typeface="Cambria" pitchFamily="16" charset="0"/>
              <a:buChar char="–"/>
            </a:pP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Matrix Factorization</a:t>
            </a:r>
          </a:p>
          <a:p>
            <a:pPr lvl="2" eaLnBrk="1" hangingPunct="1">
              <a:spcBef>
                <a:spcPts val="600"/>
              </a:spcBef>
              <a:buClr>
                <a:srgbClr val="002060"/>
              </a:buClr>
              <a:buFont typeface="Cambria" pitchFamily="16" charset="0"/>
              <a:buChar char="–"/>
            </a:pPr>
            <a:r>
              <a:rPr lang="en-US" altLang="el-GR" sz="2000" dirty="0">
                <a:solidFill>
                  <a:srgbClr val="FF0000"/>
                </a:solidFill>
                <a:latin typeface="Cambria" pitchFamily="16" charset="0"/>
              </a:rPr>
              <a:t>Bayesian </a:t>
            </a:r>
            <a:r>
              <a:rPr lang="en-US" altLang="el-GR" sz="2000" dirty="0" smtClean="0">
                <a:solidFill>
                  <a:srgbClr val="FF0000"/>
                </a:solidFill>
                <a:latin typeface="Cambria" pitchFamily="16" charset="0"/>
              </a:rPr>
              <a:t>clustering</a:t>
            </a:r>
          </a:p>
          <a:p>
            <a:pPr lvl="2" eaLnBrk="1" hangingPunct="1">
              <a:spcBef>
                <a:spcPts val="600"/>
              </a:spcBef>
              <a:buClr>
                <a:srgbClr val="002060"/>
              </a:buClr>
              <a:buFont typeface="Cambria" pitchFamily="16" charset="0"/>
              <a:buChar char="–"/>
            </a:pPr>
            <a:r>
              <a:rPr lang="en-US" altLang="el-GR" sz="2000" dirty="0" smtClean="0">
                <a:solidFill>
                  <a:srgbClr val="FF0000"/>
                </a:solidFill>
                <a:latin typeface="Cambria" pitchFamily="16" charset="0"/>
              </a:rPr>
              <a:t>probabilistic Latent Semantic Analysis</a:t>
            </a:r>
            <a:endParaRPr lang="en-US" altLang="el-GR" sz="2000" dirty="0" smtClean="0">
              <a:solidFill>
                <a:srgbClr val="002060"/>
              </a:solidFill>
              <a:latin typeface="Cambria" pitchFamily="16" charset="0"/>
            </a:endParaRPr>
          </a:p>
          <a:p>
            <a:pPr marL="400050" indent="-342900" eaLnBrk="1" hangingPunct="1">
              <a:spcBef>
                <a:spcPts val="600"/>
              </a:spcBef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Diffusion-based methods</a:t>
            </a:r>
          </a:p>
          <a:p>
            <a:pPr marL="800100" lvl="1" indent="-342900" eaLnBrk="1" hangingPunct="1">
              <a:spcBef>
                <a:spcPts val="600"/>
              </a:spcBef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el-GR" sz="2000" smtClean="0">
                <a:solidFill>
                  <a:srgbClr val="002060"/>
                </a:solidFill>
                <a:latin typeface="Cambria" pitchFamily="16" charset="0"/>
              </a:rPr>
              <a:t>Heat Spreading</a:t>
            </a:r>
            <a:endParaRPr lang="en-US" altLang="el-GR" sz="2000" dirty="0">
              <a:solidFill>
                <a:srgbClr val="002060"/>
              </a:solidFill>
              <a:latin typeface="Cambria" pitchFamily="16" charset="0"/>
            </a:endParaRPr>
          </a:p>
          <a:p>
            <a:pPr lvl="1" eaLnBrk="1" hangingPunct="1">
              <a:spcBef>
                <a:spcPts val="600"/>
              </a:spcBef>
              <a:buClr>
                <a:srgbClr val="002060"/>
              </a:buClr>
              <a:buFont typeface="Cambria" pitchFamily="16" charset="0"/>
              <a:buChar char="–"/>
            </a:pPr>
            <a:endParaRPr lang="en-US" altLang="el-GR" sz="2000" dirty="0">
              <a:solidFill>
                <a:srgbClr val="002060"/>
              </a:solidFill>
              <a:latin typeface="Cambria" pitchFamily="16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684213" y="6237288"/>
            <a:ext cx="777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r>
              <a:rPr lang="en-US" altLang="el-GR" sz="1600" dirty="0">
                <a:solidFill>
                  <a:srgbClr val="002060"/>
                </a:solidFill>
              </a:rPr>
              <a:t>Technologies for Web Applications</a:t>
            </a:r>
            <a:endParaRPr lang="el-GR" altLang="el-GR" sz="1600" dirty="0">
              <a:solidFill>
                <a:srgbClr val="002060"/>
              </a:solidFill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EE1C6D-D78A-4071-BD1E-F7718966BA8A}" type="slidenum">
              <a:rPr lang="en-GB" altLang="el-GR" sz="1400" b="0">
                <a:solidFill>
                  <a:srgbClr val="FF0000"/>
                </a:solidFill>
                <a:latin typeface="Rockwell" pitchFamily="16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GB" altLang="el-GR" sz="1400" b="0">
              <a:solidFill>
                <a:srgbClr val="FF0000"/>
              </a:solidFill>
              <a:latin typeface="Rockwell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0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l-GR" sz="3600" dirty="0">
                <a:solidFill>
                  <a:srgbClr val="002060"/>
                </a:solidFill>
                <a:latin typeface="Cambria" pitchFamily="16" charset="0"/>
              </a:rPr>
              <a:t>Recommendation Algorithms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687388" y="1643063"/>
            <a:ext cx="7772400" cy="445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l-GR" sz="2000" dirty="0">
                <a:solidFill>
                  <a:srgbClr val="002060"/>
                </a:solidFill>
                <a:latin typeface="Cambria" pitchFamily="16" charset="0"/>
              </a:rPr>
              <a:t>  </a:t>
            </a:r>
            <a:r>
              <a:rPr lang="en-US" altLang="el-GR" sz="2000" u="sng" dirty="0" smtClean="0">
                <a:solidFill>
                  <a:srgbClr val="002060"/>
                </a:solidFill>
                <a:latin typeface="Cambria" pitchFamily="16" charset="0"/>
              </a:rPr>
              <a:t>NN (by Cosine LSH):</a:t>
            </a:r>
            <a:endParaRPr lang="en-US" altLang="el-GR" sz="2000" u="sng" dirty="0">
              <a:solidFill>
                <a:srgbClr val="002060"/>
              </a:solidFill>
              <a:latin typeface="Cambria" pitchFamily="16" charset="0"/>
            </a:endParaRPr>
          </a:p>
          <a:p>
            <a:pPr eaLnBrk="1" hangingPunct="1">
              <a:spcBef>
                <a:spcPts val="600"/>
              </a:spcBef>
              <a:buClr>
                <a:srgbClr val="002060"/>
              </a:buClr>
              <a:buFont typeface="Times New Roman" pitchFamily="16" charset="0"/>
              <a:buAutoNum type="arabicPeriod"/>
            </a:pPr>
            <a:r>
              <a:rPr lang="en-US" altLang="el-GR" sz="1800" dirty="0" smtClean="0">
                <a:solidFill>
                  <a:srgbClr val="002060"/>
                </a:solidFill>
                <a:latin typeface="Cambria" pitchFamily="16" charset="0"/>
              </a:rPr>
              <a:t> Find </a:t>
            </a:r>
            <a:r>
              <a:rPr lang="en-US" altLang="el-GR" sz="1800" dirty="0">
                <a:solidFill>
                  <a:srgbClr val="002060"/>
                </a:solidFill>
                <a:latin typeface="Cambria" pitchFamily="16" charset="0"/>
              </a:rPr>
              <a:t>P neighbors with Cosine LSH (slides </a:t>
            </a:r>
            <a:r>
              <a:rPr lang="en-US" altLang="el-GR" sz="1800" dirty="0" smtClean="0">
                <a:solidFill>
                  <a:srgbClr val="002060"/>
                </a:solidFill>
                <a:latin typeface="Cambria" pitchFamily="16" charset="0"/>
              </a:rPr>
              <a:t>1.nnLSH), 20</a:t>
            </a:r>
            <a:r>
              <a:rPr lang="en-US" altLang="el-GR" sz="1800" dirty="0">
                <a:solidFill>
                  <a:srgbClr val="002060"/>
                </a:solidFill>
                <a:latin typeface="Symbol" pitchFamily="16" charset="2"/>
                <a:cs typeface="Courier New" pitchFamily="49" charset="0"/>
              </a:rPr>
              <a:t></a:t>
            </a:r>
            <a:r>
              <a:rPr lang="en-US" altLang="el-GR" sz="1800" dirty="0">
                <a:solidFill>
                  <a:srgbClr val="002060"/>
                </a:solidFill>
                <a:latin typeface="Cambria" pitchFamily="16" charset="0"/>
              </a:rPr>
              <a:t>P</a:t>
            </a:r>
            <a:r>
              <a:rPr lang="en-US" altLang="el-GR" sz="1800" dirty="0">
                <a:solidFill>
                  <a:srgbClr val="002060"/>
                </a:solidFill>
                <a:latin typeface="Symbol" pitchFamily="16" charset="2"/>
                <a:cs typeface="Courier New" pitchFamily="49" charset="0"/>
              </a:rPr>
              <a:t></a:t>
            </a:r>
            <a:r>
              <a:rPr lang="en-US" altLang="el-GR" sz="1800" dirty="0">
                <a:solidFill>
                  <a:srgbClr val="002060"/>
                </a:solidFill>
                <a:latin typeface="Cambria" pitchFamily="16" charset="0"/>
              </a:rPr>
              <a:t>50.</a:t>
            </a:r>
          </a:p>
          <a:p>
            <a:pPr eaLnBrk="1" hangingPunct="1">
              <a:spcBef>
                <a:spcPts val="600"/>
              </a:spcBef>
              <a:buClr>
                <a:srgbClr val="002060"/>
              </a:buClr>
              <a:buFont typeface="Times New Roman" pitchFamily="16" charset="0"/>
              <a:buAutoNum type="arabicPeriod"/>
            </a:pPr>
            <a:r>
              <a:rPr lang="en-US" altLang="el-GR" sz="1800" dirty="0" smtClean="0">
                <a:solidFill>
                  <a:srgbClr val="002060"/>
                </a:solidFill>
                <a:latin typeface="Cambria" pitchFamily="16" charset="0"/>
              </a:rPr>
              <a:t> Calculate </a:t>
            </a:r>
            <a:r>
              <a:rPr lang="en-US" altLang="el-GR" sz="1800" dirty="0">
                <a:solidFill>
                  <a:srgbClr val="002060"/>
                </a:solidFill>
                <a:latin typeface="Cambria" pitchFamily="16" charset="0"/>
              </a:rPr>
              <a:t>R(</a:t>
            </a:r>
            <a:r>
              <a:rPr lang="en-US" altLang="el-GR" sz="1800" dirty="0" err="1">
                <a:solidFill>
                  <a:srgbClr val="002060"/>
                </a:solidFill>
                <a:latin typeface="Cambria" pitchFamily="16" charset="0"/>
              </a:rPr>
              <a:t>u,i</a:t>
            </a:r>
            <a:r>
              <a:rPr lang="en-US" altLang="el-GR" sz="1800" dirty="0" smtClean="0">
                <a:solidFill>
                  <a:srgbClr val="002060"/>
                </a:solidFill>
                <a:latin typeface="Cambria" pitchFamily="16" charset="0"/>
              </a:rPr>
              <a:t>) from ratings of P closest users.</a:t>
            </a:r>
            <a:endParaRPr lang="en-US" altLang="el-GR" sz="1800" dirty="0">
              <a:solidFill>
                <a:srgbClr val="002060"/>
              </a:solidFill>
              <a:latin typeface="Cambria" pitchFamily="16" charset="0"/>
            </a:endParaRPr>
          </a:p>
          <a:p>
            <a:pPr eaLnBrk="1" hangingPunct="1">
              <a:spcBef>
                <a:spcPts val="600"/>
              </a:spcBef>
              <a:buClr>
                <a:srgbClr val="002060"/>
              </a:buClr>
              <a:buFont typeface="Times New Roman" pitchFamily="16" charset="0"/>
              <a:buAutoNum type="arabicPeriod"/>
            </a:pPr>
            <a:r>
              <a:rPr lang="en-US" altLang="el-GR" sz="1800" dirty="0" smtClean="0">
                <a:solidFill>
                  <a:srgbClr val="002060"/>
                </a:solidFill>
                <a:latin typeface="Cambria" pitchFamily="16" charset="0"/>
              </a:rPr>
              <a:t> Recommend </a:t>
            </a:r>
            <a:r>
              <a:rPr lang="en-US" altLang="el-GR" sz="1800" dirty="0">
                <a:solidFill>
                  <a:srgbClr val="002060"/>
                </a:solidFill>
                <a:latin typeface="Cambria" pitchFamily="16" charset="0"/>
              </a:rPr>
              <a:t>5 top-rated items.</a:t>
            </a:r>
          </a:p>
          <a:p>
            <a:pPr eaLnBrk="1" hangingPunct="1">
              <a:spcBef>
                <a:spcPts val="600"/>
              </a:spcBef>
              <a:buClr>
                <a:srgbClr val="002060"/>
              </a:buClr>
            </a:pPr>
            <a:endParaRPr lang="en-US" altLang="el-GR" sz="1800" b="0" dirty="0">
              <a:solidFill>
                <a:srgbClr val="002060"/>
              </a:solidFill>
              <a:latin typeface="Cambria" pitchFamily="16" charset="0"/>
            </a:endParaRPr>
          </a:p>
          <a:p>
            <a:pPr eaLnBrk="1" hangingPunct="1">
              <a:spcBef>
                <a:spcPts val="600"/>
              </a:spcBef>
              <a:buClr>
                <a:srgbClr val="002060"/>
              </a:buClr>
            </a:pPr>
            <a:r>
              <a:rPr lang="en-US" altLang="el-GR" sz="2000" dirty="0" smtClean="0">
                <a:solidFill>
                  <a:srgbClr val="002060"/>
                </a:solidFill>
                <a:latin typeface="Cambria" pitchFamily="16" charset="0"/>
              </a:rPr>
              <a:t> </a:t>
            </a:r>
            <a:r>
              <a:rPr lang="en-US" altLang="el-GR" sz="2000" u="sng" dirty="0" smtClean="0">
                <a:solidFill>
                  <a:srgbClr val="002060"/>
                </a:solidFill>
                <a:latin typeface="Cambria" pitchFamily="16" charset="0"/>
              </a:rPr>
              <a:t>k-Clustering:</a:t>
            </a:r>
            <a:r>
              <a:rPr lang="en-US" altLang="el-GR" sz="2000" u="sng" dirty="0">
                <a:solidFill>
                  <a:srgbClr val="002060"/>
                </a:solidFill>
                <a:latin typeface="Cambria" pitchFamily="16" charset="0"/>
              </a:rPr>
              <a:t/>
            </a:r>
            <a:br>
              <a:rPr lang="en-US" altLang="el-GR" sz="2000" u="sng" dirty="0">
                <a:solidFill>
                  <a:srgbClr val="002060"/>
                </a:solidFill>
                <a:latin typeface="Cambria" pitchFamily="16" charset="0"/>
              </a:rPr>
            </a:br>
            <a:r>
              <a:rPr lang="en-US" altLang="el-GR" sz="1800" dirty="0">
                <a:solidFill>
                  <a:srgbClr val="002060"/>
                </a:solidFill>
                <a:latin typeface="Cambria" pitchFamily="16" charset="0"/>
              </a:rPr>
              <a:t>1. Cluster </a:t>
            </a:r>
            <a:r>
              <a:rPr lang="en-US" altLang="el-GR" sz="1800" dirty="0" smtClean="0">
                <a:solidFill>
                  <a:srgbClr val="002060"/>
                </a:solidFill>
                <a:latin typeface="Cambria" pitchFamily="16" charset="0"/>
              </a:rPr>
              <a:t>the users: </a:t>
            </a:r>
            <a:r>
              <a:rPr lang="en-US" altLang="el-GR" sz="1800" dirty="0">
                <a:solidFill>
                  <a:srgbClr val="002060"/>
                </a:solidFill>
                <a:latin typeface="Cambria" pitchFamily="16" charset="0"/>
              </a:rPr>
              <a:t>optimize </a:t>
            </a:r>
            <a:r>
              <a:rPr lang="en-US" altLang="el-GR" sz="1800" i="1" dirty="0">
                <a:solidFill>
                  <a:srgbClr val="002060"/>
                </a:solidFill>
                <a:latin typeface="Cambria" pitchFamily="16" charset="0"/>
              </a:rPr>
              <a:t>k</a:t>
            </a:r>
            <a:r>
              <a:rPr lang="en-US" altLang="el-GR" sz="1800" dirty="0">
                <a:solidFill>
                  <a:srgbClr val="002060"/>
                </a:solidFill>
                <a:latin typeface="Cambria" pitchFamily="16" charset="0"/>
              </a:rPr>
              <a:t> through </a:t>
            </a:r>
            <a:r>
              <a:rPr lang="en-US" altLang="el-GR" sz="1800" dirty="0" smtClean="0">
                <a:solidFill>
                  <a:srgbClr val="002060"/>
                </a:solidFill>
                <a:latin typeface="Cambria" pitchFamily="16" charset="0"/>
              </a:rPr>
              <a:t>Silhouette.</a:t>
            </a:r>
            <a:r>
              <a:rPr lang="en-US" altLang="el-GR" sz="1800" dirty="0">
                <a:solidFill>
                  <a:srgbClr val="002060"/>
                </a:solidFill>
                <a:latin typeface="Cambria" pitchFamily="16" charset="0"/>
              </a:rPr>
              <a:t/>
            </a:r>
            <a:br>
              <a:rPr lang="en-US" altLang="el-GR" sz="1800" dirty="0">
                <a:solidFill>
                  <a:srgbClr val="002060"/>
                </a:solidFill>
                <a:latin typeface="Cambria" pitchFamily="16" charset="0"/>
              </a:rPr>
            </a:br>
            <a:r>
              <a:rPr lang="en-US" altLang="el-GR" sz="1800" dirty="0">
                <a:solidFill>
                  <a:srgbClr val="002060"/>
                </a:solidFill>
                <a:latin typeface="Cambria" pitchFamily="16" charset="0"/>
              </a:rPr>
              <a:t>2. Calculate R(</a:t>
            </a:r>
            <a:r>
              <a:rPr lang="en-US" altLang="el-GR" sz="1800" dirty="0" err="1">
                <a:solidFill>
                  <a:srgbClr val="002060"/>
                </a:solidFill>
                <a:latin typeface="Cambria" pitchFamily="16" charset="0"/>
              </a:rPr>
              <a:t>u,i</a:t>
            </a:r>
            <a:r>
              <a:rPr lang="en-US" altLang="el-GR" sz="1800" dirty="0">
                <a:solidFill>
                  <a:srgbClr val="002060"/>
                </a:solidFill>
                <a:latin typeface="Cambria" pitchFamily="16" charset="0"/>
              </a:rPr>
              <a:t>) </a:t>
            </a:r>
            <a:r>
              <a:rPr lang="en-US" altLang="el-GR" sz="1800" dirty="0" smtClean="0">
                <a:solidFill>
                  <a:srgbClr val="002060"/>
                </a:solidFill>
                <a:latin typeface="Cambria" pitchFamily="16" charset="0"/>
              </a:rPr>
              <a:t>from ratings </a:t>
            </a:r>
            <a:r>
              <a:rPr lang="en-US" altLang="el-GR" sz="1800" dirty="0">
                <a:solidFill>
                  <a:srgbClr val="002060"/>
                </a:solidFill>
                <a:latin typeface="Cambria" pitchFamily="16" charset="0"/>
              </a:rPr>
              <a:t>of </a:t>
            </a:r>
            <a:r>
              <a:rPr lang="en-US" altLang="el-GR" sz="1800" dirty="0" smtClean="0">
                <a:solidFill>
                  <a:srgbClr val="002060"/>
                </a:solidFill>
                <a:latin typeface="Cambria" pitchFamily="16" charset="0"/>
              </a:rPr>
              <a:t>users </a:t>
            </a:r>
            <a:r>
              <a:rPr lang="en-US" altLang="el-GR" sz="1800" dirty="0">
                <a:solidFill>
                  <a:srgbClr val="002060"/>
                </a:solidFill>
                <a:latin typeface="Cambria" pitchFamily="16" charset="0"/>
              </a:rPr>
              <a:t>in </a:t>
            </a:r>
            <a:r>
              <a:rPr lang="en-US" altLang="el-GR" sz="1800" dirty="0" smtClean="0">
                <a:solidFill>
                  <a:srgbClr val="002060"/>
                </a:solidFill>
                <a:latin typeface="Cambria" pitchFamily="16" charset="0"/>
              </a:rPr>
              <a:t>same </a:t>
            </a:r>
            <a:r>
              <a:rPr lang="en-US" altLang="el-GR" sz="1800" dirty="0">
                <a:solidFill>
                  <a:srgbClr val="002060"/>
                </a:solidFill>
                <a:latin typeface="Cambria" pitchFamily="16" charset="0"/>
              </a:rPr>
              <a:t>cluster</a:t>
            </a:r>
          </a:p>
          <a:p>
            <a:pPr eaLnBrk="1" hangingPunct="1">
              <a:spcBef>
                <a:spcPts val="600"/>
              </a:spcBef>
              <a:buClr>
                <a:srgbClr val="002060"/>
              </a:buClr>
            </a:pPr>
            <a:r>
              <a:rPr lang="en-US" altLang="el-GR" sz="1800" dirty="0">
                <a:solidFill>
                  <a:srgbClr val="002060"/>
                </a:solidFill>
                <a:latin typeface="Cambria" pitchFamily="16" charset="0"/>
              </a:rPr>
              <a:t>3</a:t>
            </a:r>
            <a:r>
              <a:rPr lang="en-US" altLang="el-GR" sz="1800" dirty="0" smtClean="0">
                <a:solidFill>
                  <a:srgbClr val="002060"/>
                </a:solidFill>
                <a:latin typeface="Cambria" pitchFamily="16" charset="0"/>
              </a:rPr>
              <a:t>. </a:t>
            </a:r>
            <a:r>
              <a:rPr lang="en-US" altLang="el-GR" sz="1800" dirty="0">
                <a:solidFill>
                  <a:srgbClr val="002060"/>
                </a:solidFill>
                <a:latin typeface="Cambria" pitchFamily="16" charset="0"/>
              </a:rPr>
              <a:t>Recommend</a:t>
            </a:r>
            <a:r>
              <a:rPr lang="en-US" altLang="el-GR" sz="1800" dirty="0" smtClean="0">
                <a:solidFill>
                  <a:srgbClr val="002060"/>
                </a:solidFill>
                <a:latin typeface="Cambria" pitchFamily="16" charset="0"/>
              </a:rPr>
              <a:t> 5 top-rated items.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l-GR" sz="2000" b="0" dirty="0">
              <a:solidFill>
                <a:srgbClr val="002060"/>
              </a:solidFill>
              <a:latin typeface="Cambria" pitchFamily="16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84213" y="6237288"/>
            <a:ext cx="777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r>
              <a:rPr lang="en-US" altLang="el-GR" sz="1600" dirty="0">
                <a:solidFill>
                  <a:srgbClr val="002060"/>
                </a:solidFill>
              </a:rPr>
              <a:t>Technologies for Web Applications</a:t>
            </a:r>
            <a:endParaRPr lang="el-GR" altLang="el-GR" sz="1600" dirty="0">
              <a:solidFill>
                <a:srgbClr val="002060"/>
              </a:solidFill>
            </a:endParaRP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FCBF14E-41C5-4630-9265-1283CC4894FD}" type="slidenum">
              <a:rPr lang="en-GB" altLang="el-GR" sz="1400" b="0">
                <a:solidFill>
                  <a:srgbClr val="FF0000"/>
                </a:solidFill>
                <a:latin typeface="Rockwell" pitchFamily="16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GB" altLang="el-GR" sz="1400" b="0">
              <a:solidFill>
                <a:srgbClr val="FF0000"/>
              </a:solidFill>
              <a:latin typeface="Rockwell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Matrix Factorization 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kern="1200" dirty="0" smtClean="0">
                <a:latin typeface="Cambria" pitchFamily="16" charset="0"/>
                <a:ea typeface="Droid Sans" charset="0"/>
                <a:cs typeface="Droid Sans" charset="0"/>
              </a:rPr>
              <a:t>Matrix Factorization methods belong to the Latent Semantic Models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kern="1200" dirty="0" smtClean="0">
                <a:latin typeface="Cambria" pitchFamily="16" charset="0"/>
                <a:ea typeface="Droid Sans" charset="0"/>
                <a:cs typeface="Droid Sans" charset="0"/>
              </a:rPr>
              <a:t>Rating </a:t>
            </a:r>
            <a:r>
              <a:rPr lang="en-US" sz="2000" b="1" kern="1200" dirty="0" smtClean="0">
                <a:latin typeface="Cambria" pitchFamily="16" charset="0"/>
                <a:ea typeface="Droid Sans" charset="0"/>
                <a:cs typeface="Droid Sans" charset="0"/>
              </a:rPr>
              <a:t>function R is used to construct a M x N rating matrix X (</a:t>
            </a:r>
            <a:r>
              <a:rPr lang="en-US" sz="2000" b="1" i="1" kern="1200" dirty="0" smtClean="0">
                <a:latin typeface="Cambria" pitchFamily="16" charset="0"/>
                <a:ea typeface="Droid Sans" charset="0"/>
                <a:cs typeface="Droid Sans" charset="0"/>
              </a:rPr>
              <a:t>x</a:t>
            </a:r>
            <a:r>
              <a:rPr lang="en-US" sz="2000" b="1" i="1" kern="1200" baseline="-25000" dirty="0" smtClean="0">
                <a:latin typeface="Cambria" pitchFamily="16" charset="0"/>
                <a:ea typeface="Droid Sans" charset="0"/>
                <a:cs typeface="Droid Sans" charset="0"/>
              </a:rPr>
              <a:t>ij</a:t>
            </a:r>
            <a:r>
              <a:rPr lang="en-US" sz="2000" b="1" i="1" kern="1200" dirty="0" smtClean="0">
                <a:latin typeface="Cambria" pitchFamily="16" charset="0"/>
                <a:ea typeface="Droid Sans" charset="0"/>
                <a:cs typeface="Droid Sans" charset="0"/>
              </a:rPr>
              <a:t> </a:t>
            </a:r>
            <a:r>
              <a:rPr lang="en-US" sz="2000" b="1" kern="1200" dirty="0" smtClean="0">
                <a:latin typeface="Cambria" pitchFamily="16" charset="0"/>
                <a:ea typeface="Droid Sans" charset="0"/>
                <a:cs typeface="Droid Sans" charset="0"/>
              </a:rPr>
              <a:t>stores the rating of the </a:t>
            </a:r>
            <a:r>
              <a:rPr lang="en-US" sz="2000" b="1" i="1" kern="1200" dirty="0" err="1" smtClean="0">
                <a:latin typeface="Cambria" pitchFamily="16" charset="0"/>
                <a:ea typeface="Droid Sans" charset="0"/>
                <a:cs typeface="Droid Sans" charset="0"/>
              </a:rPr>
              <a:t>j</a:t>
            </a:r>
            <a:r>
              <a:rPr lang="en-US" sz="2000" b="1" kern="1200" dirty="0" err="1" smtClean="0">
                <a:latin typeface="Cambria" pitchFamily="16" charset="0"/>
                <a:ea typeface="Droid Sans" charset="0"/>
                <a:cs typeface="Droid Sans" charset="0"/>
              </a:rPr>
              <a:t>th</a:t>
            </a:r>
            <a:r>
              <a:rPr lang="en-US" sz="2000" b="1" kern="1200" dirty="0" smtClean="0">
                <a:latin typeface="Cambria" pitchFamily="16" charset="0"/>
                <a:ea typeface="Droid Sans" charset="0"/>
                <a:cs typeface="Droid Sans" charset="0"/>
              </a:rPr>
              <a:t> item provided by the </a:t>
            </a:r>
            <a:r>
              <a:rPr lang="en-US" sz="2000" b="1" i="1" kern="1200" dirty="0" err="1" smtClean="0">
                <a:latin typeface="Cambria" pitchFamily="16" charset="0"/>
                <a:ea typeface="Droid Sans" charset="0"/>
                <a:cs typeface="Droid Sans" charset="0"/>
              </a:rPr>
              <a:t>i</a:t>
            </a:r>
            <a:r>
              <a:rPr lang="en-US" sz="2000" b="1" kern="1200" dirty="0" err="1" smtClean="0">
                <a:latin typeface="Cambria" pitchFamily="16" charset="0"/>
                <a:ea typeface="Droid Sans" charset="0"/>
                <a:cs typeface="Droid Sans" charset="0"/>
              </a:rPr>
              <a:t>th</a:t>
            </a:r>
            <a:r>
              <a:rPr lang="en-US" sz="2000" b="1" kern="1200" dirty="0" smtClean="0">
                <a:latin typeface="Cambria" pitchFamily="16" charset="0"/>
                <a:ea typeface="Droid Sans" charset="0"/>
                <a:cs typeface="Droid Sans" charset="0"/>
              </a:rPr>
              <a:t> user).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kern="1200" dirty="0" smtClean="0">
                <a:latin typeface="Cambria" pitchFamily="16" charset="0"/>
                <a:ea typeface="Droid Sans" charset="0"/>
                <a:cs typeface="Droid Sans" charset="0"/>
              </a:rPr>
              <a:t>The set of all known (</a:t>
            </a:r>
            <a:r>
              <a:rPr lang="en-US" sz="2000" b="1" kern="1200" dirty="0" err="1" smtClean="0">
                <a:latin typeface="Cambria" pitchFamily="16" charset="0"/>
                <a:ea typeface="Droid Sans" charset="0"/>
                <a:cs typeface="Droid Sans" charset="0"/>
              </a:rPr>
              <a:t>i,j</a:t>
            </a:r>
            <a:r>
              <a:rPr lang="en-US" sz="2000" b="1" kern="1200" dirty="0" smtClean="0">
                <a:latin typeface="Cambria" pitchFamily="16" charset="0"/>
                <a:ea typeface="Droid Sans" charset="0"/>
                <a:cs typeface="Droid Sans" charset="0"/>
              </a:rPr>
              <a:t>) pairs in X is denoted as 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kern="1200" dirty="0" smtClean="0">
                <a:latin typeface="Cambria" pitchFamily="16" charset="0"/>
                <a:ea typeface="Droid Sans" charset="0"/>
                <a:cs typeface="Droid Sans" charset="0"/>
              </a:rPr>
              <a:t>The idea behind MF is to approximate the matrix X as to product of two matrices:</a:t>
            </a:r>
          </a:p>
          <a:p>
            <a:pPr marL="857250" lvl="2" indent="0"/>
            <a:r>
              <a:rPr lang="en-US" b="1" kern="1200" dirty="0" smtClean="0">
                <a:latin typeface="Cambria" pitchFamily="16" charset="0"/>
                <a:ea typeface="Droid Sans" charset="0"/>
                <a:cs typeface="Droid Sans" charset="0"/>
              </a:rPr>
              <a:t>X </a:t>
            </a:r>
            <a:r>
              <a:rPr lang="en-US" b="1" kern="1200" dirty="0" smtClean="0">
                <a:latin typeface="Calibri"/>
                <a:ea typeface="Droid Sans" charset="0"/>
                <a:cs typeface="Calibri"/>
              </a:rPr>
              <a:t>≈ VF, </a:t>
            </a:r>
            <a:r>
              <a:rPr lang="en-US" b="1" kern="1200" dirty="0">
                <a:latin typeface="Calibri"/>
                <a:ea typeface="Droid Sans" charset="0"/>
                <a:cs typeface="Calibri"/>
              </a:rPr>
              <a:t>w</a:t>
            </a:r>
            <a:r>
              <a:rPr lang="en-US" sz="2000" b="1" kern="1200" dirty="0" smtClean="0">
                <a:latin typeface="Calibri"/>
                <a:ea typeface="Droid Sans" charset="0"/>
                <a:cs typeface="Calibri"/>
              </a:rPr>
              <a:t>here V is a </a:t>
            </a:r>
            <a:r>
              <a:rPr lang="en-US" sz="2000" b="1" i="1" kern="1200" dirty="0" smtClean="0">
                <a:latin typeface="Calibri"/>
                <a:ea typeface="Droid Sans" charset="0"/>
                <a:cs typeface="Calibri"/>
              </a:rPr>
              <a:t>M x K </a:t>
            </a:r>
            <a:r>
              <a:rPr lang="en-US" sz="2000" b="1" kern="1200" dirty="0" smtClean="0">
                <a:latin typeface="Calibri"/>
                <a:ea typeface="Droid Sans" charset="0"/>
                <a:cs typeface="Calibri"/>
              </a:rPr>
              <a:t>and F is a </a:t>
            </a:r>
            <a:r>
              <a:rPr lang="en-US" sz="2000" b="1" i="1" kern="1200" dirty="0" smtClean="0">
                <a:latin typeface="Calibri"/>
                <a:ea typeface="Droid Sans" charset="0"/>
                <a:cs typeface="Calibri"/>
              </a:rPr>
              <a:t>K x N </a:t>
            </a:r>
            <a:r>
              <a:rPr lang="en-US" sz="2000" b="1" kern="1200" dirty="0" smtClean="0">
                <a:latin typeface="Calibri"/>
                <a:ea typeface="Droid Sans" charset="0"/>
                <a:cs typeface="Calibri"/>
              </a:rPr>
              <a:t>matrix; </a:t>
            </a:r>
            <a:r>
              <a:rPr lang="en-US" sz="2000" b="1" i="1" kern="1200" dirty="0" smtClean="0">
                <a:latin typeface="Calibri"/>
                <a:ea typeface="Droid Sans" charset="0"/>
                <a:cs typeface="Calibri"/>
              </a:rPr>
              <a:t>K </a:t>
            </a:r>
            <a:r>
              <a:rPr lang="en-US" b="1" kern="1200" dirty="0" smtClean="0">
                <a:latin typeface="Calibri"/>
                <a:ea typeface="Droid Sans" charset="0"/>
                <a:cs typeface="Calibri"/>
              </a:rPr>
              <a:t>is the number of latent features.</a:t>
            </a:r>
            <a:endParaRPr lang="en-US" sz="2000" b="1" kern="1200" dirty="0" smtClean="0">
              <a:latin typeface="Calibri"/>
              <a:ea typeface="Droid Sans" charset="0"/>
              <a:cs typeface="Calibri"/>
            </a:endParaRP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1" i="1" kern="1200" dirty="0" err="1">
                <a:latin typeface="Cambria" pitchFamily="16" charset="0"/>
                <a:ea typeface="Droid Sans" charset="0"/>
                <a:cs typeface="Droid Sans" charset="0"/>
              </a:rPr>
              <a:t>v</a:t>
            </a:r>
            <a:r>
              <a:rPr lang="en-US" sz="2000" b="1" i="1" kern="1200" baseline="-25000" dirty="0" err="1" smtClean="0">
                <a:latin typeface="Cambria" pitchFamily="16" charset="0"/>
                <a:ea typeface="Droid Sans" charset="0"/>
                <a:cs typeface="Droid Sans" charset="0"/>
              </a:rPr>
              <a:t>ik</a:t>
            </a:r>
            <a:r>
              <a:rPr lang="en-US" sz="2000" b="1" i="1" kern="1200" baseline="-25000" dirty="0" smtClean="0">
                <a:latin typeface="Cambria" pitchFamily="16" charset="0"/>
                <a:ea typeface="Droid Sans" charset="0"/>
                <a:cs typeface="Droid Sans" charset="0"/>
              </a:rPr>
              <a:t> </a:t>
            </a:r>
            <a:r>
              <a:rPr lang="en-US" sz="2000" b="1" kern="1200" dirty="0" smtClean="0">
                <a:latin typeface="Cambria" pitchFamily="16" charset="0"/>
                <a:ea typeface="Droid Sans" charset="0"/>
                <a:cs typeface="Droid Sans" charset="0"/>
              </a:rPr>
              <a:t>can be considered as the value of </a:t>
            </a:r>
            <a:r>
              <a:rPr lang="en-US" sz="2000" b="1" i="1" kern="1200" dirty="0" smtClean="0">
                <a:latin typeface="Cambria" pitchFamily="16" charset="0"/>
                <a:ea typeface="Droid Sans" charset="0"/>
                <a:cs typeface="Droid Sans" charset="0"/>
              </a:rPr>
              <a:t>k</a:t>
            </a:r>
            <a:r>
              <a:rPr lang="en-US" sz="2000" b="1" kern="1200" dirty="0" smtClean="0">
                <a:latin typeface="Cambria" pitchFamily="16" charset="0"/>
                <a:ea typeface="Droid Sans" charset="0"/>
                <a:cs typeface="Droid Sans" charset="0"/>
              </a:rPr>
              <a:t>th latent feature of </a:t>
            </a:r>
            <a:r>
              <a:rPr lang="en-US" sz="2000" b="1" i="1" kern="1200" dirty="0" err="1" smtClean="0">
                <a:latin typeface="Cambria" pitchFamily="16" charset="0"/>
                <a:ea typeface="Droid Sans" charset="0"/>
                <a:cs typeface="Droid Sans" charset="0"/>
              </a:rPr>
              <a:t>i</a:t>
            </a:r>
            <a:r>
              <a:rPr lang="en-US" sz="2000" b="1" kern="1200" dirty="0" err="1" smtClean="0">
                <a:latin typeface="Cambria" pitchFamily="16" charset="0"/>
                <a:ea typeface="Droid Sans" charset="0"/>
                <a:cs typeface="Droid Sans" charset="0"/>
              </a:rPr>
              <a:t>th</a:t>
            </a:r>
            <a:r>
              <a:rPr lang="en-US" sz="2000" b="1" kern="1200" dirty="0" smtClean="0">
                <a:latin typeface="Cambria" pitchFamily="16" charset="0"/>
                <a:ea typeface="Droid Sans" charset="0"/>
                <a:cs typeface="Droid Sans" charset="0"/>
              </a:rPr>
              <a:t> user and </a:t>
            </a:r>
            <a:r>
              <a:rPr lang="en-US" sz="2000" b="1" i="1" kern="1200" dirty="0" err="1" smtClean="0">
                <a:latin typeface="Cambria" pitchFamily="16" charset="0"/>
                <a:ea typeface="Droid Sans" charset="0"/>
                <a:cs typeface="Droid Sans" charset="0"/>
              </a:rPr>
              <a:t>f</a:t>
            </a:r>
            <a:r>
              <a:rPr lang="en-US" sz="2000" b="1" i="1" kern="1200" baseline="-25000" dirty="0" err="1">
                <a:latin typeface="Cambria" pitchFamily="16" charset="0"/>
                <a:ea typeface="Droid Sans" charset="0"/>
                <a:cs typeface="Droid Sans" charset="0"/>
              </a:rPr>
              <a:t>k</a:t>
            </a:r>
            <a:r>
              <a:rPr lang="en-US" sz="2000" b="1" i="1" kern="1200" baseline="-25000" dirty="0" err="1" smtClean="0">
                <a:latin typeface="Cambria" pitchFamily="16" charset="0"/>
                <a:ea typeface="Droid Sans" charset="0"/>
                <a:cs typeface="Droid Sans" charset="0"/>
              </a:rPr>
              <a:t>j</a:t>
            </a:r>
            <a:r>
              <a:rPr lang="en-US" sz="2000" b="1" kern="1200" dirty="0" smtClean="0">
                <a:latin typeface="Cambria" pitchFamily="16" charset="0"/>
                <a:ea typeface="Droid Sans" charset="0"/>
                <a:cs typeface="Droid Sans" charset="0"/>
              </a:rPr>
              <a:t> </a:t>
            </a:r>
            <a:r>
              <a:rPr lang="en-US" sz="2000" b="1" kern="1200" dirty="0">
                <a:latin typeface="Cambria" pitchFamily="16" charset="0"/>
                <a:ea typeface="Droid Sans" charset="0"/>
                <a:cs typeface="Droid Sans" charset="0"/>
              </a:rPr>
              <a:t>as the </a:t>
            </a:r>
            <a:r>
              <a:rPr lang="en-US" sz="2000" b="1" kern="1200" dirty="0" smtClean="0">
                <a:latin typeface="Cambria" pitchFamily="16" charset="0"/>
                <a:ea typeface="Droid Sans" charset="0"/>
                <a:cs typeface="Droid Sans" charset="0"/>
              </a:rPr>
              <a:t> value of </a:t>
            </a:r>
            <a:r>
              <a:rPr lang="en-US" sz="2000" b="1" i="1" kern="1200" dirty="0">
                <a:latin typeface="Cambria" pitchFamily="16" charset="0"/>
                <a:ea typeface="Droid Sans" charset="0"/>
                <a:cs typeface="Droid Sans" charset="0"/>
              </a:rPr>
              <a:t>k</a:t>
            </a:r>
            <a:r>
              <a:rPr lang="en-US" sz="2000" b="1" kern="1200" dirty="0">
                <a:latin typeface="Cambria" pitchFamily="16" charset="0"/>
                <a:ea typeface="Droid Sans" charset="0"/>
                <a:cs typeface="Droid Sans" charset="0"/>
              </a:rPr>
              <a:t>th latent feature of </a:t>
            </a:r>
            <a:r>
              <a:rPr lang="en-US" sz="2000" b="1" i="1" kern="1200" dirty="0" err="1" smtClean="0">
                <a:latin typeface="Cambria" pitchFamily="16" charset="0"/>
                <a:ea typeface="Droid Sans" charset="0"/>
                <a:cs typeface="Droid Sans" charset="0"/>
              </a:rPr>
              <a:t>j</a:t>
            </a:r>
            <a:r>
              <a:rPr lang="en-US" sz="2000" b="1" kern="1200" dirty="0" err="1" smtClean="0">
                <a:latin typeface="Cambria" pitchFamily="16" charset="0"/>
                <a:ea typeface="Droid Sans" charset="0"/>
                <a:cs typeface="Droid Sans" charset="0"/>
              </a:rPr>
              <a:t>th</a:t>
            </a:r>
            <a:r>
              <a:rPr lang="en-US" sz="2000" b="1" kern="1200" dirty="0" smtClean="0">
                <a:latin typeface="Cambria" pitchFamily="16" charset="0"/>
                <a:ea typeface="Droid Sans" charset="0"/>
                <a:cs typeface="Droid Sans" charset="0"/>
              </a:rPr>
              <a:t> item</a:t>
            </a:r>
            <a:endParaRPr lang="en-US" sz="2000" b="1" i="1" kern="1200" dirty="0" smtClean="0">
              <a:latin typeface="Cambria" pitchFamily="16" charset="0"/>
              <a:ea typeface="Droid Sans" charset="0"/>
              <a:cs typeface="Droid Sans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1" kern="1200" dirty="0" smtClean="0">
              <a:latin typeface="Cambria" pitchFamily="16" charset="0"/>
              <a:ea typeface="Droid Sans" charset="0"/>
              <a:cs typeface="Droid Sans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1" kern="1200" dirty="0" smtClean="0">
              <a:latin typeface="Cambria" pitchFamily="16" charset="0"/>
              <a:ea typeface="Droid Sans" charset="0"/>
              <a:cs typeface="Droid Sans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l-GR" sz="2000" b="1" kern="1200" dirty="0">
              <a:latin typeface="Cambria" pitchFamily="16" charset="0"/>
              <a:ea typeface="Droid Sans" charset="0"/>
              <a:cs typeface="Droid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l-GR" dirty="0"/>
              <a:t>Technologies for Web Applications</a:t>
            </a:r>
            <a:endParaRPr lang="el-GR" altLang="el-GR" dirty="0"/>
          </a:p>
        </p:txBody>
      </p:sp>
    </p:spTree>
    <p:extLst>
      <p:ext uri="{BB962C8B-B14F-4D97-AF65-F5344CB8AC3E}">
        <p14:creationId xmlns:p14="http://schemas.microsoft.com/office/powerpoint/2010/main" val="392027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Matrix Factorization: Optimization</a:t>
            </a:r>
            <a:endParaRPr lang="el-G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b="1" kern="1200" dirty="0" smtClean="0">
                    <a:latin typeface="Cambria" pitchFamily="16" charset="0"/>
                    <a:ea typeface="Droid Sans" charset="0"/>
                    <a:cs typeface="Droid Sans" charset="0"/>
                  </a:rPr>
                  <a:t>Elements of V and F are initialized randomly.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b="1" kern="1200" dirty="0" smtClean="0">
                    <a:latin typeface="Cambria" pitchFamily="16" charset="0"/>
                    <a:ea typeface="Droid Sans" charset="0"/>
                    <a:cs typeface="Droid Sans" charset="0"/>
                  </a:rPr>
                  <a:t>In order to predict unknown elements of X we solve the following optimization problem:</a:t>
                </a:r>
              </a:p>
              <a:p>
                <a:pPr marL="457200" lvl="1" indent="0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1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sz="1600" b="1" i="1" kern="120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𝑲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1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600" b="1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1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600" b="1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𝒌𝒋</m:t>
                              </m:r>
                            </m:sub>
                          </m:sSub>
                        </m:e>
                      </m:nary>
                      <m:r>
                        <a:rPr lang="en-US" sz="1600" b="1" i="1" kern="120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b="1" i="1" kern="1200" dirty="0">
                  <a:solidFill>
                    <a:schemeClr val="tx1"/>
                  </a:solidFill>
                  <a:latin typeface="Cambria Math"/>
                </a:endParaRPr>
              </a:p>
              <a:p>
                <a:pPr marL="457200" lvl="1" indent="0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kern="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sz="1600" b="1" i="1" kern="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sz="1600" b="1" i="1" kern="120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1600" b="1" i="1" kern="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kern="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kern="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sz="1600" b="1" i="1" kern="120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b="1" i="1" kern="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1" i="1" kern="12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1" kern="12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1600" b="1" i="1" kern="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sz="1600" b="1" i="1" kern="120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1" i="1" kern="1200" smtClean="0">
                          <a:solidFill>
                            <a:schemeClr val="tx1"/>
                          </a:solidFill>
                          <a:latin typeface="Cambria Math"/>
                        </a:rPr>
                        <m:t>𝐟𝐨𝐫</m:t>
                      </m:r>
                      <m:r>
                        <a:rPr lang="en-US" sz="1600" b="1" i="1" kern="120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𝐢</m:t>
                          </m:r>
                          <m: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𝐣</m:t>
                          </m:r>
                        </m:e>
                      </m:d>
                      <m:r>
                        <a:rPr lang="en-US" sz="1600" b="1" i="1" kern="120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1600" b="1" i="0" kern="1200" baseline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𝐒</m:t>
                      </m:r>
                    </m:oMath>
                  </m:oMathPara>
                </a14:m>
                <a:endParaRPr lang="en-US" sz="1600" b="1" kern="120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457200" lvl="1" indent="0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0" kern="1200" baseline="0" smtClean="0">
                          <a:solidFill>
                            <a:schemeClr val="tx1"/>
                          </a:solidFill>
                          <a:latin typeface="Cambria Math"/>
                        </a:rPr>
                        <m:t>𝐒𝐄</m:t>
                      </m:r>
                      <m:r>
                        <a:rPr lang="en-US" sz="1600" b="1" i="1" kern="1200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600" b="1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1600" b="1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b="1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600" b="1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b="1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1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600" b="1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b="1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sz="1600" b="1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)∈</m:t>
                              </m:r>
                              <m:r>
                                <a:rPr lang="en-US" sz="1600" b="1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𝑺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  <m:r>
                                        <a:rPr lang="en-US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1600" b="1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1600" b="1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  <m:r>
                                            <a:rPr lang="en-US" sz="1600" b="1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600" b="1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sz="1600" b="1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𝑲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b="1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𝒗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1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𝒊𝒌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1600" b="1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1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𝒌𝒋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600" b="1" kern="1200" dirty="0" smtClean="0">
                  <a:solidFill>
                    <a:schemeClr val="tx1"/>
                  </a:solidFill>
                </a:endParaRPr>
              </a:p>
              <a:p>
                <a:pPr marL="457200" lvl="1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0" kern="1200" baseline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𝐕</m:t>
                          </m:r>
                          <m:r>
                            <a:rPr lang="en-US" sz="1600" b="1" i="0" kern="1200" baseline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600" b="1" i="0" kern="1200" baseline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</m:d>
                      <m:r>
                        <a:rPr lang="en-US" sz="1600" b="1" i="0" kern="1200" baseline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1" i="0" kern="1200" baseline="0" smtClean="0">
                          <a:solidFill>
                            <a:schemeClr val="tx1"/>
                          </a:solidFill>
                          <a:latin typeface="Cambria Math"/>
                        </a:rPr>
                        <m:t>𝐚𝐫𝐠</m:t>
                      </m:r>
                      <m:func>
                        <m:funcPr>
                          <m:ctrlPr>
                            <a:rPr lang="en-US" sz="1600" b="1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1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sz="1600" b="1" i="0" kern="120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𝐦𝐢𝐧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0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𝐕</m:t>
                                  </m:r>
                                  <m:r>
                                    <a:rPr lang="en-US" sz="1600" b="1" i="0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b="1" i="0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𝐅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sz="1600" b="1" i="0" kern="1200" baseline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𝐒𝐄</m:t>
                          </m:r>
                        </m:e>
                      </m:func>
                    </m:oMath>
                  </m:oMathPara>
                </a14:m>
                <a:endParaRPr lang="en-US" sz="1600" b="1" kern="1200" dirty="0" smtClean="0"/>
              </a:p>
              <a:p>
                <a:pPr marL="457200" lvl="1" indent="0"/>
                <a:r>
                  <a:rPr lang="en-US" sz="1600" b="1" kern="1200" dirty="0" smtClean="0"/>
                  <a:t>SE denotes the total squared training error. Optimal V and F minimize SE on the known elements of X</a:t>
                </a:r>
              </a:p>
              <a:p>
                <a:pPr marL="457200" lvl="1" indent="0"/>
                <a:r>
                  <a:rPr lang="en-US" sz="1600" b="1" kern="1200" dirty="0"/>
                  <a:t>	</a:t>
                </a:r>
                <a:r>
                  <a:rPr lang="en-US" sz="1600" b="1" kern="1200" dirty="0" smtClean="0"/>
                  <a:t>				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28" t="-7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l-GR" dirty="0"/>
              <a:t>Technologies for Web Applications</a:t>
            </a:r>
            <a:endParaRPr lang="el-GR" altLang="el-GR" dirty="0"/>
          </a:p>
        </p:txBody>
      </p:sp>
    </p:spTree>
    <p:extLst>
      <p:ext uri="{BB962C8B-B14F-4D97-AF65-F5344CB8AC3E}">
        <p14:creationId xmlns:p14="http://schemas.microsoft.com/office/powerpoint/2010/main" val="8782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mbria"/>
        <a:ea typeface="Droid Sans"/>
        <a:cs typeface="Droid Sans"/>
      </a:majorFont>
      <a:minorFont>
        <a:latin typeface="Cambria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mbria"/>
        <a:ea typeface="Droid Sans"/>
        <a:cs typeface="Droid Sans"/>
      </a:majorFont>
      <a:minorFont>
        <a:latin typeface="Cambria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mbria"/>
        <a:ea typeface="Droid Sans"/>
        <a:cs typeface="Droid Sans"/>
      </a:majorFont>
      <a:minorFont>
        <a:latin typeface="Cambria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10091</TotalTime>
  <Words>1171</Words>
  <Application>Microsoft Office PowerPoint</Application>
  <PresentationFormat>On-screen Show (4:3)</PresentationFormat>
  <Paragraphs>164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Factorization </vt:lpstr>
      <vt:lpstr>Matrix Factorization: Optimization</vt:lpstr>
      <vt:lpstr>Matrix Factorization: Gradient Descent</vt:lpstr>
      <vt:lpstr>Matrix Factorization: Algorithm</vt:lpstr>
      <vt:lpstr>Matrix Factorization: Algorithm Parameters and fine tuning</vt:lpstr>
      <vt:lpstr>Heat Spreading: Definitions</vt:lpstr>
      <vt:lpstr>Heat Spreading: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Gewrgios Papastefanatos</dc:creator>
  <cp:lastModifiedBy>Ioannis Chamodrakas</cp:lastModifiedBy>
  <cp:revision>693</cp:revision>
  <cp:lastPrinted>1601-01-01T00:00:00Z</cp:lastPrinted>
  <dcterms:created xsi:type="dcterms:W3CDTF">2007-08-29T12:55:22Z</dcterms:created>
  <dcterms:modified xsi:type="dcterms:W3CDTF">2020-04-24T16:51:09Z</dcterms:modified>
</cp:coreProperties>
</file>