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66" r:id="rId3"/>
    <p:sldId id="282" r:id="rId4"/>
    <p:sldId id="283" r:id="rId5"/>
    <p:sldId id="284" r:id="rId6"/>
    <p:sldId id="285" r:id="rId7"/>
    <p:sldId id="265" r:id="rId8"/>
    <p:sldId id="286" r:id="rId9"/>
    <p:sldId id="269" r:id="rId10"/>
    <p:sldId id="287" r:id="rId11"/>
    <p:sldId id="290" r:id="rId12"/>
    <p:sldId id="288" r:id="rId13"/>
    <p:sldId id="289" r:id="rId14"/>
    <p:sldId id="281" r:id="rId15"/>
    <p:sldId id="259" r:id="rId16"/>
  </p:sldIdLst>
  <p:sldSz cx="12192000" cy="6858000"/>
  <p:notesSz cx="6858000" cy="9144000"/>
  <p:embeddedFontLst>
    <p:embeddedFont>
      <p:font typeface="Calibri" panose="020F0502020204030204" pitchFamily="3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2"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6258D2-9A06-46AF-B8F1-BD93CD071F3F}" v="3" dt="2024-02-23T04:00:02.6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039" autoAdjust="0"/>
    <p:restoredTop sz="95020" autoAdjust="0"/>
  </p:normalViewPr>
  <p:slideViewPr>
    <p:cSldViewPr snapToGrid="0">
      <p:cViewPr varScale="1">
        <p:scale>
          <a:sx n="73" d="100"/>
          <a:sy n="73" d="100"/>
        </p:scale>
        <p:origin x="-864"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customschemas.google.com/relationships/presentationmetadata" Target="metadata"/><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35"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thish Vanga" userId="96fb3109aa0ce253" providerId="LiveId" clId="{126258D2-9A06-46AF-B8F1-BD93CD071F3F}"/>
    <pc:docChg chg="undo custSel modSld">
      <pc:chgData name="Sathish Vanga" userId="96fb3109aa0ce253" providerId="LiveId" clId="{126258D2-9A06-46AF-B8F1-BD93CD071F3F}" dt="2024-02-23T04:00:42.001" v="39" actId="6549"/>
      <pc:docMkLst>
        <pc:docMk/>
      </pc:docMkLst>
      <pc:sldChg chg="modSp mod">
        <pc:chgData name="Sathish Vanga" userId="96fb3109aa0ce253" providerId="LiveId" clId="{126258D2-9A06-46AF-B8F1-BD93CD071F3F}" dt="2024-02-23T03:55:19.132" v="10" actId="20577"/>
        <pc:sldMkLst>
          <pc:docMk/>
          <pc:sldMk cId="0" sldId="256"/>
        </pc:sldMkLst>
        <pc:spChg chg="mod">
          <ac:chgData name="Sathish Vanga" userId="96fb3109aa0ce253" providerId="LiveId" clId="{126258D2-9A06-46AF-B8F1-BD93CD071F3F}" dt="2024-02-23T03:55:19.132" v="10" actId="20577"/>
          <ac:spMkLst>
            <pc:docMk/>
            <pc:sldMk cId="0" sldId="256"/>
            <ac:spMk id="99" creationId="{00000000-0000-0000-0000-000000000000}"/>
          </ac:spMkLst>
        </pc:spChg>
      </pc:sldChg>
      <pc:sldChg chg="addSp delSp modSp mod">
        <pc:chgData name="Sathish Vanga" userId="96fb3109aa0ce253" providerId="LiveId" clId="{126258D2-9A06-46AF-B8F1-BD93CD071F3F}" dt="2024-02-23T04:00:42.001" v="39" actId="6549"/>
        <pc:sldMkLst>
          <pc:docMk/>
          <pc:sldMk cId="1103362408" sldId="266"/>
        </pc:sldMkLst>
        <pc:spChg chg="mod">
          <ac:chgData name="Sathish Vanga" userId="96fb3109aa0ce253" providerId="LiveId" clId="{126258D2-9A06-46AF-B8F1-BD93CD071F3F}" dt="2024-02-23T03:58:11.167" v="22"/>
          <ac:spMkLst>
            <pc:docMk/>
            <pc:sldMk cId="1103362408" sldId="266"/>
            <ac:spMk id="2" creationId="{1E253BAB-1999-13BA-86DC-D3F51D9CB5BF}"/>
          </ac:spMkLst>
        </pc:spChg>
        <pc:spChg chg="add del mod">
          <ac:chgData name="Sathish Vanga" userId="96fb3109aa0ce253" providerId="LiveId" clId="{126258D2-9A06-46AF-B8F1-BD93CD071F3F}" dt="2024-02-23T03:58:44.595" v="27" actId="20577"/>
          <ac:spMkLst>
            <pc:docMk/>
            <pc:sldMk cId="1103362408" sldId="266"/>
            <ac:spMk id="3" creationId="{CB4A9C9C-150C-C9A9-6CE2-B2614A7C4565}"/>
          </ac:spMkLst>
        </pc:spChg>
        <pc:spChg chg="add">
          <ac:chgData name="Sathish Vanga" userId="96fb3109aa0ce253" providerId="LiveId" clId="{126258D2-9A06-46AF-B8F1-BD93CD071F3F}" dt="2024-02-23T03:59:42.081" v="31"/>
          <ac:spMkLst>
            <pc:docMk/>
            <pc:sldMk cId="1103362408" sldId="266"/>
            <ac:spMk id="4" creationId="{5FA4714E-9ED7-32B0-206F-C74C8B4E6E2B}"/>
          </ac:spMkLst>
        </pc:spChg>
        <pc:spChg chg="mod">
          <ac:chgData name="Sathish Vanga" userId="96fb3109aa0ce253" providerId="LiveId" clId="{126258D2-9A06-46AF-B8F1-BD93CD071F3F}" dt="2024-02-23T04:00:24.471" v="37" actId="1076"/>
          <ac:spMkLst>
            <pc:docMk/>
            <pc:sldMk cId="1103362408" sldId="266"/>
            <ac:spMk id="5" creationId="{4C25C901-3ED7-82D9-ED87-C9ABCA9F00CA}"/>
          </ac:spMkLst>
        </pc:spChg>
        <pc:spChg chg="add del mod">
          <ac:chgData name="Sathish Vanga" userId="96fb3109aa0ce253" providerId="LiveId" clId="{126258D2-9A06-46AF-B8F1-BD93CD071F3F}" dt="2024-02-23T03:59:00.054" v="29" actId="1076"/>
          <ac:spMkLst>
            <pc:docMk/>
            <pc:sldMk cId="1103362408" sldId="266"/>
            <ac:spMk id="7" creationId="{21CA5025-1857-4493-492C-82CA7F457766}"/>
          </ac:spMkLst>
        </pc:spChg>
        <pc:spChg chg="add mod">
          <ac:chgData name="Sathish Vanga" userId="96fb3109aa0ce253" providerId="LiveId" clId="{126258D2-9A06-46AF-B8F1-BD93CD071F3F}" dt="2024-02-23T04:00:28.652" v="38" actId="1076"/>
          <ac:spMkLst>
            <pc:docMk/>
            <pc:sldMk cId="1103362408" sldId="266"/>
            <ac:spMk id="8" creationId="{D8F12484-2781-B254-819F-80210A638AA8}"/>
          </ac:spMkLst>
        </pc:spChg>
        <pc:spChg chg="add mod">
          <ac:chgData name="Sathish Vanga" userId="96fb3109aa0ce253" providerId="LiveId" clId="{126258D2-9A06-46AF-B8F1-BD93CD071F3F}" dt="2024-02-23T04:00:42.001" v="39" actId="6549"/>
          <ac:spMkLst>
            <pc:docMk/>
            <pc:sldMk cId="1103362408" sldId="266"/>
            <ac:spMk id="9" creationId="{4F459E6F-7C40-7AC7-6F7F-41EF1B76A5E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0402192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10424" y="25626"/>
            <a:ext cx="12190815" cy="6832374"/>
          </a:xfrm>
          <a:prstGeom prst="rect">
            <a:avLst/>
          </a:prstGeom>
          <a:noFill/>
          <a:ln>
            <a:noFill/>
          </a:ln>
        </p:spPr>
      </p:pic>
      <p:sp>
        <p:nvSpPr>
          <p:cNvPr id="2" name="TextBox 1"/>
          <p:cNvSpPr txBox="1"/>
          <p:nvPr/>
        </p:nvSpPr>
        <p:spPr>
          <a:xfrm>
            <a:off x="3121331" y="3784600"/>
            <a:ext cx="5969000" cy="646331"/>
          </a:xfrm>
          <a:prstGeom prst="rect">
            <a:avLst/>
          </a:prstGeom>
          <a:noFill/>
        </p:spPr>
        <p:txBody>
          <a:bodyPr wrap="square" rtlCol="0">
            <a:spAutoFit/>
          </a:bodyPr>
          <a:lstStyle/>
          <a:p>
            <a:pPr algn="ctr"/>
            <a:r>
              <a:rPr lang="en-US" sz="3600" dirty="0" smtClean="0">
                <a:latin typeface="Times New Roman" pitchFamily="18" charset="0"/>
                <a:cs typeface="Times New Roman" pitchFamily="18" charset="0"/>
              </a:rPr>
              <a:t>AMCAT </a:t>
            </a:r>
            <a:r>
              <a:rPr lang="en-US" sz="3600" dirty="0">
                <a:latin typeface="Times New Roman" pitchFamily="18" charset="0"/>
                <a:cs typeface="Times New Roman" pitchFamily="18" charset="0"/>
              </a:rPr>
              <a:t>ANALYSIS</a:t>
            </a:r>
          </a:p>
        </p:txBody>
      </p:sp>
      <p:sp>
        <p:nvSpPr>
          <p:cNvPr id="3" name="TextBox 2"/>
          <p:cNvSpPr txBox="1"/>
          <p:nvPr/>
        </p:nvSpPr>
        <p:spPr>
          <a:xfrm>
            <a:off x="8847545" y="5638798"/>
            <a:ext cx="2069797" cy="646331"/>
          </a:xfrm>
          <a:prstGeom prst="rect">
            <a:avLst/>
          </a:prstGeom>
          <a:noFill/>
        </p:spPr>
        <p:txBody>
          <a:bodyPr wrap="none" rtlCol="0">
            <a:spAutoFit/>
          </a:bodyPr>
          <a:lstStyle/>
          <a:p>
            <a:r>
              <a:rPr lang="en-US" sz="1800" dirty="0"/>
              <a:t>By</a:t>
            </a:r>
            <a:r>
              <a:rPr lang="en-US" sz="1800" b="1" dirty="0"/>
              <a:t>:</a:t>
            </a:r>
          </a:p>
          <a:p>
            <a:r>
              <a:rPr lang="en-US" sz="1800" b="1" dirty="0" smtClean="0"/>
              <a:t>K. SIVA SANKAR</a:t>
            </a:r>
            <a:endParaRPr lang="en-US" sz="18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3FC81EC6-63AC-D419-A189-0AF91994483A}"/>
              </a:ext>
            </a:extLst>
          </p:cNvPr>
          <p:cNvPicPr>
            <a:picLocks noChangeAspect="1"/>
          </p:cNvPicPr>
          <p:nvPr/>
        </p:nvPicPr>
        <p:blipFill>
          <a:blip r:embed="rId2"/>
          <a:stretch>
            <a:fillRect/>
          </a:stretch>
        </p:blipFill>
        <p:spPr>
          <a:xfrm>
            <a:off x="65314" y="835656"/>
            <a:ext cx="11930744" cy="4570868"/>
          </a:xfrm>
          <a:prstGeom prst="rect">
            <a:avLst/>
          </a:prstGeom>
        </p:spPr>
      </p:pic>
      <p:sp>
        <p:nvSpPr>
          <p:cNvPr id="4" name="TextBox 3">
            <a:extLst>
              <a:ext uri="{FF2B5EF4-FFF2-40B4-BE49-F238E27FC236}">
                <a16:creationId xmlns:a16="http://schemas.microsoft.com/office/drawing/2014/main" xmlns="" id="{6632D235-F3CE-5A85-ECAC-DB33268804BF}"/>
              </a:ext>
            </a:extLst>
          </p:cNvPr>
          <p:cNvSpPr txBox="1"/>
          <p:nvPr/>
        </p:nvSpPr>
        <p:spPr>
          <a:xfrm>
            <a:off x="615820" y="5561045"/>
            <a:ext cx="6923315" cy="584775"/>
          </a:xfrm>
          <a:prstGeom prst="rect">
            <a:avLst/>
          </a:prstGeom>
          <a:noFill/>
        </p:spPr>
        <p:txBody>
          <a:bodyPr wrap="square" rtlCol="0">
            <a:spAutoFit/>
          </a:bodyPr>
          <a:lstStyle/>
          <a:p>
            <a:r>
              <a:rPr lang="en-US" sz="1600" b="0" i="0" dirty="0">
                <a:solidFill>
                  <a:srgbClr val="0D0D0D"/>
                </a:solidFill>
                <a:effectLst/>
                <a:latin typeface="Times New Roman" panose="02020603050405020304" pitchFamily="18" charset="0"/>
                <a:cs typeface="Times New Roman" panose="02020603050405020304" pitchFamily="18" charset="0"/>
              </a:rPr>
              <a:t>There is a positive correlation between salary and both Aptitude Score and Academic Performance</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7319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668" y="928961"/>
            <a:ext cx="7136212" cy="5223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7850778" y="1306286"/>
            <a:ext cx="3938354" cy="3785652"/>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 correlation matrix is a </a:t>
            </a:r>
            <a:r>
              <a:rPr lang="en-US" sz="1600" b="1" dirty="0">
                <a:latin typeface="Times New Roman" panose="02020603050405020304" pitchFamily="18" charset="0"/>
                <a:cs typeface="Times New Roman" panose="02020603050405020304" pitchFamily="18" charset="0"/>
              </a:rPr>
              <a:t>square matrix</a:t>
            </a:r>
            <a:r>
              <a:rPr lang="en-US" sz="1600" dirty="0">
                <a:latin typeface="Times New Roman" panose="02020603050405020304" pitchFamily="18" charset="0"/>
                <a:cs typeface="Times New Roman" panose="02020603050405020304" pitchFamily="18" charset="0"/>
              </a:rPr>
              <a:t> that shows the </a:t>
            </a:r>
            <a:r>
              <a:rPr lang="en-US" sz="1600" b="1" dirty="0">
                <a:latin typeface="Times New Roman" panose="02020603050405020304" pitchFamily="18" charset="0"/>
                <a:cs typeface="Times New Roman" panose="02020603050405020304" pitchFamily="18" charset="0"/>
              </a:rPr>
              <a:t>correlation coefficients</a:t>
            </a:r>
            <a:r>
              <a:rPr lang="en-US" sz="1600" dirty="0">
                <a:latin typeface="Times New Roman" panose="02020603050405020304" pitchFamily="18" charset="0"/>
                <a:cs typeface="Times New Roman" panose="02020603050405020304" pitchFamily="18" charset="0"/>
              </a:rPr>
              <a:t> between different variables.</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Each cell in the matrix represents the strength and direction of the relationship between two variables.</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values range from </a:t>
            </a:r>
            <a:r>
              <a:rPr lang="en-US" sz="1600" b="1" dirty="0">
                <a:latin typeface="Times New Roman" panose="02020603050405020304" pitchFamily="18" charset="0"/>
                <a:cs typeface="Times New Roman" panose="02020603050405020304" pitchFamily="18" charset="0"/>
              </a:rPr>
              <a:t>-1</a:t>
            </a:r>
            <a:r>
              <a:rPr lang="en-US" sz="1600" dirty="0">
                <a:latin typeface="Times New Roman" panose="02020603050405020304" pitchFamily="18" charset="0"/>
                <a:cs typeface="Times New Roman" panose="02020603050405020304" pitchFamily="18" charset="0"/>
              </a:rPr>
              <a:t> (strong negative correlation) to </a:t>
            </a:r>
            <a:r>
              <a:rPr lang="en-US" sz="1600" b="1" dirty="0">
                <a:latin typeface="Times New Roman" panose="02020603050405020304" pitchFamily="18" charset="0"/>
                <a:cs typeface="Times New Roman" panose="02020603050405020304" pitchFamily="18" charset="0"/>
              </a:rPr>
              <a:t>1</a:t>
            </a:r>
            <a:r>
              <a:rPr lang="en-US" sz="1600" dirty="0">
                <a:latin typeface="Times New Roman" panose="02020603050405020304" pitchFamily="18" charset="0"/>
                <a:cs typeface="Times New Roman" panose="02020603050405020304" pitchFamily="18" charset="0"/>
              </a:rPr>
              <a:t> (strong positive correlation), with </a:t>
            </a:r>
            <a:r>
              <a:rPr lang="en-US" sz="1600" b="1" dirty="0">
                <a:latin typeface="Times New Roman" panose="02020603050405020304" pitchFamily="18" charset="0"/>
                <a:cs typeface="Times New Roman" panose="02020603050405020304" pitchFamily="18" charset="0"/>
              </a:rPr>
              <a:t>0</a:t>
            </a:r>
            <a:r>
              <a:rPr lang="en-US" sz="1600" dirty="0">
                <a:latin typeface="Times New Roman" panose="02020603050405020304" pitchFamily="18" charset="0"/>
                <a:cs typeface="Times New Roman" panose="02020603050405020304" pitchFamily="18" charset="0"/>
              </a:rPr>
              <a:t> indicating no linear relationship.</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diagonal cells (top left to bottom right) always have a value of </a:t>
            </a:r>
            <a:r>
              <a:rPr lang="en-US" sz="1600" b="1" dirty="0">
                <a:latin typeface="Times New Roman" panose="02020603050405020304" pitchFamily="18" charset="0"/>
                <a:cs typeface="Times New Roman" panose="02020603050405020304" pitchFamily="18" charset="0"/>
              </a:rPr>
              <a:t>1</a:t>
            </a:r>
            <a:r>
              <a:rPr lang="en-US" sz="1600" dirty="0">
                <a:latin typeface="Times New Roman" panose="02020603050405020304" pitchFamily="18" charset="0"/>
                <a:cs typeface="Times New Roman" panose="02020603050405020304" pitchFamily="18" charset="0"/>
              </a:rPr>
              <a:t> because they represent the correlation of each variable with itself.</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80E53338-DF02-5B24-E9D0-FFC60FE9E7C5}"/>
              </a:ext>
            </a:extLst>
          </p:cNvPr>
          <p:cNvSpPr txBox="1"/>
          <p:nvPr/>
        </p:nvSpPr>
        <p:spPr>
          <a:xfrm>
            <a:off x="589613" y="246551"/>
            <a:ext cx="3239161" cy="523220"/>
          </a:xfrm>
          <a:prstGeom prst="rect">
            <a:avLst/>
          </a:prstGeom>
          <a:noFill/>
        </p:spPr>
        <p:txBody>
          <a:bodyPr wrap="square">
            <a:spAutoFit/>
          </a:bodyPr>
          <a:lstStyle/>
          <a:p>
            <a:r>
              <a:rPr lang="en-US" sz="2800" b="1" dirty="0">
                <a:solidFill>
                  <a:srgbClr val="FF0000"/>
                </a:solidFill>
                <a:latin typeface="Times New Roman" panose="02020603050405020304" pitchFamily="18" charset="0"/>
                <a:cs typeface="Times New Roman" panose="02020603050405020304" pitchFamily="18" charset="0"/>
              </a:rPr>
              <a:t>Correlation </a:t>
            </a:r>
            <a:r>
              <a:rPr lang="en-US" sz="2800" b="1" dirty="0" smtClean="0">
                <a:solidFill>
                  <a:srgbClr val="FF0000"/>
                </a:solidFill>
                <a:latin typeface="Times New Roman" panose="02020603050405020304" pitchFamily="18" charset="0"/>
                <a:cs typeface="Times New Roman" panose="02020603050405020304" pitchFamily="18" charset="0"/>
              </a:rPr>
              <a:t>Matrix:</a:t>
            </a:r>
            <a:endParaRPr lang="en-GB" sz="2800" b="1" i="0" dirty="0">
              <a:solidFill>
                <a:srgbClr val="FF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1135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AE34F73A-435D-9CF2-1B68-2FC26ED5A38C}"/>
              </a:ext>
            </a:extLst>
          </p:cNvPr>
          <p:cNvPicPr>
            <a:picLocks noChangeAspect="1"/>
          </p:cNvPicPr>
          <p:nvPr/>
        </p:nvPicPr>
        <p:blipFill>
          <a:blip r:embed="rId2"/>
          <a:stretch>
            <a:fillRect/>
          </a:stretch>
        </p:blipFill>
        <p:spPr>
          <a:xfrm>
            <a:off x="139960" y="961052"/>
            <a:ext cx="5822301" cy="4096139"/>
          </a:xfrm>
          <a:prstGeom prst="rect">
            <a:avLst/>
          </a:prstGeom>
        </p:spPr>
      </p:pic>
      <p:pic>
        <p:nvPicPr>
          <p:cNvPr id="5" name="Picture 4">
            <a:extLst>
              <a:ext uri="{FF2B5EF4-FFF2-40B4-BE49-F238E27FC236}">
                <a16:creationId xmlns:a16="http://schemas.microsoft.com/office/drawing/2014/main" xmlns="" id="{D64D1274-29A7-C940-0793-680D925F1626}"/>
              </a:ext>
            </a:extLst>
          </p:cNvPr>
          <p:cNvPicPr>
            <a:picLocks noChangeAspect="1"/>
          </p:cNvPicPr>
          <p:nvPr/>
        </p:nvPicPr>
        <p:blipFill>
          <a:blip r:embed="rId3"/>
          <a:stretch>
            <a:fillRect/>
          </a:stretch>
        </p:blipFill>
        <p:spPr>
          <a:xfrm>
            <a:off x="6550090" y="961052"/>
            <a:ext cx="5177193" cy="3163079"/>
          </a:xfrm>
          <a:prstGeom prst="rect">
            <a:avLst/>
          </a:prstGeom>
        </p:spPr>
      </p:pic>
      <p:cxnSp>
        <p:nvCxnSpPr>
          <p:cNvPr id="7" name="Straight Connector 6">
            <a:extLst>
              <a:ext uri="{FF2B5EF4-FFF2-40B4-BE49-F238E27FC236}">
                <a16:creationId xmlns:a16="http://schemas.microsoft.com/office/drawing/2014/main" xmlns="" id="{EB6136AB-6FA3-C619-8B64-FD44E5BE0A00}"/>
              </a:ext>
            </a:extLst>
          </p:cNvPr>
          <p:cNvCxnSpPr/>
          <p:nvPr/>
        </p:nvCxnSpPr>
        <p:spPr>
          <a:xfrm>
            <a:off x="6242180" y="877078"/>
            <a:ext cx="0" cy="5850293"/>
          </a:xfrm>
          <a:prstGeom prst="line">
            <a:avLst/>
          </a:prstGeom>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xmlns="" id="{60CA0A39-2E67-BDF2-DA0D-45E2B30D1FAC}"/>
              </a:ext>
            </a:extLst>
          </p:cNvPr>
          <p:cNvSpPr txBox="1"/>
          <p:nvPr/>
        </p:nvSpPr>
        <p:spPr>
          <a:xfrm>
            <a:off x="6354147" y="4478694"/>
            <a:ext cx="5837848" cy="830997"/>
          </a:xfrm>
          <a:prstGeom prst="rect">
            <a:avLst/>
          </a:prstGeom>
          <a:noFill/>
        </p:spPr>
        <p:txBody>
          <a:bodyPr wrap="square" rtlCol="0">
            <a:spAutoFit/>
          </a:bodyPr>
          <a:lstStyle/>
          <a:p>
            <a:r>
              <a:rPr lang="en-US" sz="1600" b="0" i="0" dirty="0">
                <a:solidFill>
                  <a:srgbClr val="0D0D0D"/>
                </a:solidFill>
                <a:effectLst/>
                <a:latin typeface="Times New Roman" panose="02020603050405020304" pitchFamily="18" charset="0"/>
                <a:cs typeface="Times New Roman" panose="02020603050405020304" pitchFamily="18" charset="0"/>
              </a:rPr>
              <a:t>Men in Computer Science, Electronics, and CE earn slightly more than women in these specializations. However, women in other specializations earn significantly more than men in the same field</a:t>
            </a:r>
            <a:endParaRPr lang="en-IN" sz="16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xmlns="" id="{5BE7AF29-B4D4-4237-FBEF-05012AB8FCDE}"/>
              </a:ext>
            </a:extLst>
          </p:cNvPr>
          <p:cNvSpPr txBox="1"/>
          <p:nvPr/>
        </p:nvSpPr>
        <p:spPr>
          <a:xfrm>
            <a:off x="326571" y="5430416"/>
            <a:ext cx="5607699" cy="830997"/>
          </a:xfrm>
          <a:prstGeom prst="rect">
            <a:avLst/>
          </a:prstGeom>
          <a:noFill/>
        </p:spPr>
        <p:txBody>
          <a:bodyPr wrap="square" rtlCol="0">
            <a:spAutoFit/>
          </a:bodyPr>
          <a:lstStyle/>
          <a:p>
            <a:r>
              <a:rPr lang="en-US" sz="1600" b="0" i="0" dirty="0">
                <a:solidFill>
                  <a:srgbClr val="0D0D0D"/>
                </a:solidFill>
                <a:effectLst/>
                <a:latin typeface="Times New Roman" panose="02020603050405020304" pitchFamily="18" charset="0"/>
                <a:cs typeface="Times New Roman" panose="02020603050405020304" pitchFamily="18" charset="0"/>
              </a:rPr>
              <a:t>Mean salary in top roles is largely independent of gender; observed differences may be influenced by factors like experience and specialization</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7807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B441E02A-477E-9970-78C4-B06CE6688D29}"/>
              </a:ext>
            </a:extLst>
          </p:cNvPr>
          <p:cNvPicPr>
            <a:picLocks noChangeAspect="1"/>
          </p:cNvPicPr>
          <p:nvPr/>
        </p:nvPicPr>
        <p:blipFill>
          <a:blip r:embed="rId2"/>
          <a:stretch>
            <a:fillRect/>
          </a:stretch>
        </p:blipFill>
        <p:spPr>
          <a:xfrm>
            <a:off x="641234" y="503853"/>
            <a:ext cx="8390265" cy="4105469"/>
          </a:xfrm>
          <a:prstGeom prst="rect">
            <a:avLst/>
          </a:prstGeom>
        </p:spPr>
      </p:pic>
      <p:sp>
        <p:nvSpPr>
          <p:cNvPr id="4" name="TextBox 3">
            <a:extLst>
              <a:ext uri="{FF2B5EF4-FFF2-40B4-BE49-F238E27FC236}">
                <a16:creationId xmlns:a16="http://schemas.microsoft.com/office/drawing/2014/main" xmlns="" id="{0A7C8846-954B-AB6A-9BF4-ACBCCBA4E706}"/>
              </a:ext>
            </a:extLst>
          </p:cNvPr>
          <p:cNvSpPr txBox="1"/>
          <p:nvPr/>
        </p:nvSpPr>
        <p:spPr>
          <a:xfrm>
            <a:off x="641234" y="4842588"/>
            <a:ext cx="7756317" cy="830997"/>
          </a:xfrm>
          <a:prstGeom prst="rect">
            <a:avLst/>
          </a:prstGeom>
          <a:noFill/>
        </p:spPr>
        <p:txBody>
          <a:bodyPr wrap="square" rtlCol="0">
            <a:spAutoFit/>
          </a:bodyPr>
          <a:lstStyle/>
          <a:p>
            <a:r>
              <a:rPr lang="en-US" sz="1600" b="0" i="0" dirty="0">
                <a:solidFill>
                  <a:srgbClr val="0D0D0D"/>
                </a:solidFill>
                <a:effectLst/>
                <a:latin typeface="Times New Roman" panose="02020603050405020304" pitchFamily="18" charset="0"/>
                <a:cs typeface="Times New Roman" panose="02020603050405020304" pitchFamily="18" charset="0"/>
              </a:rPr>
              <a:t>Mean salary for top roles is mostly gender-independent. Differences observed in some roles may be influenced by factors like experience and specialization; not necessarily indicative of gender-based pay discrepancies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6721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5673" y="1396999"/>
            <a:ext cx="10644261" cy="2308324"/>
          </a:xfrm>
          <a:prstGeom prst="rect">
            <a:avLst/>
          </a:prstGeom>
          <a:noFill/>
        </p:spPr>
        <p:txBody>
          <a:bodyPr wrap="none" rtlCol="0">
            <a:spAutoFit/>
          </a:bodyPr>
          <a:lstStyle/>
          <a:p>
            <a:pPr marL="342900" indent="-342900">
              <a:buFont typeface="Wingdings" panose="05000000000000000000" pitchFamily="2" charset="2"/>
              <a:buChar char="Ø"/>
            </a:pPr>
            <a:r>
              <a:rPr lang="en-GB" sz="2400" b="1" dirty="0">
                <a:solidFill>
                  <a:srgbClr val="202214"/>
                </a:solidFill>
                <a:latin typeface="Times New Roman" panose="02020603050405020304" pitchFamily="18" charset="0"/>
                <a:ea typeface="Calibri" panose="020F0502020204030204" pitchFamily="34" charset="0"/>
                <a:cs typeface="Times New Roman" panose="02020603050405020304" pitchFamily="18" charset="0"/>
              </a:rPr>
              <a:t>Most of Amcat Aspirants are male working in IT domain with an experience </a:t>
            </a:r>
          </a:p>
          <a:p>
            <a:r>
              <a:rPr lang="en-GB" sz="2400" b="1" dirty="0">
                <a:solidFill>
                  <a:srgbClr val="202214"/>
                </a:solidFill>
                <a:latin typeface="Times New Roman" panose="02020603050405020304" pitchFamily="18" charset="0"/>
                <a:ea typeface="Calibri" panose="020F0502020204030204" pitchFamily="34" charset="0"/>
                <a:cs typeface="Times New Roman" panose="02020603050405020304" pitchFamily="18" charset="0"/>
              </a:rPr>
              <a:t>of around 5years with degree in Btech and specialization in Computer </a:t>
            </a:r>
          </a:p>
          <a:p>
            <a:r>
              <a:rPr lang="en-GB" sz="2400" b="1" dirty="0">
                <a:solidFill>
                  <a:srgbClr val="202214"/>
                </a:solidFill>
                <a:latin typeface="Times New Roman" panose="02020603050405020304" pitchFamily="18" charset="0"/>
                <a:ea typeface="Calibri" panose="020F0502020204030204" pitchFamily="34" charset="0"/>
                <a:cs typeface="Times New Roman" panose="02020603050405020304" pitchFamily="18" charset="0"/>
              </a:rPr>
              <a:t>Science/Information Technology from tier-2 college in Uttar Pradesh with an </a:t>
            </a:r>
          </a:p>
          <a:p>
            <a:r>
              <a:rPr lang="en-GB" sz="2400" b="1" dirty="0">
                <a:solidFill>
                  <a:srgbClr val="202214"/>
                </a:solidFill>
                <a:latin typeface="Times New Roman" panose="02020603050405020304" pitchFamily="18" charset="0"/>
                <a:ea typeface="Calibri" panose="020F0502020204030204" pitchFamily="34" charset="0"/>
                <a:cs typeface="Times New Roman" panose="02020603050405020304" pitchFamily="18" charset="0"/>
              </a:rPr>
              <a:t>average salary around 300k.</a:t>
            </a:r>
          </a:p>
          <a:p>
            <a:pPr marL="342900" indent="-342900">
              <a:buFont typeface="Wingdings" panose="05000000000000000000" pitchFamily="2" charset="2"/>
              <a:buChar char="Ø"/>
            </a:pPr>
            <a:r>
              <a:rPr lang="en-GB" sz="2400" b="1" dirty="0">
                <a:solidFill>
                  <a:srgbClr val="202214"/>
                </a:solidFill>
                <a:latin typeface="Times New Roman" panose="02020603050405020304" pitchFamily="18" charset="0"/>
                <a:ea typeface="Calibri" panose="020F0502020204030204" pitchFamily="34" charset="0"/>
                <a:cs typeface="Times New Roman" panose="02020603050405020304" pitchFamily="18" charset="0"/>
              </a:rPr>
              <a:t>High paying jobs taken up by amcat aspirants are mostly from 'IT' Domain.</a:t>
            </a:r>
          </a:p>
          <a:p>
            <a:pPr marL="342900" indent="-3429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80E53338-DF02-5B24-E9D0-FFC60FE9E7C5}"/>
              </a:ext>
            </a:extLst>
          </p:cNvPr>
          <p:cNvSpPr txBox="1"/>
          <p:nvPr/>
        </p:nvSpPr>
        <p:spPr>
          <a:xfrm>
            <a:off x="605673" y="591714"/>
            <a:ext cx="6094428" cy="523220"/>
          </a:xfrm>
          <a:prstGeom prst="rect">
            <a:avLst/>
          </a:prstGeom>
          <a:noFill/>
        </p:spPr>
        <p:txBody>
          <a:bodyPr wrap="square">
            <a:spAutoFit/>
          </a:bodyPr>
          <a:lstStyle/>
          <a:p>
            <a:pPr algn="l"/>
            <a:r>
              <a:rPr lang="en-GB" sz="2800" b="1" i="0" dirty="0" smtClean="0">
                <a:solidFill>
                  <a:srgbClr val="FF0000"/>
                </a:solidFill>
                <a:effectLst/>
                <a:latin typeface="Times New Roman" panose="02020603050405020304" pitchFamily="18" charset="0"/>
                <a:cs typeface="Times New Roman" panose="02020603050405020304" pitchFamily="18" charset="0"/>
              </a:rPr>
              <a:t>CONCLUSIONS</a:t>
            </a:r>
            <a:r>
              <a:rPr lang="en-GB" sz="2800" b="1" i="0" dirty="0">
                <a:solidFill>
                  <a:srgbClr val="FF0000"/>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066360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028" name="Picture 4" descr="C:\Users\master\AppData\Local\Microsoft\Windows\INetCache\IE\LDNR6ZDQ\87481-of-thanks-letter-text-logo-calligraphy-drawing[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645" y="968686"/>
            <a:ext cx="10763794" cy="434421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E253BAB-1999-13BA-86DC-D3F51D9CB5BF}"/>
              </a:ext>
            </a:extLst>
          </p:cNvPr>
          <p:cNvSpPr txBox="1"/>
          <p:nvPr/>
        </p:nvSpPr>
        <p:spPr>
          <a:xfrm>
            <a:off x="355600" y="182880"/>
            <a:ext cx="4459875" cy="523220"/>
          </a:xfrm>
          <a:prstGeom prst="rect">
            <a:avLst/>
          </a:prstGeom>
          <a:noFill/>
        </p:spPr>
        <p:txBody>
          <a:bodyPr wrap="none" rtlCol="0">
            <a:spAutoFit/>
          </a:bodyPr>
          <a:lstStyle/>
          <a:p>
            <a:r>
              <a:rPr lang="en-GB" sz="2800" b="1" dirty="0">
                <a:solidFill>
                  <a:srgbClr val="FF0000"/>
                </a:solidFill>
                <a:latin typeface="Times New Roman" panose="02020603050405020304" pitchFamily="18" charset="0"/>
                <a:cs typeface="Times New Roman" panose="02020603050405020304" pitchFamily="18" charset="0"/>
              </a:rPr>
              <a:t>PROBLEM</a:t>
            </a:r>
            <a:r>
              <a:rPr lang="en-GB" sz="2800" b="1" dirty="0">
                <a:latin typeface="Times New Roman" panose="02020603050405020304" pitchFamily="18" charset="0"/>
                <a:cs typeface="Times New Roman" panose="02020603050405020304" pitchFamily="18" charset="0"/>
              </a:rPr>
              <a:t> </a:t>
            </a:r>
            <a:r>
              <a:rPr lang="en-GB" sz="2800" b="1" dirty="0">
                <a:solidFill>
                  <a:srgbClr val="FF0000"/>
                </a:solidFill>
                <a:latin typeface="Times New Roman" panose="02020603050405020304" pitchFamily="18" charset="0"/>
                <a:cs typeface="Times New Roman" panose="02020603050405020304" pitchFamily="18" charset="0"/>
              </a:rPr>
              <a:t>STATEMENT</a:t>
            </a:r>
            <a:r>
              <a:rPr lang="en-GB" sz="2800" b="1" dirty="0">
                <a:latin typeface="Times New Roman" panose="02020603050405020304" pitchFamily="18" charset="0"/>
                <a:cs typeface="Times New Roman" panose="02020603050405020304" pitchFamily="18" charset="0"/>
              </a:rPr>
              <a:t>:</a:t>
            </a:r>
            <a:endParaRPr lang="en-IN" sz="28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CB4A9C9C-150C-C9A9-6CE2-B2614A7C4565}"/>
              </a:ext>
            </a:extLst>
          </p:cNvPr>
          <p:cNvSpPr txBox="1"/>
          <p:nvPr/>
        </p:nvSpPr>
        <p:spPr>
          <a:xfrm>
            <a:off x="355599" y="1117600"/>
            <a:ext cx="10934701" cy="1200329"/>
          </a:xfrm>
          <a:prstGeom prst="rect">
            <a:avLst/>
          </a:prstGeom>
          <a:noFill/>
        </p:spPr>
        <p:txBody>
          <a:bodyPr wrap="square" rtlCol="0">
            <a:spAutoFit/>
          </a:bodyPr>
          <a:lstStyle/>
          <a:p>
            <a:pPr marL="457200" indent="-457200">
              <a:buFont typeface="Wingdings" panose="05000000000000000000" pitchFamily="2" charset="2"/>
              <a:buChar char="Ø"/>
            </a:pPr>
            <a:r>
              <a:rPr lang="en-GB" sz="2400" b="0" i="0" dirty="0">
                <a:solidFill>
                  <a:srgbClr val="0D0D0D"/>
                </a:solidFill>
                <a:effectLst/>
                <a:latin typeface="Times New Roman" pitchFamily="18" charset="0"/>
                <a:cs typeface="Times New Roman" pitchFamily="18" charset="0"/>
              </a:rPr>
              <a:t>Analyze AMCAT test data to identify candidate performance trends, pinpoint strengths and weaknesses, and explore correlations with job success. Optimize the use of AMCAT scores in the hiring process for more effective candidate selection.</a:t>
            </a:r>
            <a:endParaRPr lang="en-IN" sz="2400" dirty="0">
              <a:latin typeface="Times New Roman" pitchFamily="18" charset="0"/>
              <a:cs typeface="Times New Roman" pitchFamily="18" charset="0"/>
            </a:endParaRPr>
          </a:p>
        </p:txBody>
      </p:sp>
      <p:sp>
        <p:nvSpPr>
          <p:cNvPr id="5" name="TextBox 4">
            <a:extLst>
              <a:ext uri="{FF2B5EF4-FFF2-40B4-BE49-F238E27FC236}">
                <a16:creationId xmlns:a16="http://schemas.microsoft.com/office/drawing/2014/main" xmlns="" id="{4C25C901-3ED7-82D9-ED87-C9ABCA9F00CA}"/>
              </a:ext>
            </a:extLst>
          </p:cNvPr>
          <p:cNvSpPr txBox="1"/>
          <p:nvPr/>
        </p:nvSpPr>
        <p:spPr>
          <a:xfrm>
            <a:off x="355599" y="2928825"/>
            <a:ext cx="6096000" cy="523220"/>
          </a:xfrm>
          <a:prstGeom prst="rect">
            <a:avLst/>
          </a:prstGeom>
          <a:noFill/>
        </p:spPr>
        <p:txBody>
          <a:bodyPr wrap="square">
            <a:spAutoFit/>
          </a:bodyPr>
          <a:lstStyle/>
          <a:p>
            <a:r>
              <a:rPr lang="en-GB" sz="2800" b="1" dirty="0">
                <a:solidFill>
                  <a:srgbClr val="FF0000"/>
                </a:solidFill>
                <a:latin typeface="Times New Roman" panose="02020603050405020304" pitchFamily="18" charset="0"/>
                <a:cs typeface="Times New Roman" panose="02020603050405020304" pitchFamily="18" charset="0"/>
              </a:rPr>
              <a:t>OBJECTIVE OF THE PROJECT:</a:t>
            </a:r>
            <a:endParaRPr lang="en-IN" sz="2800" b="1" dirty="0">
              <a:solidFill>
                <a:srgbClr val="FF0000"/>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21CA5025-1857-4493-492C-82CA7F457766}"/>
              </a:ext>
            </a:extLst>
          </p:cNvPr>
          <p:cNvSpPr txBox="1"/>
          <p:nvPr/>
        </p:nvSpPr>
        <p:spPr>
          <a:xfrm>
            <a:off x="719560" y="5149473"/>
            <a:ext cx="6096000" cy="307777"/>
          </a:xfrm>
          <a:prstGeom prst="rect">
            <a:avLst/>
          </a:prstGeom>
          <a:noFill/>
        </p:spPr>
        <p:txBody>
          <a:bodyPr wrap="square">
            <a:spAutoFit/>
          </a:bodyPr>
          <a:lstStyle/>
          <a:p>
            <a:pPr marL="457200" indent="-457200">
              <a:buFont typeface="Wingdings" panose="05000000000000000000" pitchFamily="2" charset="2"/>
              <a:buChar char="Ø"/>
            </a:pPr>
            <a:endParaRPr lang="en-IN" sz="1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xmlns="" id="{D8F12484-2781-B254-819F-80210A638AA8}"/>
              </a:ext>
            </a:extLst>
          </p:cNvPr>
          <p:cNvSpPr txBox="1"/>
          <p:nvPr/>
        </p:nvSpPr>
        <p:spPr>
          <a:xfrm>
            <a:off x="465428" y="3931007"/>
            <a:ext cx="10824871" cy="1200329"/>
          </a:xfrm>
          <a:prstGeom prst="rect">
            <a:avLst/>
          </a:prstGeom>
          <a:noFill/>
        </p:spPr>
        <p:txBody>
          <a:bodyPr wrap="square">
            <a:spAutoFit/>
          </a:bodyPr>
          <a:lstStyle/>
          <a:p>
            <a:pPr marL="457200" indent="-457200">
              <a:buFont typeface="Wingdings" panose="05000000000000000000" pitchFamily="2" charset="2"/>
              <a:buChar char="Ø"/>
            </a:pPr>
            <a:r>
              <a:rPr lang="en-GB" sz="2400" b="0" i="0" dirty="0">
                <a:solidFill>
                  <a:srgbClr val="0D0D0D"/>
                </a:solidFill>
                <a:effectLst/>
                <a:latin typeface="Times New Roman" pitchFamily="18" charset="0"/>
                <a:cs typeface="Times New Roman" pitchFamily="18" charset="0"/>
              </a:rPr>
              <a:t>Analyze AMCAT test data to identify candidate performance trends, pinpoint strengths and weaknesses, and explore correlations with job success. Optimize the use of AMCAT scores in the hiring process for more effective candidate selection.</a:t>
            </a:r>
            <a:endParaRPr lang="en-IN" sz="2400" dirty="0">
              <a:latin typeface="Times New Roman" pitchFamily="18" charset="0"/>
              <a:cs typeface="Times New Roman" pitchFamily="18" charset="0"/>
            </a:endParaRPr>
          </a:p>
        </p:txBody>
      </p:sp>
      <p:sp>
        <p:nvSpPr>
          <p:cNvPr id="9" name="Rectangle 2">
            <a:extLst>
              <a:ext uri="{FF2B5EF4-FFF2-40B4-BE49-F238E27FC236}">
                <a16:creationId xmlns:a16="http://schemas.microsoft.com/office/drawing/2014/main" xmlns="" id="{4F459E6F-7C40-7AC7-6F7F-41EF1B76A5E9}"/>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03362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3ED42E84-5BA6-D010-D7B1-880CF959D579}"/>
              </a:ext>
            </a:extLst>
          </p:cNvPr>
          <p:cNvSpPr txBox="1"/>
          <p:nvPr/>
        </p:nvSpPr>
        <p:spPr>
          <a:xfrm>
            <a:off x="438539" y="363894"/>
            <a:ext cx="3116424" cy="523220"/>
          </a:xfrm>
          <a:prstGeom prst="rect">
            <a:avLst/>
          </a:prstGeom>
          <a:noFill/>
        </p:spPr>
        <p:txBody>
          <a:bodyPr wrap="square" rtlCol="0">
            <a:spAutoFit/>
          </a:bodyPr>
          <a:lstStyle/>
          <a:p>
            <a:r>
              <a:rPr lang="en-US" sz="2800" dirty="0">
                <a:solidFill>
                  <a:srgbClr val="FF0000"/>
                </a:solidFill>
                <a:latin typeface="Times New Roman" panose="02020603050405020304" pitchFamily="18" charset="0"/>
                <a:cs typeface="Times New Roman" panose="02020603050405020304" pitchFamily="18" charset="0"/>
              </a:rPr>
              <a:t>KEY</a:t>
            </a:r>
            <a:r>
              <a:rPr lang="en-US" dirty="0">
                <a:solidFill>
                  <a:srgbClr val="FF0000"/>
                </a:solidFill>
              </a:rPr>
              <a:t> </a:t>
            </a:r>
            <a:r>
              <a:rPr lang="en-US" sz="2800" dirty="0">
                <a:solidFill>
                  <a:srgbClr val="FF0000"/>
                </a:solidFill>
              </a:rPr>
              <a:t>TASKS</a:t>
            </a:r>
            <a:r>
              <a:rPr lang="en-US" dirty="0">
                <a:solidFill>
                  <a:srgbClr val="FF0000"/>
                </a:solidFill>
              </a:rPr>
              <a:t>:</a:t>
            </a:r>
            <a:endParaRPr lang="en-IN" dirty="0">
              <a:solidFill>
                <a:srgbClr val="FF0000"/>
              </a:solidFill>
            </a:endParaRPr>
          </a:p>
        </p:txBody>
      </p:sp>
      <p:sp>
        <p:nvSpPr>
          <p:cNvPr id="3" name="TextBox 2">
            <a:extLst>
              <a:ext uri="{FF2B5EF4-FFF2-40B4-BE49-F238E27FC236}">
                <a16:creationId xmlns:a16="http://schemas.microsoft.com/office/drawing/2014/main" xmlns="" id="{02C1929F-2E74-6ABD-C2BC-C8B6ED6D5D0E}"/>
              </a:ext>
            </a:extLst>
          </p:cNvPr>
          <p:cNvSpPr txBox="1"/>
          <p:nvPr/>
        </p:nvSpPr>
        <p:spPr>
          <a:xfrm>
            <a:off x="877078" y="1586204"/>
            <a:ext cx="4040155" cy="1938992"/>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Data Collection</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Data Cleaning</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Descriptive Statistics</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Data Analysis</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Conclusion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9871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ECFA8D98-96B8-A59F-7164-9CFC524AF7B5}"/>
              </a:ext>
            </a:extLst>
          </p:cNvPr>
          <p:cNvSpPr txBox="1"/>
          <p:nvPr/>
        </p:nvSpPr>
        <p:spPr>
          <a:xfrm>
            <a:off x="634482" y="438539"/>
            <a:ext cx="3489649" cy="523220"/>
          </a:xfrm>
          <a:prstGeom prst="rect">
            <a:avLst/>
          </a:prstGeom>
          <a:noFill/>
        </p:spPr>
        <p:txBody>
          <a:bodyPr wrap="square" rtlCol="0">
            <a:spAutoFit/>
          </a:bodyPr>
          <a:lstStyle/>
          <a:p>
            <a:r>
              <a:rPr lang="en-US" sz="2800" dirty="0">
                <a:solidFill>
                  <a:srgbClr val="FF0000"/>
                </a:solidFill>
                <a:latin typeface="Times New Roman" panose="02020603050405020304" pitchFamily="18" charset="0"/>
                <a:cs typeface="Times New Roman" panose="02020603050405020304" pitchFamily="18" charset="0"/>
              </a:rPr>
              <a:t>LIBRARIES USED:</a:t>
            </a:r>
            <a:endParaRPr lang="en-IN" sz="2800" dirty="0">
              <a:solidFill>
                <a:srgbClr val="FF00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00E323A1-52E8-65D6-3BB9-404FF3EDE3CB}"/>
              </a:ext>
            </a:extLst>
          </p:cNvPr>
          <p:cNvSpPr txBox="1"/>
          <p:nvPr/>
        </p:nvSpPr>
        <p:spPr>
          <a:xfrm>
            <a:off x="961053" y="1539551"/>
            <a:ext cx="5057192" cy="2677656"/>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NumPy </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Pandas </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Beautiful Soup</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Request</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Matplotlib</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Reg</a:t>
            </a:r>
            <a:r>
              <a:rPr lang="en-IN" sz="2400" dirty="0">
                <a:latin typeface="Times New Roman" panose="02020603050405020304" pitchFamily="18" charset="0"/>
                <a:cs typeface="Times New Roman" panose="02020603050405020304" pitchFamily="18" charset="0"/>
              </a:rPr>
              <a:t>Ex</a:t>
            </a:r>
          </a:p>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Seaborn</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6454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A2139261-FF76-92DE-0B8A-1E3CE471312C}"/>
              </a:ext>
            </a:extLst>
          </p:cNvPr>
          <p:cNvSpPr txBox="1"/>
          <p:nvPr/>
        </p:nvSpPr>
        <p:spPr>
          <a:xfrm>
            <a:off x="242596" y="289249"/>
            <a:ext cx="2808514" cy="523220"/>
          </a:xfrm>
          <a:prstGeom prst="rect">
            <a:avLst/>
          </a:prstGeom>
          <a:noFill/>
        </p:spPr>
        <p:txBody>
          <a:bodyPr wrap="square" rtlCol="0">
            <a:spAutoFit/>
          </a:bodyPr>
          <a:lstStyle/>
          <a:p>
            <a:r>
              <a:rPr lang="en-US" sz="2800" dirty="0">
                <a:solidFill>
                  <a:srgbClr val="FF0000"/>
                </a:solidFill>
                <a:latin typeface="Times New Roman" panose="02020603050405020304" pitchFamily="18" charset="0"/>
                <a:cs typeface="Times New Roman" panose="02020603050405020304" pitchFamily="18" charset="0"/>
              </a:rPr>
              <a:t>RAW DATA:</a:t>
            </a:r>
            <a:endParaRPr lang="en-IN" sz="2800" dirty="0">
              <a:solidFill>
                <a:srgbClr val="FF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36B9D64F-D801-4AA3-9D30-4B5085FBF170}"/>
              </a:ext>
            </a:extLst>
          </p:cNvPr>
          <p:cNvPicPr>
            <a:picLocks noChangeAspect="1"/>
          </p:cNvPicPr>
          <p:nvPr/>
        </p:nvPicPr>
        <p:blipFill>
          <a:blip r:embed="rId2"/>
          <a:stretch>
            <a:fillRect/>
          </a:stretch>
        </p:blipFill>
        <p:spPr>
          <a:xfrm>
            <a:off x="0" y="902608"/>
            <a:ext cx="12192000" cy="2624363"/>
          </a:xfrm>
          <a:prstGeom prst="rect">
            <a:avLst/>
          </a:prstGeom>
        </p:spPr>
      </p:pic>
      <p:pic>
        <p:nvPicPr>
          <p:cNvPr id="6" name="Picture 5">
            <a:extLst>
              <a:ext uri="{FF2B5EF4-FFF2-40B4-BE49-F238E27FC236}">
                <a16:creationId xmlns:a16="http://schemas.microsoft.com/office/drawing/2014/main" xmlns="" id="{CBE1AD75-EBDB-61B5-3515-8399BA0AD265}"/>
              </a:ext>
            </a:extLst>
          </p:cNvPr>
          <p:cNvPicPr>
            <a:picLocks noChangeAspect="1"/>
          </p:cNvPicPr>
          <p:nvPr/>
        </p:nvPicPr>
        <p:blipFill>
          <a:blip r:embed="rId3"/>
          <a:stretch>
            <a:fillRect/>
          </a:stretch>
        </p:blipFill>
        <p:spPr>
          <a:xfrm>
            <a:off x="0" y="4357395"/>
            <a:ext cx="12192000" cy="2715209"/>
          </a:xfrm>
          <a:prstGeom prst="rect">
            <a:avLst/>
          </a:prstGeom>
        </p:spPr>
      </p:pic>
      <p:sp>
        <p:nvSpPr>
          <p:cNvPr id="7" name="TextBox 6">
            <a:extLst>
              <a:ext uri="{FF2B5EF4-FFF2-40B4-BE49-F238E27FC236}">
                <a16:creationId xmlns:a16="http://schemas.microsoft.com/office/drawing/2014/main" xmlns="" id="{85897FBF-FEF5-3F95-3CB3-35F3E34EB5DA}"/>
              </a:ext>
            </a:extLst>
          </p:cNvPr>
          <p:cNvSpPr txBox="1"/>
          <p:nvPr/>
        </p:nvSpPr>
        <p:spPr>
          <a:xfrm>
            <a:off x="111967" y="3769567"/>
            <a:ext cx="2752531" cy="523220"/>
          </a:xfrm>
          <a:prstGeom prst="rect">
            <a:avLst/>
          </a:prstGeom>
          <a:noFill/>
        </p:spPr>
        <p:txBody>
          <a:bodyPr wrap="square" rtlCol="0">
            <a:spAutoFit/>
          </a:bodyPr>
          <a:lstStyle/>
          <a:p>
            <a:r>
              <a:rPr lang="en-US" sz="2800" dirty="0">
                <a:solidFill>
                  <a:srgbClr val="FF0000"/>
                </a:solidFill>
                <a:latin typeface="Times New Roman" panose="02020603050405020304" pitchFamily="18" charset="0"/>
                <a:cs typeface="Times New Roman" panose="02020603050405020304" pitchFamily="18" charset="0"/>
              </a:rPr>
              <a:t>CLEAN DATA:</a:t>
            </a:r>
            <a:endParaRPr lang="en-IN" sz="28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2209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AB2F7117-D8B1-745F-AAFC-3988D882CF10}"/>
              </a:ext>
            </a:extLst>
          </p:cNvPr>
          <p:cNvSpPr txBox="1"/>
          <p:nvPr/>
        </p:nvSpPr>
        <p:spPr>
          <a:xfrm>
            <a:off x="373224" y="429208"/>
            <a:ext cx="5075854" cy="523220"/>
          </a:xfrm>
          <a:prstGeom prst="rect">
            <a:avLst/>
          </a:prstGeom>
          <a:noFill/>
        </p:spPr>
        <p:txBody>
          <a:bodyPr wrap="square" rtlCol="0">
            <a:spAutoFit/>
          </a:bodyPr>
          <a:lstStyle/>
          <a:p>
            <a:r>
              <a:rPr lang="en-US" sz="2800" dirty="0">
                <a:solidFill>
                  <a:srgbClr val="FF0000"/>
                </a:solidFill>
                <a:latin typeface="Times New Roman" panose="02020603050405020304" pitchFamily="18" charset="0"/>
                <a:cs typeface="Times New Roman" panose="02020603050405020304" pitchFamily="18" charset="0"/>
              </a:rPr>
              <a:t>DATA CLEANING STEPS:</a:t>
            </a:r>
            <a:endParaRPr lang="en-IN" sz="2800" dirty="0">
              <a:solidFill>
                <a:srgbClr val="FF00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413D7F8E-8998-BA77-4130-37632746814C}"/>
              </a:ext>
            </a:extLst>
          </p:cNvPr>
          <p:cNvSpPr txBox="1"/>
          <p:nvPr/>
        </p:nvSpPr>
        <p:spPr>
          <a:xfrm>
            <a:off x="597159" y="1567543"/>
            <a:ext cx="8444204" cy="2308324"/>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Identify the duplicate values and dropping the duplicate values</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Checking for the missing values</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Filling or dropping the missing values</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Replacing the special characters and structural error with empty string </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Data type conversion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4154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C748856C-97BA-1732-DBDA-CA0E63D14DB3}"/>
              </a:ext>
            </a:extLst>
          </p:cNvPr>
          <p:cNvSpPr txBox="1"/>
          <p:nvPr/>
        </p:nvSpPr>
        <p:spPr>
          <a:xfrm>
            <a:off x="381000" y="272832"/>
            <a:ext cx="7689980" cy="646331"/>
          </a:xfrm>
          <a:prstGeom prst="rect">
            <a:avLst/>
          </a:prstGeom>
          <a:noFill/>
        </p:spPr>
        <p:txBody>
          <a:bodyPr wrap="square">
            <a:spAutoFit/>
          </a:bodyPr>
          <a:lstStyle/>
          <a:p>
            <a:r>
              <a:rPr lang="en-IN" sz="3600" b="1" dirty="0">
                <a:solidFill>
                  <a:srgbClr val="FF0000"/>
                </a:solidFill>
                <a:latin typeface="Times New Roman" panose="02020603050405020304" pitchFamily="18" charset="0"/>
                <a:cs typeface="Times New Roman" panose="02020603050405020304" pitchFamily="18" charset="0"/>
              </a:rPr>
              <a:t>STATISTICAL ANALYSIS:</a:t>
            </a:r>
            <a:endParaRPr lang="en-IN" sz="3600" dirty="0">
              <a:solidFill>
                <a:srgbClr val="FF00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7C790282-17A6-7600-560B-9A5B52E12218}"/>
              </a:ext>
            </a:extLst>
          </p:cNvPr>
          <p:cNvPicPr>
            <a:picLocks noChangeAspect="1"/>
          </p:cNvPicPr>
          <p:nvPr/>
        </p:nvPicPr>
        <p:blipFill>
          <a:blip r:embed="rId2"/>
          <a:stretch>
            <a:fillRect/>
          </a:stretch>
        </p:blipFill>
        <p:spPr>
          <a:xfrm>
            <a:off x="175386" y="1052053"/>
            <a:ext cx="11841227" cy="5102942"/>
          </a:xfrm>
          <a:prstGeom prst="rect">
            <a:avLst/>
          </a:prstGeom>
        </p:spPr>
      </p:pic>
    </p:spTree>
    <p:extLst>
      <p:ext uri="{BB962C8B-B14F-4D97-AF65-F5344CB8AC3E}">
        <p14:creationId xmlns:p14="http://schemas.microsoft.com/office/powerpoint/2010/main" val="3071420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C3FFE650-7B58-6931-8A5C-9D247F28E9B4}"/>
              </a:ext>
            </a:extLst>
          </p:cNvPr>
          <p:cNvSpPr txBox="1"/>
          <p:nvPr/>
        </p:nvSpPr>
        <p:spPr>
          <a:xfrm>
            <a:off x="261257" y="419878"/>
            <a:ext cx="4758612" cy="523220"/>
          </a:xfrm>
          <a:prstGeom prst="rect">
            <a:avLst/>
          </a:prstGeom>
          <a:noFill/>
        </p:spPr>
        <p:txBody>
          <a:bodyPr wrap="square" rtlCol="0">
            <a:spAutoFit/>
          </a:bodyPr>
          <a:lstStyle/>
          <a:p>
            <a:r>
              <a:rPr lang="en-US" sz="2800" dirty="0">
                <a:solidFill>
                  <a:srgbClr val="FF0000"/>
                </a:solidFill>
                <a:latin typeface="Times New Roman" panose="02020603050405020304" pitchFamily="18" charset="0"/>
                <a:cs typeface="Times New Roman" panose="02020603050405020304" pitchFamily="18" charset="0"/>
              </a:rPr>
              <a:t>UNIVARIATE ANALYSIS:</a:t>
            </a:r>
            <a:endParaRPr lang="en-IN" sz="2800" dirty="0">
              <a:solidFill>
                <a:srgbClr val="FF0000"/>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068B6BB3-FFCB-4803-568B-A3F13C4531F3}"/>
              </a:ext>
            </a:extLst>
          </p:cNvPr>
          <p:cNvSpPr txBox="1"/>
          <p:nvPr/>
        </p:nvSpPr>
        <p:spPr>
          <a:xfrm>
            <a:off x="1838131" y="1028951"/>
            <a:ext cx="6951306"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Count of Occurrence for Each Jobcity and College state</a:t>
            </a:r>
            <a:endParaRPr lang="en-IN" sz="20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15515B2D-7CE6-C451-0CCF-65C4423DD37C}"/>
              </a:ext>
            </a:extLst>
          </p:cNvPr>
          <p:cNvPicPr>
            <a:picLocks noChangeAspect="1"/>
          </p:cNvPicPr>
          <p:nvPr/>
        </p:nvPicPr>
        <p:blipFill>
          <a:blip r:embed="rId2"/>
          <a:stretch>
            <a:fillRect/>
          </a:stretch>
        </p:blipFill>
        <p:spPr>
          <a:xfrm>
            <a:off x="261257" y="1604865"/>
            <a:ext cx="5262465" cy="3545634"/>
          </a:xfrm>
          <a:prstGeom prst="rect">
            <a:avLst/>
          </a:prstGeom>
        </p:spPr>
      </p:pic>
      <p:pic>
        <p:nvPicPr>
          <p:cNvPr id="11" name="Picture 10">
            <a:extLst>
              <a:ext uri="{FF2B5EF4-FFF2-40B4-BE49-F238E27FC236}">
                <a16:creationId xmlns:a16="http://schemas.microsoft.com/office/drawing/2014/main" xmlns="" id="{5A39646F-220E-F474-4FA2-2C2C7BD3D0E9}"/>
              </a:ext>
            </a:extLst>
          </p:cNvPr>
          <p:cNvPicPr>
            <a:picLocks noChangeAspect="1"/>
          </p:cNvPicPr>
          <p:nvPr/>
        </p:nvPicPr>
        <p:blipFill>
          <a:blip r:embed="rId3"/>
          <a:stretch>
            <a:fillRect/>
          </a:stretch>
        </p:blipFill>
        <p:spPr>
          <a:xfrm>
            <a:off x="6096000" y="1604865"/>
            <a:ext cx="5602445" cy="3654534"/>
          </a:xfrm>
          <a:prstGeom prst="rect">
            <a:avLst/>
          </a:prstGeom>
        </p:spPr>
      </p:pic>
      <p:cxnSp>
        <p:nvCxnSpPr>
          <p:cNvPr id="13" name="Straight Connector 12">
            <a:extLst>
              <a:ext uri="{FF2B5EF4-FFF2-40B4-BE49-F238E27FC236}">
                <a16:creationId xmlns:a16="http://schemas.microsoft.com/office/drawing/2014/main" xmlns="" id="{7B389E75-46BA-D2DF-BDEA-3B20B5277F54}"/>
              </a:ext>
            </a:extLst>
          </p:cNvPr>
          <p:cNvCxnSpPr/>
          <p:nvPr/>
        </p:nvCxnSpPr>
        <p:spPr>
          <a:xfrm>
            <a:off x="5934269" y="1604865"/>
            <a:ext cx="0" cy="5253135"/>
          </a:xfrm>
          <a:prstGeom prst="line">
            <a:avLst/>
          </a:prstGeom>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xmlns="" id="{EA4F260C-49B0-96F2-2344-32484481D336}"/>
              </a:ext>
            </a:extLst>
          </p:cNvPr>
          <p:cNvSpPr txBox="1"/>
          <p:nvPr/>
        </p:nvSpPr>
        <p:spPr>
          <a:xfrm>
            <a:off x="6096000" y="5259399"/>
            <a:ext cx="5949818" cy="646331"/>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Highest number of candidates who took exam belong college state is uttarpradesh</a:t>
            </a:r>
            <a:endParaRPr lang="en-IN" sz="1800" dirty="0">
              <a:latin typeface="Times New Roman" panose="02020603050405020304" pitchFamily="18" charset="0"/>
              <a:cs typeface="Times New Roman" panose="02020603050405020304" pitchFamily="18" charset="0"/>
            </a:endParaRPr>
          </a:p>
        </p:txBody>
      </p:sp>
      <p:sp>
        <p:nvSpPr>
          <p:cNvPr id="20" name="Rectangle 5">
            <a:extLst>
              <a:ext uri="{FF2B5EF4-FFF2-40B4-BE49-F238E27FC236}">
                <a16:creationId xmlns:a16="http://schemas.microsoft.com/office/drawing/2014/main" xmlns="" id="{9FD178AE-92C7-205F-D2B8-307EEEB39FDA}"/>
              </a:ext>
            </a:extLst>
          </p:cNvPr>
          <p:cNvSpPr>
            <a:spLocks noChangeArrowheads="1"/>
          </p:cNvSpPr>
          <p:nvPr/>
        </p:nvSpPr>
        <p:spPr bwMode="auto">
          <a:xfrm>
            <a:off x="0" y="-318652"/>
            <a:ext cx="184731" cy="637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1587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000" b="0" i="0" u="none" strike="noStrike" cap="none" normalizeH="0" baseline="0" dirty="0">
              <a:ln>
                <a:noFill/>
              </a:ln>
              <a:solidFill>
                <a:schemeClr val="tx1"/>
              </a:solidFill>
              <a:effectLst/>
              <a:latin typeface="system-ui"/>
            </a:endParaRPr>
          </a:p>
        </p:txBody>
      </p:sp>
      <p:sp>
        <p:nvSpPr>
          <p:cNvPr id="21" name="TextBox 20">
            <a:extLst>
              <a:ext uri="{FF2B5EF4-FFF2-40B4-BE49-F238E27FC236}">
                <a16:creationId xmlns:a16="http://schemas.microsoft.com/office/drawing/2014/main" xmlns="" id="{FBF226F0-3A6E-9A3E-FE63-E03411ED5E7B}"/>
              </a:ext>
            </a:extLst>
          </p:cNvPr>
          <p:cNvSpPr txBox="1"/>
          <p:nvPr/>
        </p:nvSpPr>
        <p:spPr>
          <a:xfrm>
            <a:off x="531845" y="5533053"/>
            <a:ext cx="4777273" cy="369332"/>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Hightest occurring job city is Bengaluru</a:t>
            </a:r>
            <a:endParaRPr lang="en-IN" sz="1800" dirty="0">
              <a:latin typeface="Times New Roman" panose="02020603050405020304" pitchFamily="18" charset="0"/>
              <a:cs typeface="Times New Roman" panose="02020603050405020304" pitchFamily="18" charset="0"/>
            </a:endParaRPr>
          </a:p>
        </p:txBody>
      </p:sp>
      <p:sp>
        <p:nvSpPr>
          <p:cNvPr id="22" name="Rectangle 6">
            <a:extLst>
              <a:ext uri="{FF2B5EF4-FFF2-40B4-BE49-F238E27FC236}">
                <a16:creationId xmlns:a16="http://schemas.microsoft.com/office/drawing/2014/main" xmlns="" id="{2060716C-7AB0-9BC1-7355-984EFD3B3EB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a:ln>
                  <a:noFill/>
                </a:ln>
                <a:solidFill>
                  <a:schemeClr val="tx1"/>
                </a:solidFill>
                <a:effectLst/>
                <a:latin typeface="system-ui"/>
              </a:rPr>
              <a:t>The highest occurring job city is </a:t>
            </a:r>
            <a:r>
              <a:rPr kumimoji="0" lang="en-US" altLang="en-US" sz="1000" b="0" i="0" u="none" strike="noStrike" cap="none" normalizeH="0" baseline="0">
                <a:ln>
                  <a:noFill/>
                </a:ln>
                <a:solidFill>
                  <a:schemeClr val="tx1"/>
                </a:solidFill>
                <a:effectLst/>
                <a:latin typeface="var(--jp-code-font-family)"/>
              </a:rPr>
              <a:t>Bangalore</a:t>
            </a:r>
            <a:endParaRPr kumimoji="0" lang="en-US" altLang="en-US" sz="1000" b="0" i="0" u="none" strike="noStrike" cap="none" normalizeH="0" baseline="0">
              <a:ln>
                <a:noFill/>
              </a:ln>
              <a:solidFill>
                <a:schemeClr val="tx1"/>
              </a:solidFill>
              <a:effectLst/>
              <a:latin typeface="system-ui"/>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20771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1E5AC1B4-956F-0C3E-6D84-018C34A259A6}"/>
              </a:ext>
            </a:extLst>
          </p:cNvPr>
          <p:cNvSpPr txBox="1"/>
          <p:nvPr/>
        </p:nvSpPr>
        <p:spPr>
          <a:xfrm>
            <a:off x="385666" y="283029"/>
            <a:ext cx="5141167" cy="584775"/>
          </a:xfrm>
          <a:prstGeom prst="rect">
            <a:avLst/>
          </a:prstGeom>
          <a:noFill/>
        </p:spPr>
        <p:txBody>
          <a:bodyPr wrap="square" rtlCol="0">
            <a:spAutoFit/>
          </a:bodyPr>
          <a:lstStyle/>
          <a:p>
            <a:r>
              <a:rPr lang="en-GB" sz="2800" b="1" dirty="0">
                <a:solidFill>
                  <a:srgbClr val="FF0000"/>
                </a:solidFill>
                <a:latin typeface="Times New Roman" panose="02020603050405020304" pitchFamily="18" charset="0"/>
                <a:cs typeface="Times New Roman" panose="02020603050405020304" pitchFamily="18" charset="0"/>
              </a:rPr>
              <a:t>BIVARIATE</a:t>
            </a:r>
            <a:r>
              <a:rPr lang="en-GB" sz="3200" b="1" dirty="0">
                <a:solidFill>
                  <a:srgbClr val="FF0000"/>
                </a:solidFill>
                <a:latin typeface="Times New Roman" panose="02020603050405020304" pitchFamily="18" charset="0"/>
                <a:cs typeface="Times New Roman" panose="02020603050405020304" pitchFamily="18" charset="0"/>
              </a:rPr>
              <a:t> ANALYSIS:</a:t>
            </a:r>
          </a:p>
        </p:txBody>
      </p:sp>
      <p:pic>
        <p:nvPicPr>
          <p:cNvPr id="6" name="Picture 5">
            <a:extLst>
              <a:ext uri="{FF2B5EF4-FFF2-40B4-BE49-F238E27FC236}">
                <a16:creationId xmlns:a16="http://schemas.microsoft.com/office/drawing/2014/main" xmlns="" id="{8718006D-2563-EEF8-E7D9-229F980D23BD}"/>
              </a:ext>
            </a:extLst>
          </p:cNvPr>
          <p:cNvPicPr>
            <a:picLocks noChangeAspect="1"/>
          </p:cNvPicPr>
          <p:nvPr/>
        </p:nvPicPr>
        <p:blipFill>
          <a:blip r:embed="rId2"/>
          <a:stretch>
            <a:fillRect/>
          </a:stretch>
        </p:blipFill>
        <p:spPr>
          <a:xfrm>
            <a:off x="337458" y="1567543"/>
            <a:ext cx="5041477" cy="3200400"/>
          </a:xfrm>
          <a:prstGeom prst="rect">
            <a:avLst/>
          </a:prstGeom>
        </p:spPr>
      </p:pic>
      <p:pic>
        <p:nvPicPr>
          <p:cNvPr id="8" name="Picture 7">
            <a:extLst>
              <a:ext uri="{FF2B5EF4-FFF2-40B4-BE49-F238E27FC236}">
                <a16:creationId xmlns:a16="http://schemas.microsoft.com/office/drawing/2014/main" xmlns="" id="{AEAD0846-754D-1D65-FD22-395E0AD040E7}"/>
              </a:ext>
            </a:extLst>
          </p:cNvPr>
          <p:cNvPicPr>
            <a:picLocks noChangeAspect="1"/>
          </p:cNvPicPr>
          <p:nvPr/>
        </p:nvPicPr>
        <p:blipFill>
          <a:blip r:embed="rId3"/>
          <a:stretch>
            <a:fillRect/>
          </a:stretch>
        </p:blipFill>
        <p:spPr>
          <a:xfrm>
            <a:off x="6662058" y="1147665"/>
            <a:ext cx="4852732" cy="3704253"/>
          </a:xfrm>
          <a:prstGeom prst="rect">
            <a:avLst/>
          </a:prstGeom>
        </p:spPr>
      </p:pic>
      <p:cxnSp>
        <p:nvCxnSpPr>
          <p:cNvPr id="10" name="Straight Connector 9">
            <a:extLst>
              <a:ext uri="{FF2B5EF4-FFF2-40B4-BE49-F238E27FC236}">
                <a16:creationId xmlns:a16="http://schemas.microsoft.com/office/drawing/2014/main" xmlns="" id="{966B2F63-F8F9-E85D-66B1-43C056C09AAE}"/>
              </a:ext>
            </a:extLst>
          </p:cNvPr>
          <p:cNvCxnSpPr/>
          <p:nvPr/>
        </p:nvCxnSpPr>
        <p:spPr>
          <a:xfrm>
            <a:off x="6096000" y="1073020"/>
            <a:ext cx="0" cy="5654351"/>
          </a:xfrm>
          <a:prstGeom prst="line">
            <a:avLst/>
          </a:prstGeom>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xmlns="" id="{EF0A99AB-9E08-7736-D2DD-8E0F3A15C893}"/>
              </a:ext>
            </a:extLst>
          </p:cNvPr>
          <p:cNvSpPr txBox="1"/>
          <p:nvPr/>
        </p:nvSpPr>
        <p:spPr>
          <a:xfrm>
            <a:off x="385666" y="4990628"/>
            <a:ext cx="4488023" cy="1077218"/>
          </a:xfrm>
          <a:prstGeom prst="rect">
            <a:avLst/>
          </a:prstGeom>
          <a:noFill/>
        </p:spPr>
        <p:txBody>
          <a:bodyPr wrap="square" rtlCol="0">
            <a:spAutoFit/>
          </a:bodyPr>
          <a:lstStyle/>
          <a:p>
            <a:r>
              <a:rPr lang="en-US" sz="1600" b="0" i="0" dirty="0">
                <a:solidFill>
                  <a:srgbClr val="0D0D0D"/>
                </a:solidFill>
                <a:effectLst/>
                <a:latin typeface="Times New Roman" panose="02020603050405020304" pitchFamily="18" charset="0"/>
                <a:cs typeface="Times New Roman" panose="02020603050405020304" pitchFamily="18" charset="0"/>
              </a:rPr>
              <a:t>The median salary for both genders is comparable; however, there are more outliers in the male category, suggesting a higher proportion of males receiving higher pay.</a:t>
            </a:r>
            <a:endParaRPr lang="en-IN" sz="16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xmlns="" id="{C0057753-8410-3520-9FCF-C11B6C172257}"/>
              </a:ext>
            </a:extLst>
          </p:cNvPr>
          <p:cNvSpPr txBox="1"/>
          <p:nvPr/>
        </p:nvSpPr>
        <p:spPr>
          <a:xfrm>
            <a:off x="6484776" y="4851918"/>
            <a:ext cx="5477064" cy="1077218"/>
          </a:xfrm>
          <a:prstGeom prst="rect">
            <a:avLst/>
          </a:prstGeom>
          <a:noFill/>
        </p:spPr>
        <p:txBody>
          <a:bodyPr wrap="square" rtlCol="0">
            <a:spAutoFit/>
          </a:bodyPr>
          <a:lstStyle/>
          <a:p>
            <a:r>
              <a:rPr lang="en-US" sz="1600" b="0" i="0" dirty="0">
                <a:solidFill>
                  <a:srgbClr val="0D0D0D"/>
                </a:solidFill>
                <a:effectLst/>
                <a:latin typeface="Times New Roman" panose="02020603050405020304" pitchFamily="18" charset="0"/>
                <a:cs typeface="Times New Roman" panose="02020603050405020304" pitchFamily="18" charset="0"/>
              </a:rPr>
              <a:t>The median salary across all specializations is similar. However, individuals specializing in Computer Science/Electronics tend to have more instances of higher pay compared to other specializations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4343325"/>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823</TotalTime>
  <Words>423</Words>
  <Application>Microsoft Office PowerPoint</Application>
  <PresentationFormat>Custom</PresentationFormat>
  <Paragraphs>54</Paragraphs>
  <Slides>15</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Wingdings</vt:lpstr>
      <vt:lpstr>Times New Roman</vt:lpstr>
      <vt:lpstr>Calibri</vt:lpstr>
      <vt:lpstr>var(--jp-code-font-family)</vt:lpstr>
      <vt:lpstr>system-ui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Sathish Vanga</dc:creator>
  <cp:lastModifiedBy>lollipoop</cp:lastModifiedBy>
  <cp:revision>19</cp:revision>
  <dcterms:created xsi:type="dcterms:W3CDTF">2021-02-16T05:19:01Z</dcterms:created>
  <dcterms:modified xsi:type="dcterms:W3CDTF">2024-03-04T07:20:12Z</dcterms:modified>
</cp:coreProperties>
</file>