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6" r:id="rId3"/>
    <p:sldId id="258" r:id="rId4"/>
    <p:sldId id="259" r:id="rId5"/>
    <p:sldId id="261" r:id="rId6"/>
    <p:sldId id="266" r:id="rId7"/>
    <p:sldId id="267" r:id="rId8"/>
    <p:sldId id="265" r:id="rId9"/>
    <p:sldId id="268" r:id="rId10"/>
    <p:sldId id="269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715"/>
    <a:srgbClr val="101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0" autoAdjust="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2AA5685-A5E3-49F9-88C3-7F2E77FE94A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/>
              <a:t>ST4RT</a:t>
            </a: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F26A40-7D93-43DC-90D6-114DD24B4B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0F600-28B9-4A11-9B68-E613C27596B6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161A8F-4F55-46E5-9F9E-FD285BDEE3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ST4RT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6E6341-C1D7-4350-B1A2-E86324BBB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47826-9050-46AE-8B4D-D21431765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8824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rgbClr val="FEE715"/>
                </a:solidFill>
              </a:defRPr>
            </a:lvl1pPr>
          </a:lstStyle>
          <a:p>
            <a:r>
              <a:rPr lang="en-US" altLang="ko-KR"/>
              <a:t>ST4RT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FEE715"/>
                </a:solidFill>
              </a:defRPr>
            </a:lvl1pPr>
          </a:lstStyle>
          <a:p>
            <a:fld id="{7B8A02DA-161C-4CA6-9EFF-B893C70D6595}" type="datetimeFigureOut">
              <a:rPr lang="ko-KR" altLang="en-US" smtClean="0"/>
              <a:pPr/>
              <a:t>2021-10-12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rgbClr val="FEE715"/>
                </a:solidFill>
              </a:defRPr>
            </a:lvl1pPr>
          </a:lstStyle>
          <a:p>
            <a:r>
              <a:rPr lang="en-US" altLang="ko-KR"/>
              <a:t>ST4RT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FEE715"/>
                </a:solidFill>
              </a:defRPr>
            </a:lvl1pPr>
          </a:lstStyle>
          <a:p>
            <a:fld id="{C728D4FD-F42A-42D9-913D-1EBAF47CB7B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90321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rgbClr val="FEE715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rgbClr val="FEE715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rgbClr val="FEE715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rgbClr val="FEE715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rgbClr val="FEE715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7858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EE715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EE71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EE715"/>
                </a:solidFill>
              </a:defRPr>
            </a:lvl1pPr>
          </a:lstStyle>
          <a:p>
            <a:fld id="{8C50A91D-D104-4B5B-B811-DDCFE3B745A3}" type="datetime1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EE715"/>
                </a:solidFill>
              </a:defRPr>
            </a:lvl1pPr>
          </a:lstStyle>
          <a:p>
            <a:r>
              <a:rPr lang="en-US" altLang="ko-KR"/>
              <a:t>ST4RT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EE715"/>
                </a:solidFill>
              </a:defRPr>
            </a:lvl1pPr>
          </a:lstStyle>
          <a:p>
            <a:fld id="{07C7076A-2CDF-41FE-849C-C6589CD27FA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197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D902-05CE-42CB-A628-33AB83E77482}" type="datetime1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ST4RT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076A-2CDF-41FE-849C-C6589CD27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97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370E-A1D0-4731-9154-B990344CD81F}" type="datetime1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ST4RT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076A-2CDF-41FE-849C-C6589CD27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84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E715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EE715"/>
                </a:solidFill>
              </a:defRPr>
            </a:lvl1pPr>
            <a:lvl2pPr>
              <a:defRPr>
                <a:solidFill>
                  <a:srgbClr val="FEE715"/>
                </a:solidFill>
              </a:defRPr>
            </a:lvl2pPr>
            <a:lvl3pPr>
              <a:defRPr>
                <a:solidFill>
                  <a:srgbClr val="FEE715"/>
                </a:solidFill>
              </a:defRPr>
            </a:lvl3pPr>
            <a:lvl4pPr>
              <a:defRPr>
                <a:solidFill>
                  <a:srgbClr val="FEE715"/>
                </a:solidFill>
              </a:defRPr>
            </a:lvl4pPr>
            <a:lvl5pPr>
              <a:defRPr>
                <a:solidFill>
                  <a:srgbClr val="FEE715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EE715"/>
                </a:solidFill>
              </a:defRPr>
            </a:lvl1pPr>
          </a:lstStyle>
          <a:p>
            <a:fld id="{E8127B0F-6F2B-4992-A9F7-A260F07E7469}" type="datetime1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EE715"/>
                </a:solidFill>
              </a:defRPr>
            </a:lvl1pPr>
          </a:lstStyle>
          <a:p>
            <a:r>
              <a:rPr lang="en-US" altLang="ko-KR"/>
              <a:t>ST4RT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EE715"/>
                </a:solidFill>
              </a:defRPr>
            </a:lvl1pPr>
          </a:lstStyle>
          <a:p>
            <a:fld id="{07C7076A-2CDF-41FE-849C-C6589CD27F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42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FEE715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EE71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EE715"/>
                </a:solidFill>
              </a:defRPr>
            </a:lvl1pPr>
          </a:lstStyle>
          <a:p>
            <a:fld id="{496532FC-3CB6-427D-B560-26953F192782}" type="datetime1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EE715"/>
                </a:solidFill>
              </a:defRPr>
            </a:lvl1pPr>
          </a:lstStyle>
          <a:p>
            <a:r>
              <a:rPr lang="en-US" altLang="ko-KR"/>
              <a:t>ST4RT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EE715"/>
                </a:solidFill>
              </a:defRPr>
            </a:lvl1pPr>
          </a:lstStyle>
          <a:p>
            <a:fld id="{07C7076A-2CDF-41FE-849C-C6589CD27F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86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4379-563F-4320-B1DC-B57E98DF13F1}" type="datetime1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ST4RT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076A-2CDF-41FE-849C-C6589CD27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10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B76C-34B4-41E8-BE7C-3C23DAD48F5C}" type="datetime1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ST4RT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076A-2CDF-41FE-849C-C6589CD27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80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7B6F-14CE-4EC4-A733-16C10065F8EB}" type="datetime1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ST4RT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076A-2CDF-41FE-849C-C6589CD27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46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390D-95A4-44D5-866D-C8DD8EE587BB}" type="datetime1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ST4RT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076A-2CDF-41FE-849C-C6589CD27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90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880B-D68C-43BF-9BB5-6DEFA3A68816}" type="datetime1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ST4RT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076A-2CDF-41FE-849C-C6589CD27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8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5EB2-F1AB-403F-B427-E0B43D533D9C}" type="datetime1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ST4RT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076A-2CDF-41FE-849C-C6589CD27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47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E715"/>
                </a:solidFill>
              </a:defRPr>
            </a:lvl1pPr>
          </a:lstStyle>
          <a:p>
            <a:fld id="{8AAB0380-3F89-4F02-A09E-DA4980D66A2E}" type="datetime1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EE715"/>
                </a:solidFill>
              </a:defRPr>
            </a:lvl1pPr>
          </a:lstStyle>
          <a:p>
            <a:r>
              <a:rPr lang="en-US" altLang="ko-KR"/>
              <a:t>ST4RT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E715"/>
                </a:solidFill>
              </a:defRPr>
            </a:lvl1pPr>
          </a:lstStyle>
          <a:p>
            <a:fld id="{07C7076A-2CDF-41FE-849C-C6589CD27F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5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FEE71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EE715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EE71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EE71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EE71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EE71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8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67219-E0A0-42C0-8830-B186652B8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b="1" dirty="0"/>
              <a:t>운전자 상태 학습을 통한 경고 알림 웹 서비스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A5A903-4F95-4FAA-BC50-925C224A8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78132"/>
          </a:xfrm>
        </p:spPr>
        <p:txBody>
          <a:bodyPr/>
          <a:lstStyle/>
          <a:p>
            <a:r>
              <a:rPr lang="en-US" altLang="ko-KR" b="1" dirty="0"/>
              <a:t>Convolution Neural Network</a:t>
            </a:r>
            <a:r>
              <a:rPr lang="ko-KR" altLang="en-US" b="1" dirty="0"/>
              <a:t>을 사용한 서비스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451704-EFEC-495C-9C06-ED58378D749E}"/>
              </a:ext>
            </a:extLst>
          </p:cNvPr>
          <p:cNvSpPr txBox="1"/>
          <p:nvPr/>
        </p:nvSpPr>
        <p:spPr>
          <a:xfrm>
            <a:off x="8531163" y="4844373"/>
            <a:ext cx="3219855" cy="1524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FEE715"/>
                </a:solidFill>
              </a:rPr>
              <a:t>ST</a:t>
            </a:r>
            <a:r>
              <a:rPr lang="en-US" altLang="ko-KR" sz="2800" b="1" dirty="0">
                <a:solidFill>
                  <a:srgbClr val="FF0000"/>
                </a:solidFill>
              </a:rPr>
              <a:t>4</a:t>
            </a:r>
            <a:r>
              <a:rPr lang="en-US" altLang="ko-KR" sz="2800" b="1" dirty="0">
                <a:solidFill>
                  <a:srgbClr val="FEE715"/>
                </a:solidFill>
              </a:rPr>
              <a:t>RT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EE715"/>
                </a:solidFill>
              </a:rPr>
              <a:t>팀장 </a:t>
            </a:r>
            <a:r>
              <a:rPr lang="en-US" altLang="ko-KR" dirty="0">
                <a:solidFill>
                  <a:srgbClr val="FEE715"/>
                </a:solidFill>
              </a:rPr>
              <a:t>: </a:t>
            </a:r>
            <a:r>
              <a:rPr lang="ko-KR" altLang="en-US" dirty="0">
                <a:solidFill>
                  <a:srgbClr val="FEE715"/>
                </a:solidFill>
              </a:rPr>
              <a:t>박준우</a:t>
            </a:r>
            <a:endParaRPr lang="en-US" altLang="ko-KR" dirty="0">
              <a:solidFill>
                <a:srgbClr val="FEE715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EE715"/>
                </a:solidFill>
              </a:rPr>
              <a:t>팀원 </a:t>
            </a:r>
            <a:r>
              <a:rPr lang="en-US" altLang="ko-KR" dirty="0">
                <a:solidFill>
                  <a:srgbClr val="FEE715"/>
                </a:solidFill>
              </a:rPr>
              <a:t>: </a:t>
            </a:r>
            <a:r>
              <a:rPr lang="ko-KR" altLang="en-US" dirty="0">
                <a:solidFill>
                  <a:srgbClr val="FEE715"/>
                </a:solidFill>
              </a:rPr>
              <a:t>이정원</a:t>
            </a:r>
            <a:r>
              <a:rPr lang="en-US" altLang="ko-KR" dirty="0">
                <a:solidFill>
                  <a:srgbClr val="FEE715"/>
                </a:solidFill>
              </a:rPr>
              <a:t>, </a:t>
            </a:r>
            <a:r>
              <a:rPr lang="ko-KR" altLang="en-US" dirty="0">
                <a:solidFill>
                  <a:srgbClr val="FEE715"/>
                </a:solidFill>
              </a:rPr>
              <a:t>이현규</a:t>
            </a:r>
            <a:r>
              <a:rPr lang="en-US" altLang="ko-KR" dirty="0">
                <a:solidFill>
                  <a:srgbClr val="FEE715"/>
                </a:solidFill>
              </a:rPr>
              <a:t>, </a:t>
            </a:r>
            <a:r>
              <a:rPr lang="ko-KR" altLang="en-US" dirty="0">
                <a:solidFill>
                  <a:srgbClr val="FEE715"/>
                </a:solidFill>
              </a:rPr>
              <a:t>김승준</a:t>
            </a:r>
            <a:endParaRPr lang="en-US" altLang="ko-KR" dirty="0">
              <a:solidFill>
                <a:srgbClr val="FEE7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363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8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B024AA8-3782-4C79-B0F8-E43EF4ABD483}"/>
              </a:ext>
            </a:extLst>
          </p:cNvPr>
          <p:cNvSpPr/>
          <p:nvPr/>
        </p:nvSpPr>
        <p:spPr>
          <a:xfrm>
            <a:off x="0" y="735291"/>
            <a:ext cx="12192000" cy="75414"/>
          </a:xfrm>
          <a:prstGeom prst="rect">
            <a:avLst/>
          </a:prstGeom>
          <a:solidFill>
            <a:srgbClr val="FEE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EE715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DB48C0-865E-4159-8B01-EE060039141C}"/>
              </a:ext>
            </a:extLst>
          </p:cNvPr>
          <p:cNvSpPr/>
          <p:nvPr/>
        </p:nvSpPr>
        <p:spPr>
          <a:xfrm>
            <a:off x="-3248" y="6364383"/>
            <a:ext cx="12192000" cy="75414"/>
          </a:xfrm>
          <a:prstGeom prst="rect">
            <a:avLst/>
          </a:prstGeom>
          <a:solidFill>
            <a:srgbClr val="FEE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EE715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809790-11A5-451D-AF4B-033516AF33D5}"/>
              </a:ext>
            </a:extLst>
          </p:cNvPr>
          <p:cNvSpPr txBox="1"/>
          <p:nvPr/>
        </p:nvSpPr>
        <p:spPr>
          <a:xfrm>
            <a:off x="0" y="1285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FEE715"/>
                </a:solidFill>
              </a:rPr>
              <a:t>   5.  Result </a:t>
            </a:r>
            <a:endParaRPr lang="ko-KR" altLang="en-US" sz="4400" b="1" dirty="0">
              <a:solidFill>
                <a:srgbClr val="FEE7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462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8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21D76A-59DD-4B53-A20E-1B78F1C03DF8}"/>
              </a:ext>
            </a:extLst>
          </p:cNvPr>
          <p:cNvSpPr txBox="1"/>
          <p:nvPr/>
        </p:nvSpPr>
        <p:spPr>
          <a:xfrm>
            <a:off x="3600994" y="2069397"/>
            <a:ext cx="4990011" cy="2719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b="1" dirty="0">
                <a:solidFill>
                  <a:srgbClr val="FEE715"/>
                </a:solidFill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dirty="0">
                <a:solidFill>
                  <a:srgbClr val="FEE715"/>
                </a:solidFill>
              </a:rPr>
              <a:t>Q &amp; A</a:t>
            </a:r>
            <a:endParaRPr lang="ko-KR" altLang="en-US" sz="6000" b="1" dirty="0">
              <a:solidFill>
                <a:srgbClr val="FEE7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56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8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A17E13-0547-4E6D-9D5D-CEAD02DC21C9}"/>
              </a:ext>
            </a:extLst>
          </p:cNvPr>
          <p:cNvSpPr/>
          <p:nvPr/>
        </p:nvSpPr>
        <p:spPr>
          <a:xfrm>
            <a:off x="0" y="735291"/>
            <a:ext cx="12192000" cy="75414"/>
          </a:xfrm>
          <a:prstGeom prst="rect">
            <a:avLst/>
          </a:prstGeom>
          <a:solidFill>
            <a:srgbClr val="FEE715"/>
          </a:solidFill>
          <a:ln>
            <a:solidFill>
              <a:srgbClr val="101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EE715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D11CD9-06E7-418D-9F5B-70897D7938C2}"/>
              </a:ext>
            </a:extLst>
          </p:cNvPr>
          <p:cNvSpPr/>
          <p:nvPr/>
        </p:nvSpPr>
        <p:spPr>
          <a:xfrm>
            <a:off x="-3248" y="6364383"/>
            <a:ext cx="12192000" cy="75414"/>
          </a:xfrm>
          <a:prstGeom prst="rect">
            <a:avLst/>
          </a:prstGeom>
          <a:solidFill>
            <a:srgbClr val="101820"/>
          </a:solidFill>
          <a:ln>
            <a:solidFill>
              <a:srgbClr val="101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EE71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AC2997-4C4F-430D-A928-95BCB7B5562F}"/>
              </a:ext>
            </a:extLst>
          </p:cNvPr>
          <p:cNvSpPr txBox="1"/>
          <p:nvPr/>
        </p:nvSpPr>
        <p:spPr>
          <a:xfrm>
            <a:off x="0" y="1285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FEE715"/>
                </a:solidFill>
              </a:rPr>
              <a:t>   Contents </a:t>
            </a:r>
            <a:endParaRPr lang="ko-KR" altLang="en-US" sz="4400" b="1" dirty="0">
              <a:solidFill>
                <a:srgbClr val="FEE715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2343C-4AAF-4BD0-AC94-D9F51897111F}"/>
              </a:ext>
            </a:extLst>
          </p:cNvPr>
          <p:cNvSpPr txBox="1"/>
          <p:nvPr/>
        </p:nvSpPr>
        <p:spPr>
          <a:xfrm>
            <a:off x="805769" y="1105077"/>
            <a:ext cx="10573966" cy="4992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b="1" dirty="0">
                <a:solidFill>
                  <a:srgbClr val="FEE715"/>
                </a:solidFill>
              </a:rPr>
              <a:t>Background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b="1" dirty="0">
                <a:solidFill>
                  <a:srgbClr val="FEE715"/>
                </a:solidFill>
              </a:rPr>
              <a:t>Data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b="1" dirty="0">
                <a:solidFill>
                  <a:srgbClr val="FEE715"/>
                </a:solidFill>
              </a:rPr>
              <a:t>Model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b="1" dirty="0">
                <a:solidFill>
                  <a:srgbClr val="FEE715"/>
                </a:solidFill>
              </a:rPr>
              <a:t>Web Service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b="1" dirty="0">
                <a:solidFill>
                  <a:srgbClr val="FEE715"/>
                </a:solidFill>
              </a:rPr>
              <a:t>Result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b="1" dirty="0">
                <a:solidFill>
                  <a:srgbClr val="FEE715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225185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8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A17E13-0547-4E6D-9D5D-CEAD02DC21C9}"/>
              </a:ext>
            </a:extLst>
          </p:cNvPr>
          <p:cNvSpPr/>
          <p:nvPr/>
        </p:nvSpPr>
        <p:spPr>
          <a:xfrm>
            <a:off x="0" y="735291"/>
            <a:ext cx="12192000" cy="75414"/>
          </a:xfrm>
          <a:prstGeom prst="rect">
            <a:avLst/>
          </a:prstGeom>
          <a:solidFill>
            <a:srgbClr val="FEE715"/>
          </a:solidFill>
          <a:ln>
            <a:solidFill>
              <a:srgbClr val="FEE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EE715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D11CD9-06E7-418D-9F5B-70897D7938C2}"/>
              </a:ext>
            </a:extLst>
          </p:cNvPr>
          <p:cNvSpPr/>
          <p:nvPr/>
        </p:nvSpPr>
        <p:spPr>
          <a:xfrm>
            <a:off x="-3248" y="6364383"/>
            <a:ext cx="12192000" cy="75414"/>
          </a:xfrm>
          <a:prstGeom prst="rect">
            <a:avLst/>
          </a:prstGeom>
          <a:solidFill>
            <a:srgbClr val="FEE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EE71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AC2997-4C4F-430D-A928-95BCB7B5562F}"/>
              </a:ext>
            </a:extLst>
          </p:cNvPr>
          <p:cNvSpPr txBox="1"/>
          <p:nvPr/>
        </p:nvSpPr>
        <p:spPr>
          <a:xfrm>
            <a:off x="0" y="1285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FEE715"/>
                </a:solidFill>
              </a:rPr>
              <a:t>   1.  Background</a:t>
            </a:r>
            <a:endParaRPr lang="ko-KR" altLang="en-US" sz="4400" b="1" dirty="0">
              <a:solidFill>
                <a:srgbClr val="FEE71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D074B5-88F9-4F10-A316-66456362A2A9}"/>
              </a:ext>
            </a:extLst>
          </p:cNvPr>
          <p:cNvSpPr txBox="1"/>
          <p:nvPr/>
        </p:nvSpPr>
        <p:spPr>
          <a:xfrm rot="20166907">
            <a:off x="4375161" y="2324288"/>
            <a:ext cx="3435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EE715"/>
                </a:solidFill>
              </a:rPr>
              <a:t>들어갈 내용</a:t>
            </a:r>
            <a:endParaRPr lang="en-US" altLang="ko-KR" b="1" dirty="0">
              <a:solidFill>
                <a:srgbClr val="FEE715"/>
              </a:solidFill>
            </a:endParaRPr>
          </a:p>
          <a:p>
            <a:pPr algn="ctr"/>
            <a:endParaRPr lang="en-US" altLang="ko-KR" b="1" dirty="0">
              <a:solidFill>
                <a:srgbClr val="FEE715"/>
              </a:solidFill>
            </a:endParaRPr>
          </a:p>
          <a:p>
            <a:pPr algn="ctr"/>
            <a:r>
              <a:rPr lang="ko-KR" altLang="en-US" b="1" dirty="0">
                <a:solidFill>
                  <a:srgbClr val="FEE715"/>
                </a:solidFill>
              </a:rPr>
              <a:t>고속도로 사고 사망 원인 순위</a:t>
            </a:r>
            <a:endParaRPr lang="en-US" altLang="ko-KR" b="1" dirty="0">
              <a:solidFill>
                <a:srgbClr val="FEE715"/>
              </a:solidFill>
            </a:endParaRPr>
          </a:p>
          <a:p>
            <a:pPr algn="ctr"/>
            <a:endParaRPr lang="en-US" altLang="ko-KR" b="1" dirty="0">
              <a:solidFill>
                <a:srgbClr val="FEE715"/>
              </a:solidFill>
            </a:endParaRPr>
          </a:p>
          <a:p>
            <a:pPr algn="ctr"/>
            <a:r>
              <a:rPr lang="ko-KR" altLang="en-US" b="1" dirty="0">
                <a:solidFill>
                  <a:srgbClr val="FEE715"/>
                </a:solidFill>
              </a:rPr>
              <a:t>일반도로 사고 사망 원인</a:t>
            </a:r>
          </a:p>
        </p:txBody>
      </p:sp>
    </p:spTree>
    <p:extLst>
      <p:ext uri="{BB962C8B-B14F-4D97-AF65-F5344CB8AC3E}">
        <p14:creationId xmlns:p14="http://schemas.microsoft.com/office/powerpoint/2010/main" val="1261940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8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A17E13-0547-4E6D-9D5D-CEAD02DC21C9}"/>
              </a:ext>
            </a:extLst>
          </p:cNvPr>
          <p:cNvSpPr/>
          <p:nvPr/>
        </p:nvSpPr>
        <p:spPr>
          <a:xfrm>
            <a:off x="0" y="735291"/>
            <a:ext cx="12192000" cy="75414"/>
          </a:xfrm>
          <a:prstGeom prst="rect">
            <a:avLst/>
          </a:prstGeom>
          <a:solidFill>
            <a:srgbClr val="FEE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EE715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D11CD9-06E7-418D-9F5B-70897D7938C2}"/>
              </a:ext>
            </a:extLst>
          </p:cNvPr>
          <p:cNvSpPr/>
          <p:nvPr/>
        </p:nvSpPr>
        <p:spPr>
          <a:xfrm>
            <a:off x="-3248" y="6364383"/>
            <a:ext cx="12192000" cy="75414"/>
          </a:xfrm>
          <a:prstGeom prst="rect">
            <a:avLst/>
          </a:prstGeom>
          <a:solidFill>
            <a:srgbClr val="FEE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EE71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AC2997-4C4F-430D-A928-95BCB7B5562F}"/>
              </a:ext>
            </a:extLst>
          </p:cNvPr>
          <p:cNvSpPr txBox="1"/>
          <p:nvPr/>
        </p:nvSpPr>
        <p:spPr>
          <a:xfrm>
            <a:off x="0" y="1285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FEE715"/>
                </a:solidFill>
              </a:rPr>
              <a:t>   1.  Background</a:t>
            </a:r>
            <a:endParaRPr lang="ko-KR" altLang="en-US" sz="4400" b="1" dirty="0">
              <a:solidFill>
                <a:srgbClr val="FEE7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29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8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A17E13-0547-4E6D-9D5D-CEAD02DC21C9}"/>
              </a:ext>
            </a:extLst>
          </p:cNvPr>
          <p:cNvSpPr/>
          <p:nvPr/>
        </p:nvSpPr>
        <p:spPr>
          <a:xfrm>
            <a:off x="0" y="735291"/>
            <a:ext cx="12192000" cy="75414"/>
          </a:xfrm>
          <a:prstGeom prst="rect">
            <a:avLst/>
          </a:prstGeom>
          <a:solidFill>
            <a:srgbClr val="FEE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EE715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D11CD9-06E7-418D-9F5B-70897D7938C2}"/>
              </a:ext>
            </a:extLst>
          </p:cNvPr>
          <p:cNvSpPr/>
          <p:nvPr/>
        </p:nvSpPr>
        <p:spPr>
          <a:xfrm>
            <a:off x="-3248" y="6364383"/>
            <a:ext cx="12192000" cy="75414"/>
          </a:xfrm>
          <a:prstGeom prst="rect">
            <a:avLst/>
          </a:prstGeom>
          <a:solidFill>
            <a:srgbClr val="FEE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EE71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AC2997-4C4F-430D-A928-95BCB7B5562F}"/>
              </a:ext>
            </a:extLst>
          </p:cNvPr>
          <p:cNvSpPr txBox="1"/>
          <p:nvPr/>
        </p:nvSpPr>
        <p:spPr>
          <a:xfrm>
            <a:off x="0" y="1285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FEE715"/>
                </a:solidFill>
              </a:rPr>
              <a:t>   2.  Data </a:t>
            </a:r>
            <a:endParaRPr lang="ko-KR" altLang="en-US" sz="4400" b="1" dirty="0">
              <a:solidFill>
                <a:srgbClr val="FEE715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8D08EF-ED17-4F4D-BD27-449FC6353636}"/>
              </a:ext>
            </a:extLst>
          </p:cNvPr>
          <p:cNvSpPr txBox="1"/>
          <p:nvPr/>
        </p:nvSpPr>
        <p:spPr>
          <a:xfrm>
            <a:off x="5701358" y="6453940"/>
            <a:ext cx="78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EE715"/>
                </a:solidFill>
              </a:rPr>
              <a:t>00/00</a:t>
            </a:r>
            <a:endParaRPr lang="ko-KR" altLang="en-US" dirty="0">
              <a:solidFill>
                <a:srgbClr val="FEE715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92AEDF-70F4-433B-BFB6-87B88A5E0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40" y="841990"/>
            <a:ext cx="2228850" cy="9429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35B99B1-8445-41DA-A878-FEC38352B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193" y="889701"/>
            <a:ext cx="5400000" cy="52538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F3B59E-1ABE-4486-A2B1-4BDDD574BD57}"/>
              </a:ext>
            </a:extLst>
          </p:cNvPr>
          <p:cNvSpPr txBox="1"/>
          <p:nvPr/>
        </p:nvSpPr>
        <p:spPr>
          <a:xfrm>
            <a:off x="-3248" y="6127692"/>
            <a:ext cx="121952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dirty="0">
                <a:solidFill>
                  <a:srgbClr val="FEE715"/>
                </a:solidFill>
              </a:rPr>
              <a:t>AI </a:t>
            </a:r>
            <a:r>
              <a:rPr lang="ko-KR" altLang="en-US" sz="900" b="1" dirty="0">
                <a:solidFill>
                  <a:srgbClr val="FEE715"/>
                </a:solidFill>
              </a:rPr>
              <a:t>허브 개방 데이터</a:t>
            </a:r>
            <a:r>
              <a:rPr lang="en-US" altLang="ko-KR" sz="900" b="1" dirty="0">
                <a:solidFill>
                  <a:srgbClr val="FEE715"/>
                </a:solidFill>
              </a:rPr>
              <a:t> - </a:t>
            </a:r>
            <a:r>
              <a:rPr lang="ko-KR" altLang="en-US" sz="900" b="1" dirty="0">
                <a:solidFill>
                  <a:srgbClr val="FEE715"/>
                </a:solidFill>
              </a:rPr>
              <a:t>본 데이터는 과학기술정보통신부와 </a:t>
            </a:r>
            <a:r>
              <a:rPr lang="ko-KR" altLang="en-US" sz="900" b="1" dirty="0" err="1">
                <a:solidFill>
                  <a:srgbClr val="FEE715"/>
                </a:solidFill>
              </a:rPr>
              <a:t>한국지능정보사회진흥원의</a:t>
            </a:r>
            <a:r>
              <a:rPr lang="ko-KR" altLang="en-US" sz="900" b="1" dirty="0">
                <a:solidFill>
                  <a:srgbClr val="FEE715"/>
                </a:solidFill>
              </a:rPr>
              <a:t> </a:t>
            </a:r>
            <a:r>
              <a:rPr lang="en-US" altLang="ko-KR" sz="900" b="1" dirty="0">
                <a:solidFill>
                  <a:srgbClr val="FEE715"/>
                </a:solidFill>
              </a:rPr>
              <a:t>‘</a:t>
            </a:r>
            <a:r>
              <a:rPr lang="ko-KR" altLang="en-US" sz="900" b="1" dirty="0">
                <a:solidFill>
                  <a:srgbClr val="FEE715"/>
                </a:solidFill>
              </a:rPr>
              <a:t>지능정보산업 인프라 조성</a:t>
            </a:r>
            <a:r>
              <a:rPr lang="en-US" altLang="ko-KR" sz="900" b="1" dirty="0">
                <a:solidFill>
                  <a:srgbClr val="FEE715"/>
                </a:solidFill>
              </a:rPr>
              <a:t>‘ </a:t>
            </a:r>
            <a:r>
              <a:rPr lang="ko-KR" altLang="en-US" sz="900" b="1" dirty="0">
                <a:solidFill>
                  <a:srgbClr val="FEE715"/>
                </a:solidFill>
              </a:rPr>
              <a:t>사업의 일환으로 구축된 것임을 알립니다</a:t>
            </a:r>
            <a:r>
              <a:rPr lang="en-US" altLang="ko-KR" sz="900" b="1" dirty="0">
                <a:solidFill>
                  <a:srgbClr val="FEE715"/>
                </a:solidFill>
              </a:rPr>
              <a:t>.</a:t>
            </a:r>
            <a:endParaRPr lang="ko-KR" altLang="en-US" sz="900" b="1" dirty="0">
              <a:solidFill>
                <a:srgbClr val="FEE715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465B940-4FE7-4B3C-A614-212C464F38A7}"/>
              </a:ext>
            </a:extLst>
          </p:cNvPr>
          <p:cNvGrpSpPr/>
          <p:nvPr/>
        </p:nvGrpSpPr>
        <p:grpSpPr>
          <a:xfrm>
            <a:off x="406771" y="2739078"/>
            <a:ext cx="5400000" cy="3050526"/>
            <a:chOff x="406771" y="2271630"/>
            <a:chExt cx="5400000" cy="3050526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8783487-BE0D-482A-B2B8-ED662C4C7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6771" y="2271630"/>
              <a:ext cx="5400000" cy="3050526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9034FB7-2B22-4C72-A326-20D745012FAB}"/>
                </a:ext>
              </a:extLst>
            </p:cNvPr>
            <p:cNvSpPr/>
            <p:nvPr/>
          </p:nvSpPr>
          <p:spPr>
            <a:xfrm>
              <a:off x="5058880" y="2281702"/>
              <a:ext cx="747891" cy="29996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EE715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0E28CEE-CEDD-413C-B17B-58410E48377D}"/>
              </a:ext>
            </a:extLst>
          </p:cNvPr>
          <p:cNvSpPr txBox="1"/>
          <p:nvPr/>
        </p:nvSpPr>
        <p:spPr>
          <a:xfrm>
            <a:off x="455981" y="1685287"/>
            <a:ext cx="5400000" cy="81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EE71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개방 데이터</a:t>
            </a:r>
            <a:endParaRPr lang="en-US" altLang="ko-KR" dirty="0">
              <a:solidFill>
                <a:srgbClr val="FEE71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EE71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졸음운전 예방을 위한 운전자 상태 정보 영상</a:t>
            </a:r>
          </a:p>
        </p:txBody>
      </p:sp>
    </p:spTree>
    <p:extLst>
      <p:ext uri="{BB962C8B-B14F-4D97-AF65-F5344CB8AC3E}">
        <p14:creationId xmlns:p14="http://schemas.microsoft.com/office/powerpoint/2010/main" val="332566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8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A17E13-0547-4E6D-9D5D-CEAD02DC21C9}"/>
              </a:ext>
            </a:extLst>
          </p:cNvPr>
          <p:cNvSpPr/>
          <p:nvPr/>
        </p:nvSpPr>
        <p:spPr>
          <a:xfrm>
            <a:off x="0" y="735291"/>
            <a:ext cx="12192000" cy="75414"/>
          </a:xfrm>
          <a:prstGeom prst="rect">
            <a:avLst/>
          </a:prstGeom>
          <a:solidFill>
            <a:srgbClr val="FEE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EE715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D11CD9-06E7-418D-9F5B-70897D7938C2}"/>
              </a:ext>
            </a:extLst>
          </p:cNvPr>
          <p:cNvSpPr/>
          <p:nvPr/>
        </p:nvSpPr>
        <p:spPr>
          <a:xfrm>
            <a:off x="-3248" y="6364383"/>
            <a:ext cx="12192000" cy="75414"/>
          </a:xfrm>
          <a:prstGeom prst="rect">
            <a:avLst/>
          </a:prstGeom>
          <a:solidFill>
            <a:srgbClr val="FEE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EE71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AC2997-4C4F-430D-A928-95BCB7B5562F}"/>
              </a:ext>
            </a:extLst>
          </p:cNvPr>
          <p:cNvSpPr txBox="1"/>
          <p:nvPr/>
        </p:nvSpPr>
        <p:spPr>
          <a:xfrm>
            <a:off x="0" y="1285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FEE715"/>
                </a:solidFill>
              </a:rPr>
              <a:t>   2.  Data </a:t>
            </a:r>
            <a:endParaRPr lang="ko-KR" altLang="en-US" sz="4400" b="1" dirty="0">
              <a:solidFill>
                <a:srgbClr val="FEE715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F3B59E-1ABE-4486-A2B1-4BDDD574BD57}"/>
              </a:ext>
            </a:extLst>
          </p:cNvPr>
          <p:cNvSpPr txBox="1"/>
          <p:nvPr/>
        </p:nvSpPr>
        <p:spPr>
          <a:xfrm>
            <a:off x="-3248" y="6127697"/>
            <a:ext cx="121952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dirty="0">
                <a:solidFill>
                  <a:srgbClr val="FEE715"/>
                </a:solidFill>
              </a:rPr>
              <a:t>AI </a:t>
            </a:r>
            <a:r>
              <a:rPr lang="ko-KR" altLang="en-US" sz="900" b="1" dirty="0">
                <a:solidFill>
                  <a:srgbClr val="FEE715"/>
                </a:solidFill>
              </a:rPr>
              <a:t>허브 개방 데이터</a:t>
            </a:r>
            <a:r>
              <a:rPr lang="en-US" altLang="ko-KR" sz="900" b="1" dirty="0">
                <a:solidFill>
                  <a:srgbClr val="FEE715"/>
                </a:solidFill>
              </a:rPr>
              <a:t> - </a:t>
            </a:r>
            <a:r>
              <a:rPr lang="ko-KR" altLang="en-US" sz="900" b="1" dirty="0">
                <a:solidFill>
                  <a:srgbClr val="FEE715"/>
                </a:solidFill>
              </a:rPr>
              <a:t>본 데이터는 과학기술정보통신부와 </a:t>
            </a:r>
            <a:r>
              <a:rPr lang="ko-KR" altLang="en-US" sz="900" b="1" dirty="0" err="1">
                <a:solidFill>
                  <a:srgbClr val="FEE715"/>
                </a:solidFill>
              </a:rPr>
              <a:t>한국지능정보사회진흥원의</a:t>
            </a:r>
            <a:r>
              <a:rPr lang="ko-KR" altLang="en-US" sz="900" b="1" dirty="0">
                <a:solidFill>
                  <a:srgbClr val="FEE715"/>
                </a:solidFill>
              </a:rPr>
              <a:t> </a:t>
            </a:r>
            <a:r>
              <a:rPr lang="en-US" altLang="ko-KR" sz="900" b="1" dirty="0">
                <a:solidFill>
                  <a:srgbClr val="FEE715"/>
                </a:solidFill>
              </a:rPr>
              <a:t>‘</a:t>
            </a:r>
            <a:r>
              <a:rPr lang="ko-KR" altLang="en-US" sz="900" b="1" dirty="0">
                <a:solidFill>
                  <a:srgbClr val="FEE715"/>
                </a:solidFill>
              </a:rPr>
              <a:t>지능정보산업 인프라 조성</a:t>
            </a:r>
            <a:r>
              <a:rPr lang="en-US" altLang="ko-KR" sz="900" b="1" dirty="0">
                <a:solidFill>
                  <a:srgbClr val="FEE715"/>
                </a:solidFill>
              </a:rPr>
              <a:t>‘ </a:t>
            </a:r>
            <a:r>
              <a:rPr lang="ko-KR" altLang="en-US" sz="900" b="1" dirty="0">
                <a:solidFill>
                  <a:srgbClr val="FEE715"/>
                </a:solidFill>
              </a:rPr>
              <a:t>사업의 일환으로 구축된 것임을 알립니다</a:t>
            </a:r>
            <a:r>
              <a:rPr lang="en-US" altLang="ko-KR" sz="900" b="1" dirty="0">
                <a:solidFill>
                  <a:srgbClr val="FEE715"/>
                </a:solidFill>
              </a:rPr>
              <a:t>.</a:t>
            </a:r>
            <a:endParaRPr lang="ko-KR" altLang="en-US" sz="900" b="1" dirty="0">
              <a:solidFill>
                <a:srgbClr val="FEE71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45B2B7-D937-476C-B23A-6939F862BD97}"/>
              </a:ext>
            </a:extLst>
          </p:cNvPr>
          <p:cNvSpPr txBox="1"/>
          <p:nvPr/>
        </p:nvSpPr>
        <p:spPr>
          <a:xfrm>
            <a:off x="-3248" y="91030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EE71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2</a:t>
            </a:r>
            <a:r>
              <a:rPr lang="ko-KR" altLang="en-US" sz="2400" b="1" dirty="0">
                <a:solidFill>
                  <a:srgbClr val="FEE71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차 정제</a:t>
            </a:r>
            <a:endParaRPr lang="en-US" altLang="ko-KR" sz="2400" b="1" dirty="0">
              <a:solidFill>
                <a:srgbClr val="FEE71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b="1" dirty="0">
                <a:solidFill>
                  <a:srgbClr val="FEE71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en-US" altLang="ko-KR" dirty="0">
                <a:solidFill>
                  <a:srgbClr val="FEE71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dirty="0" err="1">
                <a:solidFill>
                  <a:srgbClr val="FEE71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어노테이션</a:t>
            </a:r>
            <a:r>
              <a:rPr lang="ko-KR" altLang="en-US" dirty="0">
                <a:solidFill>
                  <a:srgbClr val="FEE71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파일 정보를 이용하여 본 프로젝트에 맞게 </a:t>
            </a:r>
            <a:r>
              <a:rPr lang="en-US" altLang="ko-KR" dirty="0">
                <a:solidFill>
                  <a:srgbClr val="FEE71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dirty="0">
                <a:solidFill>
                  <a:srgbClr val="FEE71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차 </a:t>
            </a:r>
            <a:r>
              <a:rPr lang="ko-KR" altLang="en-US" dirty="0" err="1">
                <a:solidFill>
                  <a:srgbClr val="FEE71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라벨링</a:t>
            </a:r>
            <a:endParaRPr lang="ko-KR" altLang="en-US" sz="2400" dirty="0">
              <a:solidFill>
                <a:srgbClr val="FEE71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72F78B4-1E89-41B7-85D9-AA5D7BC3948B}"/>
              </a:ext>
            </a:extLst>
          </p:cNvPr>
          <p:cNvGrpSpPr/>
          <p:nvPr/>
        </p:nvGrpSpPr>
        <p:grpSpPr>
          <a:xfrm>
            <a:off x="8625670" y="2445843"/>
            <a:ext cx="1352131" cy="2698042"/>
            <a:chOff x="8547215" y="2331024"/>
            <a:chExt cx="1352131" cy="2698042"/>
          </a:xfrm>
          <a:solidFill>
            <a:srgbClr val="FEE715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F12388C-9045-4440-94BA-A211E68F905D}"/>
                </a:ext>
              </a:extLst>
            </p:cNvPr>
            <p:cNvSpPr/>
            <p:nvPr/>
          </p:nvSpPr>
          <p:spPr>
            <a:xfrm>
              <a:off x="8547217" y="3036830"/>
              <a:ext cx="1352129" cy="5720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rgbClr val="10182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졸음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8003916-F09C-46BA-A709-7AE7A763BFA3}"/>
                </a:ext>
              </a:extLst>
            </p:cNvPr>
            <p:cNvSpPr/>
            <p:nvPr/>
          </p:nvSpPr>
          <p:spPr>
            <a:xfrm>
              <a:off x="8547216" y="3746880"/>
              <a:ext cx="1352129" cy="5720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rgbClr val="10182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흡연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D17E4D-763D-41A0-83CE-DDDD0AE5A5F9}"/>
                </a:ext>
              </a:extLst>
            </p:cNvPr>
            <p:cNvSpPr/>
            <p:nvPr/>
          </p:nvSpPr>
          <p:spPr>
            <a:xfrm>
              <a:off x="8547215" y="4457033"/>
              <a:ext cx="1352129" cy="5720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rgbClr val="10182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통화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4B52ECE-6E3F-4857-9867-2FC30BCAEDAC}"/>
                </a:ext>
              </a:extLst>
            </p:cNvPr>
            <p:cNvSpPr/>
            <p:nvPr/>
          </p:nvSpPr>
          <p:spPr>
            <a:xfrm>
              <a:off x="8547217" y="2331024"/>
              <a:ext cx="1352129" cy="5720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rgbClr val="10182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정상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40C3B0-C68D-42D0-B9B3-191A21866D49}"/>
              </a:ext>
            </a:extLst>
          </p:cNvPr>
          <p:cNvGrpSpPr/>
          <p:nvPr/>
        </p:nvGrpSpPr>
        <p:grpSpPr>
          <a:xfrm>
            <a:off x="2207701" y="2379350"/>
            <a:ext cx="1563190" cy="2864885"/>
            <a:chOff x="1441616" y="2221961"/>
            <a:chExt cx="1305938" cy="2864885"/>
          </a:xfrm>
          <a:solidFill>
            <a:srgbClr val="FEE715"/>
          </a:solidFill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3B0A4D62-E592-4D21-BF5F-4EA56B1F6B98}"/>
                </a:ext>
              </a:extLst>
            </p:cNvPr>
            <p:cNvSpPr/>
            <p:nvPr/>
          </p:nvSpPr>
          <p:spPr>
            <a:xfrm>
              <a:off x="1441617" y="2221961"/>
              <a:ext cx="1305937" cy="79016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rgbClr val="10182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실제</a:t>
              </a:r>
              <a:endParaRPr lang="en-US" altLang="ko-KR" sz="1400" b="1" dirty="0">
                <a:solidFill>
                  <a:srgbClr val="10182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ko-KR" altLang="en-US" sz="1400" b="1" dirty="0">
                  <a:solidFill>
                    <a:srgbClr val="10182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도로주행</a:t>
              </a:r>
              <a:endParaRPr lang="en-US" altLang="ko-KR" sz="1400" b="1" dirty="0">
                <a:solidFill>
                  <a:srgbClr val="10182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ko-KR" altLang="en-US" sz="1400" b="1" dirty="0">
                  <a:solidFill>
                    <a:srgbClr val="10182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</a:t>
              </a: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BAC5066-1D10-46CD-A87E-B4DAF127E9E6}"/>
                </a:ext>
              </a:extLst>
            </p:cNvPr>
            <p:cNvSpPr/>
            <p:nvPr/>
          </p:nvSpPr>
          <p:spPr>
            <a:xfrm>
              <a:off x="1441616" y="3259323"/>
              <a:ext cx="1305937" cy="79016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rgbClr val="10182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준통제환경</a:t>
              </a:r>
              <a:endParaRPr lang="en-US" altLang="ko-KR" sz="1400" b="1" dirty="0">
                <a:solidFill>
                  <a:srgbClr val="10182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ko-KR" altLang="en-US" sz="1400" b="1" dirty="0">
                  <a:solidFill>
                    <a:srgbClr val="10182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</a:t>
              </a: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0A07574-2DF8-4986-B3EE-F6CD2E4AA8BE}"/>
                </a:ext>
              </a:extLst>
            </p:cNvPr>
            <p:cNvSpPr/>
            <p:nvPr/>
          </p:nvSpPr>
          <p:spPr>
            <a:xfrm>
              <a:off x="1441617" y="4296685"/>
              <a:ext cx="1305937" cy="79016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rgbClr val="10182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통제환경</a:t>
              </a:r>
              <a:endParaRPr lang="en-US" altLang="ko-KR" sz="1400" b="1" dirty="0">
                <a:solidFill>
                  <a:srgbClr val="10182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ko-KR" altLang="en-US" sz="1400" b="1" dirty="0">
                  <a:solidFill>
                    <a:srgbClr val="10182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</a:t>
              </a:r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AE5811E-7F77-4B9C-BF92-78C1D99CA651}"/>
              </a:ext>
            </a:extLst>
          </p:cNvPr>
          <p:cNvCxnSpPr>
            <a:cxnSpLocks/>
            <a:stCxn id="7" idx="6"/>
            <a:endCxn id="25" idx="1"/>
          </p:cNvCxnSpPr>
          <p:nvPr/>
        </p:nvCxnSpPr>
        <p:spPr>
          <a:xfrm flipV="1">
            <a:off x="3770891" y="2731860"/>
            <a:ext cx="4854781" cy="42571"/>
          </a:xfrm>
          <a:prstGeom prst="straightConnector1">
            <a:avLst/>
          </a:prstGeom>
          <a:ln w="12700">
            <a:solidFill>
              <a:srgbClr val="FEE715">
                <a:alpha val="50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F271829-B729-46E5-83AA-FA9380475660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3770891" y="2774431"/>
            <a:ext cx="4854781" cy="663235"/>
          </a:xfrm>
          <a:prstGeom prst="straightConnector1">
            <a:avLst/>
          </a:prstGeom>
          <a:ln w="12700">
            <a:solidFill>
              <a:srgbClr val="FEE715">
                <a:alpha val="50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3483EEC-4AC5-4238-A5F1-20EAB9F0BFC9}"/>
              </a:ext>
            </a:extLst>
          </p:cNvPr>
          <p:cNvCxnSpPr>
            <a:cxnSpLocks/>
            <a:stCxn id="7" idx="6"/>
            <a:endCxn id="19" idx="1"/>
          </p:cNvCxnSpPr>
          <p:nvPr/>
        </p:nvCxnSpPr>
        <p:spPr>
          <a:xfrm>
            <a:off x="3770891" y="2774431"/>
            <a:ext cx="4854780" cy="1373285"/>
          </a:xfrm>
          <a:prstGeom prst="straightConnector1">
            <a:avLst/>
          </a:prstGeom>
          <a:ln w="12700">
            <a:solidFill>
              <a:srgbClr val="FEE715">
                <a:alpha val="50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AEFDC4A-0063-4FD7-8877-A5585687413E}"/>
              </a:ext>
            </a:extLst>
          </p:cNvPr>
          <p:cNvCxnSpPr>
            <a:cxnSpLocks/>
            <a:stCxn id="7" idx="6"/>
            <a:endCxn id="24" idx="1"/>
          </p:cNvCxnSpPr>
          <p:nvPr/>
        </p:nvCxnSpPr>
        <p:spPr>
          <a:xfrm>
            <a:off x="3770891" y="2774431"/>
            <a:ext cx="4854779" cy="2083438"/>
          </a:xfrm>
          <a:prstGeom prst="straightConnector1">
            <a:avLst/>
          </a:prstGeom>
          <a:ln w="12700">
            <a:solidFill>
              <a:srgbClr val="FEE715">
                <a:alpha val="50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3B2F447-46F4-440F-8D63-2DE0773A7058}"/>
              </a:ext>
            </a:extLst>
          </p:cNvPr>
          <p:cNvCxnSpPr>
            <a:cxnSpLocks/>
            <a:stCxn id="27" idx="6"/>
            <a:endCxn id="25" idx="1"/>
          </p:cNvCxnSpPr>
          <p:nvPr/>
        </p:nvCxnSpPr>
        <p:spPr>
          <a:xfrm flipV="1">
            <a:off x="3770890" y="2731860"/>
            <a:ext cx="4854782" cy="1079933"/>
          </a:xfrm>
          <a:prstGeom prst="straightConnector1">
            <a:avLst/>
          </a:prstGeom>
          <a:ln w="12700">
            <a:solidFill>
              <a:srgbClr val="FEE715">
                <a:alpha val="50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CAD87E9-BF34-49D3-850B-EA9A6A9F81B2}"/>
              </a:ext>
            </a:extLst>
          </p:cNvPr>
          <p:cNvCxnSpPr>
            <a:cxnSpLocks/>
            <a:stCxn id="27" idx="6"/>
            <a:endCxn id="10" idx="1"/>
          </p:cNvCxnSpPr>
          <p:nvPr/>
        </p:nvCxnSpPr>
        <p:spPr>
          <a:xfrm flipV="1">
            <a:off x="3770890" y="3437666"/>
            <a:ext cx="4854782" cy="374127"/>
          </a:xfrm>
          <a:prstGeom prst="straightConnector1">
            <a:avLst/>
          </a:prstGeom>
          <a:ln w="12700">
            <a:solidFill>
              <a:srgbClr val="FEE715">
                <a:alpha val="50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B28CDDB-0033-4EDB-85FB-40770F41FCDE}"/>
              </a:ext>
            </a:extLst>
          </p:cNvPr>
          <p:cNvCxnSpPr>
            <a:cxnSpLocks/>
            <a:stCxn id="27" idx="6"/>
            <a:endCxn id="19" idx="1"/>
          </p:cNvCxnSpPr>
          <p:nvPr/>
        </p:nvCxnSpPr>
        <p:spPr>
          <a:xfrm>
            <a:off x="3770890" y="3811793"/>
            <a:ext cx="4854781" cy="335923"/>
          </a:xfrm>
          <a:prstGeom prst="straightConnector1">
            <a:avLst/>
          </a:prstGeom>
          <a:ln w="12700">
            <a:solidFill>
              <a:srgbClr val="FEE715">
                <a:alpha val="50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151A1ED-B89A-4D10-8674-450715B0302E}"/>
              </a:ext>
            </a:extLst>
          </p:cNvPr>
          <p:cNvCxnSpPr>
            <a:cxnSpLocks/>
            <a:stCxn id="27" idx="6"/>
            <a:endCxn id="24" idx="1"/>
          </p:cNvCxnSpPr>
          <p:nvPr/>
        </p:nvCxnSpPr>
        <p:spPr>
          <a:xfrm>
            <a:off x="3770890" y="3811793"/>
            <a:ext cx="4854780" cy="1046076"/>
          </a:xfrm>
          <a:prstGeom prst="straightConnector1">
            <a:avLst/>
          </a:prstGeom>
          <a:ln w="12700">
            <a:solidFill>
              <a:srgbClr val="FEE715">
                <a:alpha val="50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6ECD9B7-74E2-4A6D-BE82-F8C8D4AC3CB9}"/>
              </a:ext>
            </a:extLst>
          </p:cNvPr>
          <p:cNvCxnSpPr>
            <a:cxnSpLocks/>
            <a:stCxn id="28" idx="6"/>
            <a:endCxn id="25" idx="1"/>
          </p:cNvCxnSpPr>
          <p:nvPr/>
        </p:nvCxnSpPr>
        <p:spPr>
          <a:xfrm flipV="1">
            <a:off x="3770891" y="2731860"/>
            <a:ext cx="4854781" cy="2117295"/>
          </a:xfrm>
          <a:prstGeom prst="straightConnector1">
            <a:avLst/>
          </a:prstGeom>
          <a:ln w="12700">
            <a:solidFill>
              <a:srgbClr val="FEE715">
                <a:alpha val="50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F91A6DB-ABAF-4ECB-93F4-F6E3C7BA50A6}"/>
              </a:ext>
            </a:extLst>
          </p:cNvPr>
          <p:cNvCxnSpPr>
            <a:cxnSpLocks/>
            <a:stCxn id="28" idx="6"/>
            <a:endCxn id="10" idx="1"/>
          </p:cNvCxnSpPr>
          <p:nvPr/>
        </p:nvCxnSpPr>
        <p:spPr>
          <a:xfrm flipV="1">
            <a:off x="3770891" y="3437666"/>
            <a:ext cx="4854781" cy="1411489"/>
          </a:xfrm>
          <a:prstGeom prst="straightConnector1">
            <a:avLst/>
          </a:prstGeom>
          <a:ln w="12700">
            <a:solidFill>
              <a:srgbClr val="FEE715">
                <a:alpha val="50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AEF42D4-CEE1-481E-802F-ADFD6A76A3BF}"/>
              </a:ext>
            </a:extLst>
          </p:cNvPr>
          <p:cNvCxnSpPr>
            <a:cxnSpLocks/>
            <a:stCxn id="28" idx="6"/>
            <a:endCxn id="19" idx="1"/>
          </p:cNvCxnSpPr>
          <p:nvPr/>
        </p:nvCxnSpPr>
        <p:spPr>
          <a:xfrm flipV="1">
            <a:off x="3770891" y="4147716"/>
            <a:ext cx="4854780" cy="701439"/>
          </a:xfrm>
          <a:prstGeom prst="straightConnector1">
            <a:avLst/>
          </a:prstGeom>
          <a:ln w="12700">
            <a:solidFill>
              <a:srgbClr val="FEE715">
                <a:alpha val="50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6915C12-E912-4C45-A62B-038C8989D0B4}"/>
              </a:ext>
            </a:extLst>
          </p:cNvPr>
          <p:cNvCxnSpPr>
            <a:cxnSpLocks/>
            <a:stCxn id="28" idx="6"/>
            <a:endCxn id="24" idx="1"/>
          </p:cNvCxnSpPr>
          <p:nvPr/>
        </p:nvCxnSpPr>
        <p:spPr>
          <a:xfrm>
            <a:off x="3770891" y="4849155"/>
            <a:ext cx="4854779" cy="8714"/>
          </a:xfrm>
          <a:prstGeom prst="straightConnector1">
            <a:avLst/>
          </a:prstGeom>
          <a:ln w="12700">
            <a:solidFill>
              <a:srgbClr val="FEE715">
                <a:alpha val="50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86112ABE-9981-4733-ADF9-1B6CD498AC77}"/>
              </a:ext>
            </a:extLst>
          </p:cNvPr>
          <p:cNvSpPr/>
          <p:nvPr/>
        </p:nvSpPr>
        <p:spPr>
          <a:xfrm>
            <a:off x="5120719" y="2375968"/>
            <a:ext cx="1894114" cy="2855555"/>
          </a:xfrm>
          <a:prstGeom prst="ellipse">
            <a:avLst/>
          </a:prstGeom>
          <a:solidFill>
            <a:srgbClr val="FEE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10182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수작업</a:t>
            </a:r>
            <a:endParaRPr lang="en-US" altLang="ko-KR" dirty="0">
              <a:solidFill>
                <a:srgbClr val="10182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10182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및</a:t>
            </a:r>
            <a:endParaRPr lang="en-US" altLang="ko-KR" dirty="0">
              <a:solidFill>
                <a:srgbClr val="10182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10182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코딩작업</a:t>
            </a:r>
          </a:p>
        </p:txBody>
      </p:sp>
    </p:spTree>
    <p:extLst>
      <p:ext uri="{BB962C8B-B14F-4D97-AF65-F5344CB8AC3E}">
        <p14:creationId xmlns:p14="http://schemas.microsoft.com/office/powerpoint/2010/main" val="1972535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8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AC2997-4C4F-430D-A928-95BCB7B5562F}"/>
              </a:ext>
            </a:extLst>
          </p:cNvPr>
          <p:cNvSpPr txBox="1"/>
          <p:nvPr/>
        </p:nvSpPr>
        <p:spPr>
          <a:xfrm>
            <a:off x="0" y="1285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FEE715"/>
                </a:solidFill>
              </a:rPr>
              <a:t>   2.  Data </a:t>
            </a:r>
            <a:endParaRPr lang="ko-KR" altLang="en-US" sz="4400" b="1" dirty="0">
              <a:solidFill>
                <a:srgbClr val="FEE715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F3B59E-1ABE-4486-A2B1-4BDDD574BD57}"/>
              </a:ext>
            </a:extLst>
          </p:cNvPr>
          <p:cNvSpPr txBox="1"/>
          <p:nvPr/>
        </p:nvSpPr>
        <p:spPr>
          <a:xfrm>
            <a:off x="-3248" y="6174827"/>
            <a:ext cx="121952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dirty="0">
                <a:solidFill>
                  <a:srgbClr val="FEE715"/>
                </a:solidFill>
              </a:rPr>
              <a:t>AI </a:t>
            </a:r>
            <a:r>
              <a:rPr lang="ko-KR" altLang="en-US" sz="900" b="1" dirty="0">
                <a:solidFill>
                  <a:srgbClr val="FEE715"/>
                </a:solidFill>
              </a:rPr>
              <a:t>허브 개방 데이터</a:t>
            </a:r>
            <a:r>
              <a:rPr lang="en-US" altLang="ko-KR" sz="900" b="1" dirty="0">
                <a:solidFill>
                  <a:srgbClr val="FEE715"/>
                </a:solidFill>
              </a:rPr>
              <a:t> - </a:t>
            </a:r>
            <a:r>
              <a:rPr lang="ko-KR" altLang="en-US" sz="900" b="1" dirty="0">
                <a:solidFill>
                  <a:srgbClr val="FEE715"/>
                </a:solidFill>
              </a:rPr>
              <a:t>본 데이터는 과학기술정보통신부와 </a:t>
            </a:r>
            <a:r>
              <a:rPr lang="ko-KR" altLang="en-US" sz="900" b="1" dirty="0" err="1">
                <a:solidFill>
                  <a:srgbClr val="FEE715"/>
                </a:solidFill>
              </a:rPr>
              <a:t>한국지능정보사회진흥원의</a:t>
            </a:r>
            <a:r>
              <a:rPr lang="ko-KR" altLang="en-US" sz="900" b="1" dirty="0">
                <a:solidFill>
                  <a:srgbClr val="FEE715"/>
                </a:solidFill>
              </a:rPr>
              <a:t> </a:t>
            </a:r>
            <a:r>
              <a:rPr lang="en-US" altLang="ko-KR" sz="900" b="1" dirty="0">
                <a:solidFill>
                  <a:srgbClr val="FEE715"/>
                </a:solidFill>
              </a:rPr>
              <a:t>‘</a:t>
            </a:r>
            <a:r>
              <a:rPr lang="ko-KR" altLang="en-US" sz="900" b="1" dirty="0">
                <a:solidFill>
                  <a:srgbClr val="FEE715"/>
                </a:solidFill>
              </a:rPr>
              <a:t>지능정보산업 인프라 조성</a:t>
            </a:r>
            <a:r>
              <a:rPr lang="en-US" altLang="ko-KR" sz="900" b="1" dirty="0">
                <a:solidFill>
                  <a:srgbClr val="FEE715"/>
                </a:solidFill>
              </a:rPr>
              <a:t>‘ </a:t>
            </a:r>
            <a:r>
              <a:rPr lang="ko-KR" altLang="en-US" sz="900" b="1" dirty="0">
                <a:solidFill>
                  <a:srgbClr val="FEE715"/>
                </a:solidFill>
              </a:rPr>
              <a:t>사업의 일환으로 구축된 것임을 알립니다</a:t>
            </a:r>
            <a:r>
              <a:rPr lang="en-US" altLang="ko-KR" sz="900" b="1" dirty="0">
                <a:solidFill>
                  <a:srgbClr val="FEE715"/>
                </a:solidFill>
              </a:rPr>
              <a:t>.</a:t>
            </a:r>
            <a:endParaRPr lang="ko-KR" altLang="en-US" sz="900" b="1" dirty="0">
              <a:solidFill>
                <a:srgbClr val="FEE71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45B2B7-D937-476C-B23A-6939F862BD97}"/>
              </a:ext>
            </a:extLst>
          </p:cNvPr>
          <p:cNvSpPr txBox="1"/>
          <p:nvPr/>
        </p:nvSpPr>
        <p:spPr>
          <a:xfrm>
            <a:off x="-3248" y="91030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EE71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2</a:t>
            </a:r>
            <a:r>
              <a:rPr lang="ko-KR" altLang="en-US" sz="2400" b="1" dirty="0">
                <a:solidFill>
                  <a:srgbClr val="FEE71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차 정제</a:t>
            </a:r>
            <a:endParaRPr lang="en-US" altLang="ko-KR" sz="2400" b="1" dirty="0">
              <a:solidFill>
                <a:srgbClr val="FEE71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b="1" dirty="0">
                <a:solidFill>
                  <a:srgbClr val="FEE71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en-US" altLang="ko-KR" dirty="0">
                <a:solidFill>
                  <a:srgbClr val="FEE71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dirty="0" err="1">
                <a:solidFill>
                  <a:srgbClr val="FEE71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어노테이션</a:t>
            </a:r>
            <a:r>
              <a:rPr lang="ko-KR" altLang="en-US" dirty="0">
                <a:solidFill>
                  <a:srgbClr val="FEE71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파일 정보를 이용하여 본 프로젝트에 맞게 </a:t>
            </a:r>
            <a:r>
              <a:rPr lang="en-US" altLang="ko-KR" dirty="0">
                <a:solidFill>
                  <a:srgbClr val="FEE71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dirty="0">
                <a:solidFill>
                  <a:srgbClr val="FEE71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차 </a:t>
            </a:r>
            <a:r>
              <a:rPr lang="ko-KR" altLang="en-US" dirty="0" err="1">
                <a:solidFill>
                  <a:srgbClr val="FEE71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라벨링</a:t>
            </a:r>
            <a:endParaRPr lang="ko-KR" altLang="en-US" sz="2400" dirty="0">
              <a:solidFill>
                <a:srgbClr val="FEE71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3" name="표 12">
            <a:extLst>
              <a:ext uri="{FF2B5EF4-FFF2-40B4-BE49-F238E27FC236}">
                <a16:creationId xmlns:a16="http://schemas.microsoft.com/office/drawing/2014/main" id="{A8AC832B-F12D-476E-A896-2F8489604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241571"/>
              </p:ext>
            </p:extLst>
          </p:nvPr>
        </p:nvGraphicFramePr>
        <p:xfrm>
          <a:off x="3266646" y="2812844"/>
          <a:ext cx="56522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860">
                  <a:extLst>
                    <a:ext uri="{9D8B030D-6E8A-4147-A177-3AD203B41FA5}">
                      <a16:colId xmlns:a16="http://schemas.microsoft.com/office/drawing/2014/main" val="2828590592"/>
                    </a:ext>
                  </a:extLst>
                </a:gridCol>
                <a:gridCol w="2183675">
                  <a:extLst>
                    <a:ext uri="{9D8B030D-6E8A-4147-A177-3AD203B41FA5}">
                      <a16:colId xmlns:a16="http://schemas.microsoft.com/office/drawing/2014/main" val="1577597430"/>
                    </a:ext>
                  </a:extLst>
                </a:gridCol>
                <a:gridCol w="2183675">
                  <a:extLst>
                    <a:ext uri="{9D8B030D-6E8A-4147-A177-3AD203B41FA5}">
                      <a16:colId xmlns:a16="http://schemas.microsoft.com/office/drawing/2014/main" val="1676830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EE715"/>
                        </a:solidFill>
                      </a:endParaRPr>
                    </a:p>
                  </a:txBody>
                  <a:tcPr>
                    <a:solidFill>
                      <a:srgbClr val="10182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EE715"/>
                          </a:solidFill>
                        </a:rPr>
                        <a:t>Training Data</a:t>
                      </a:r>
                      <a:endParaRPr lang="ko-KR" altLang="en-US" dirty="0">
                        <a:solidFill>
                          <a:srgbClr val="FEE715"/>
                        </a:solidFill>
                      </a:endParaRPr>
                    </a:p>
                  </a:txBody>
                  <a:tcPr>
                    <a:solidFill>
                      <a:srgbClr val="10182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EE715"/>
                          </a:solidFill>
                        </a:rPr>
                        <a:t>Validation Data</a:t>
                      </a:r>
                      <a:endParaRPr lang="ko-KR" altLang="en-US" dirty="0">
                        <a:solidFill>
                          <a:srgbClr val="FEE715"/>
                        </a:solidFill>
                      </a:endParaRPr>
                    </a:p>
                  </a:txBody>
                  <a:tcPr>
                    <a:solidFill>
                      <a:srgbClr val="1018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713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EE715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정상</a:t>
                      </a:r>
                    </a:p>
                  </a:txBody>
                  <a:tcPr>
                    <a:solidFill>
                      <a:srgbClr val="10182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EE715"/>
                        </a:solidFill>
                      </a:endParaRPr>
                    </a:p>
                  </a:txBody>
                  <a:tcPr>
                    <a:solidFill>
                      <a:srgbClr val="10182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EE715"/>
                        </a:solidFill>
                      </a:endParaRPr>
                    </a:p>
                  </a:txBody>
                  <a:tcPr>
                    <a:solidFill>
                      <a:srgbClr val="1018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23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EE715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졸음</a:t>
                      </a:r>
                    </a:p>
                  </a:txBody>
                  <a:tcPr>
                    <a:solidFill>
                      <a:srgbClr val="10182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EE715"/>
                        </a:solidFill>
                      </a:endParaRPr>
                    </a:p>
                  </a:txBody>
                  <a:tcPr>
                    <a:solidFill>
                      <a:srgbClr val="10182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EE715"/>
                        </a:solidFill>
                      </a:endParaRPr>
                    </a:p>
                  </a:txBody>
                  <a:tcPr>
                    <a:solidFill>
                      <a:srgbClr val="1018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891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EE715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흡연</a:t>
                      </a:r>
                    </a:p>
                  </a:txBody>
                  <a:tcPr>
                    <a:solidFill>
                      <a:srgbClr val="10182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EE715"/>
                        </a:solidFill>
                      </a:endParaRPr>
                    </a:p>
                  </a:txBody>
                  <a:tcPr>
                    <a:solidFill>
                      <a:srgbClr val="10182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EE715"/>
                        </a:solidFill>
                      </a:endParaRPr>
                    </a:p>
                  </a:txBody>
                  <a:tcPr>
                    <a:solidFill>
                      <a:srgbClr val="1018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837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EE715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통화</a:t>
                      </a:r>
                    </a:p>
                  </a:txBody>
                  <a:tcPr>
                    <a:solidFill>
                      <a:srgbClr val="10182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EE715"/>
                        </a:solidFill>
                      </a:endParaRPr>
                    </a:p>
                  </a:txBody>
                  <a:tcPr>
                    <a:solidFill>
                      <a:srgbClr val="10182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EE715"/>
                        </a:solidFill>
                      </a:endParaRPr>
                    </a:p>
                  </a:txBody>
                  <a:tcPr>
                    <a:solidFill>
                      <a:srgbClr val="1018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883092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98614820-64BC-4E7D-A5FC-7B598C89FFD1}"/>
              </a:ext>
            </a:extLst>
          </p:cNvPr>
          <p:cNvSpPr/>
          <p:nvPr/>
        </p:nvSpPr>
        <p:spPr>
          <a:xfrm>
            <a:off x="0" y="735291"/>
            <a:ext cx="12192000" cy="75414"/>
          </a:xfrm>
          <a:prstGeom prst="rect">
            <a:avLst/>
          </a:prstGeom>
          <a:solidFill>
            <a:srgbClr val="FEE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EE715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6297ED-FA0A-46A5-BCBF-3C5C0073F35C}"/>
              </a:ext>
            </a:extLst>
          </p:cNvPr>
          <p:cNvSpPr/>
          <p:nvPr/>
        </p:nvSpPr>
        <p:spPr>
          <a:xfrm>
            <a:off x="-3248" y="6364383"/>
            <a:ext cx="12192000" cy="75414"/>
          </a:xfrm>
          <a:prstGeom prst="rect">
            <a:avLst/>
          </a:prstGeom>
          <a:solidFill>
            <a:srgbClr val="FEE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EE7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194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8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AC2997-4C4F-430D-A928-95BCB7B5562F}"/>
              </a:ext>
            </a:extLst>
          </p:cNvPr>
          <p:cNvSpPr txBox="1"/>
          <p:nvPr/>
        </p:nvSpPr>
        <p:spPr>
          <a:xfrm>
            <a:off x="-3249" y="342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FEE715"/>
                </a:solidFill>
              </a:rPr>
              <a:t>   3.  Model </a:t>
            </a:r>
            <a:endParaRPr lang="ko-KR" altLang="en-US" sz="4400" b="1" dirty="0">
              <a:solidFill>
                <a:srgbClr val="FEE715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024AA8-3782-4C79-B0F8-E43EF4ABD483}"/>
              </a:ext>
            </a:extLst>
          </p:cNvPr>
          <p:cNvSpPr/>
          <p:nvPr/>
        </p:nvSpPr>
        <p:spPr>
          <a:xfrm>
            <a:off x="0" y="735291"/>
            <a:ext cx="12192000" cy="75414"/>
          </a:xfrm>
          <a:prstGeom prst="rect">
            <a:avLst/>
          </a:prstGeom>
          <a:solidFill>
            <a:srgbClr val="FEE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EE715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DB48C0-865E-4159-8B01-EE060039141C}"/>
              </a:ext>
            </a:extLst>
          </p:cNvPr>
          <p:cNvSpPr/>
          <p:nvPr/>
        </p:nvSpPr>
        <p:spPr>
          <a:xfrm>
            <a:off x="-3248" y="6364383"/>
            <a:ext cx="12192000" cy="75414"/>
          </a:xfrm>
          <a:prstGeom prst="rect">
            <a:avLst/>
          </a:prstGeom>
          <a:solidFill>
            <a:srgbClr val="FEE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EE7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10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8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B024AA8-3782-4C79-B0F8-E43EF4ABD483}"/>
              </a:ext>
            </a:extLst>
          </p:cNvPr>
          <p:cNvSpPr/>
          <p:nvPr/>
        </p:nvSpPr>
        <p:spPr>
          <a:xfrm>
            <a:off x="0" y="735291"/>
            <a:ext cx="12192000" cy="75414"/>
          </a:xfrm>
          <a:prstGeom prst="rect">
            <a:avLst/>
          </a:prstGeom>
          <a:solidFill>
            <a:srgbClr val="FEE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EE715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DB48C0-865E-4159-8B01-EE060039141C}"/>
              </a:ext>
            </a:extLst>
          </p:cNvPr>
          <p:cNvSpPr/>
          <p:nvPr/>
        </p:nvSpPr>
        <p:spPr>
          <a:xfrm>
            <a:off x="-3248" y="6364383"/>
            <a:ext cx="12192000" cy="75414"/>
          </a:xfrm>
          <a:prstGeom prst="rect">
            <a:avLst/>
          </a:prstGeom>
          <a:solidFill>
            <a:srgbClr val="FEE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EE715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E68575-86B7-4BDD-85A0-E46AEF778C0A}"/>
              </a:ext>
            </a:extLst>
          </p:cNvPr>
          <p:cNvSpPr txBox="1"/>
          <p:nvPr/>
        </p:nvSpPr>
        <p:spPr>
          <a:xfrm>
            <a:off x="0" y="1285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FEE715"/>
                </a:solidFill>
              </a:rPr>
              <a:t>   4.  Web Service</a:t>
            </a:r>
            <a:endParaRPr lang="ko-KR" altLang="en-US" sz="4400" b="1" dirty="0">
              <a:solidFill>
                <a:srgbClr val="FEE7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377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694</TotalTime>
  <Words>209</Words>
  <Application>Microsoft Office PowerPoint</Application>
  <PresentationFormat>와이드스크린</PresentationFormat>
  <Paragraphs>57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HY헤드라인M</vt:lpstr>
      <vt:lpstr>맑은 고딕</vt:lpstr>
      <vt:lpstr>Arial</vt:lpstr>
      <vt:lpstr>Calibri</vt:lpstr>
      <vt:lpstr>Calibri Light</vt:lpstr>
      <vt:lpstr>Office 테마</vt:lpstr>
      <vt:lpstr>운전자 상태 학습을 통한 경고 알림 웹 서비스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운전자 상태 학습을 통한 경고 알림 웹 서비스</dc:title>
  <dc:creator>박 준우</dc:creator>
  <cp:lastModifiedBy>이정원</cp:lastModifiedBy>
  <cp:revision>9</cp:revision>
  <dcterms:created xsi:type="dcterms:W3CDTF">2021-10-09T03:22:40Z</dcterms:created>
  <dcterms:modified xsi:type="dcterms:W3CDTF">2021-10-12T14:53:13Z</dcterms:modified>
</cp:coreProperties>
</file>