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wdp" ContentType="image/vnd.ms-photo"/>
  <Override PartName="/ppt/handoutMasters/handoutMaster1.xml" ContentType="application/vnd.openxmlformats-officedocument.presentationml.handoutMaster+xml"/>
  <Override PartName="/ppt/media/image13.svg" ContentType="image/svg"/>
  <Override PartName="/ppt/media/image15.svg" ContentType="image/svg"/>
  <Override PartName="/ppt/media/image17.svg" ContentType="image/svg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2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691813" cy="7559675"/>
  <p:notesSz cx="7104063" cy="10234613"/>
  <p:defaultTextStyle>
    <a:defPPr>
      <a:defRPr lang="ko-KR"/>
    </a:defPPr>
    <a:lvl1pPr marL="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85A75039-5CDF-4606-84CC-00CEC9B7761B}" name="기본 구역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2683" autoAdjust="0"/>
    <p:restoredTop sz="95305" autoAdjust="0"/>
  </p:normalViewPr>
  <p:slideViewPr>
    <p:cSldViewPr snapToGrid="0">
      <p:cViewPr varScale="1">
        <p:scale>
          <a:sx n="100" d="100"/>
          <a:sy n="100" d="100"/>
        </p:scale>
        <p:origin x="1524" y="120"/>
      </p:cViewPr>
      <p:guideLst>
        <p:guide orient="horz" pos="2380"/>
        <p:guide pos="327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18101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2" y="0"/>
            <a:ext cx="3078427" cy="513508"/>
          </a:xfrm>
          <a:prstGeom prst="rect">
            <a:avLst/>
          </a:prstGeom>
        </p:spPr>
        <p:txBody>
          <a:bodyPr vert="horz" lIns="94750" tIns="47376" rIns="94750" bIns="47376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4" y="0"/>
            <a:ext cx="3078427" cy="513508"/>
          </a:xfrm>
          <a:prstGeom prst="rect">
            <a:avLst/>
          </a:prstGeom>
        </p:spPr>
        <p:txBody>
          <a:bodyPr vert="horz" lIns="94750" tIns="47376" rIns="94750" bIns="47376"/>
          <a:lstStyle>
            <a:lvl1pPr algn="r">
              <a:defRPr sz="1200"/>
            </a:lvl1pPr>
          </a:lstStyle>
          <a:p>
            <a:pPr lvl="0">
              <a:defRPr/>
            </a:pPr>
            <a:fld id="{0D4D26F1-BC15-49FD-856B-8ED08928BD5A}" type="datetime1">
              <a:rPr lang="ko-KR" altLang="en-US"/>
              <a:pPr lvl="0">
                <a:defRPr/>
              </a:pPr>
              <a:t>2022-04-20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721107"/>
            <a:ext cx="3078427" cy="513507"/>
          </a:xfrm>
          <a:prstGeom prst="rect">
            <a:avLst/>
          </a:prstGeom>
        </p:spPr>
        <p:txBody>
          <a:bodyPr vert="horz" lIns="94750" tIns="47376" rIns="94750" bIns="47376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4" y="9721107"/>
            <a:ext cx="3078427" cy="513507"/>
          </a:xfrm>
          <a:prstGeom prst="rect">
            <a:avLst/>
          </a:prstGeom>
        </p:spPr>
        <p:txBody>
          <a:bodyPr vert="horz" lIns="94750" tIns="47376" rIns="94750" bIns="47376" anchor="b"/>
          <a:lstStyle>
            <a:lvl1pPr algn="r">
              <a:defRPr sz="1200"/>
            </a:lvl1pPr>
          </a:lstStyle>
          <a:p>
            <a:pPr lvl="0">
              <a:defRPr/>
            </a:pPr>
            <a:fld id="{A6F3514D-545D-4D79-993B-909D5D4B460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2" y="0"/>
            <a:ext cx="3078427" cy="513508"/>
          </a:xfrm>
          <a:prstGeom prst="rect">
            <a:avLst/>
          </a:prstGeom>
        </p:spPr>
        <p:txBody>
          <a:bodyPr vert="horz" lIns="94750" tIns="47376" rIns="94750" bIns="47376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4" y="0"/>
            <a:ext cx="3078427" cy="513508"/>
          </a:xfrm>
          <a:prstGeom prst="rect">
            <a:avLst/>
          </a:prstGeom>
        </p:spPr>
        <p:txBody>
          <a:bodyPr vert="horz" lIns="94750" tIns="47376" rIns="94750" bIns="47376"/>
          <a:lstStyle>
            <a:lvl1pPr algn="r">
              <a:defRPr sz="1200"/>
            </a:lvl1pPr>
          </a:lstStyle>
          <a:p>
            <a:pPr lvl="0">
              <a:defRPr/>
            </a:pPr>
            <a:fld id="{392DBD4B-28E3-48E3-8D52-CB38E3D268BA}" type="datetime1">
              <a:rPr lang="ko-KR" altLang="en-US"/>
              <a:pPr lvl="0">
                <a:defRPr/>
              </a:pPr>
              <a:t>2022-04-20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09663" y="1279525"/>
            <a:ext cx="4884737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0" tIns="47376" rIns="94750" bIns="47376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8" y="4925410"/>
            <a:ext cx="5683250" cy="4029879"/>
          </a:xfrm>
          <a:prstGeom prst="rect">
            <a:avLst/>
          </a:prstGeom>
        </p:spPr>
        <p:txBody>
          <a:bodyPr vert="horz" lIns="94750" tIns="47376" rIns="94750" bIns="47376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1107"/>
            <a:ext cx="3078427" cy="513507"/>
          </a:xfrm>
          <a:prstGeom prst="rect">
            <a:avLst/>
          </a:prstGeom>
        </p:spPr>
        <p:txBody>
          <a:bodyPr vert="horz" lIns="94750" tIns="47376" rIns="94750" bIns="47376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4" y="9721107"/>
            <a:ext cx="3078427" cy="513507"/>
          </a:xfrm>
          <a:prstGeom prst="rect">
            <a:avLst/>
          </a:prstGeom>
        </p:spPr>
        <p:txBody>
          <a:bodyPr vert="horz" lIns="94750" tIns="47376" rIns="94750" bIns="47376" anchor="b"/>
          <a:lstStyle>
            <a:lvl1pPr algn="r">
              <a:defRPr sz="1200"/>
            </a:lvl1pPr>
          </a:lstStyle>
          <a:p>
            <a:pPr lvl="0">
              <a:defRPr/>
            </a:pPr>
            <a:fld id="{11F8EAB0-A91C-4663-A520-59E7E098580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1F8EAB0-A91C-4663-A520-59E7E0985800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microsoft.com/office/2007/relationships/hdphoto" Target="../embeddings/oleObject1.wdp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jpeg"  /><Relationship Id="rId3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5.jpeg"  /><Relationship Id="rId3" Type="http://schemas.openxmlformats.org/officeDocument/2006/relationships/image" Target="../media/image2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6.jpeg"  /><Relationship Id="rId3" Type="http://schemas.openxmlformats.org/officeDocument/2006/relationships/image" Target="../media/image2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7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" y="0"/>
            <a:ext cx="10688972" cy="7559675"/>
          </a:xfrm>
          <a:prstGeom prst="rect">
            <a:avLst/>
          </a:prstGeom>
        </p:spPr>
      </p:pic>
      <p:sp>
        <p:nvSpPr>
          <p:cNvPr id="11" name="직사각형"/>
          <p:cNvSpPr/>
          <p:nvPr userDrawn="1"/>
        </p:nvSpPr>
        <p:spPr>
          <a:xfrm>
            <a:off x="512877" y="1845469"/>
            <a:ext cx="54000" cy="1620000"/>
          </a:xfrm>
          <a:prstGeom prst="rect">
            <a:avLst/>
          </a:prstGeom>
          <a:solidFill>
            <a:srgbClr val="1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"/>
          <p:cNvSpPr txBox="1"/>
          <p:nvPr userDrawn="1"/>
        </p:nvSpPr>
        <p:spPr>
          <a:xfrm>
            <a:off x="667657" y="1756229"/>
            <a:ext cx="8551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00487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INHA AR Navigation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A50AEA1-7E27-4047-BA55-8767DDFACC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" t="29576" r="4337" b="31424"/>
          <a:stretch/>
        </p:blipFill>
        <p:spPr>
          <a:xfrm>
            <a:off x="9033673" y="6991442"/>
            <a:ext cx="1353096" cy="3987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81C4AAD-3D80-4343-B048-ACC6670B3D6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10703">
            <a:off x="9374298" y="4465050"/>
            <a:ext cx="1231637" cy="116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7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ackgroun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" y="0"/>
            <a:ext cx="10684666" cy="7559675"/>
          </a:xfrm>
          <a:prstGeom prst="rect">
            <a:avLst/>
          </a:prstGeom>
        </p:spPr>
      </p:pic>
      <p:sp>
        <p:nvSpPr>
          <p:cNvPr id="39" name="직사각형 38"/>
          <p:cNvSpPr/>
          <p:nvPr userDrawn="1"/>
        </p:nvSpPr>
        <p:spPr bwMode="auto">
          <a:xfrm>
            <a:off x="5431851" y="1699656"/>
            <a:ext cx="4959924" cy="432000"/>
          </a:xfrm>
          <a:prstGeom prst="rect">
            <a:avLst/>
          </a:prstGeom>
          <a:gradFill>
            <a:gsLst>
              <a:gs pos="50000">
                <a:srgbClr val="9FA1A6"/>
              </a:gs>
              <a:gs pos="50000">
                <a:srgbClr val="868C91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95386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ko-KR" altLang="en-US" sz="2031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40" name="자유형 39"/>
          <p:cNvSpPr/>
          <p:nvPr userDrawn="1"/>
        </p:nvSpPr>
        <p:spPr bwMode="auto">
          <a:xfrm>
            <a:off x="5494103" y="1699656"/>
            <a:ext cx="547879" cy="432000"/>
          </a:xfrm>
          <a:custGeom>
            <a:avLst/>
            <a:gdLst>
              <a:gd name="connsiteX0" fmla="*/ 0 w 410909"/>
              <a:gd name="connsiteY0" fmla="*/ 0 h 324000"/>
              <a:gd name="connsiteX1" fmla="*/ 86909 w 410909"/>
              <a:gd name="connsiteY1" fmla="*/ 0 h 324000"/>
              <a:gd name="connsiteX2" fmla="*/ 168831 w 410909"/>
              <a:gd name="connsiteY2" fmla="*/ 0 h 324000"/>
              <a:gd name="connsiteX3" fmla="*/ 305594 w 410909"/>
              <a:gd name="connsiteY3" fmla="*/ 0 h 324000"/>
              <a:gd name="connsiteX4" fmla="*/ 305594 w 410909"/>
              <a:gd name="connsiteY4" fmla="*/ 1 h 324000"/>
              <a:gd name="connsiteX5" fmla="*/ 410909 w 410909"/>
              <a:gd name="connsiteY5" fmla="*/ 162000 h 324000"/>
              <a:gd name="connsiteX6" fmla="*/ 305594 w 410909"/>
              <a:gd name="connsiteY6" fmla="*/ 323999 h 324000"/>
              <a:gd name="connsiteX7" fmla="*/ 305594 w 410909"/>
              <a:gd name="connsiteY7" fmla="*/ 324000 h 324000"/>
              <a:gd name="connsiteX8" fmla="*/ 168831 w 410909"/>
              <a:gd name="connsiteY8" fmla="*/ 324000 h 324000"/>
              <a:gd name="connsiteX9" fmla="*/ 86909 w 410909"/>
              <a:gd name="connsiteY9" fmla="*/ 324000 h 324000"/>
              <a:gd name="connsiteX10" fmla="*/ 0 w 410909"/>
              <a:gd name="connsiteY10" fmla="*/ 324000 h 3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0909" h="324000">
                <a:moveTo>
                  <a:pt x="0" y="0"/>
                </a:moveTo>
                <a:lnTo>
                  <a:pt x="86909" y="0"/>
                </a:lnTo>
                <a:lnTo>
                  <a:pt x="168831" y="0"/>
                </a:lnTo>
                <a:lnTo>
                  <a:pt x="305594" y="0"/>
                </a:lnTo>
                <a:lnTo>
                  <a:pt x="305594" y="1"/>
                </a:lnTo>
                <a:lnTo>
                  <a:pt x="410909" y="162000"/>
                </a:lnTo>
                <a:lnTo>
                  <a:pt x="305594" y="323999"/>
                </a:lnTo>
                <a:lnTo>
                  <a:pt x="305594" y="324000"/>
                </a:lnTo>
                <a:lnTo>
                  <a:pt x="168831" y="324000"/>
                </a:lnTo>
                <a:lnTo>
                  <a:pt x="86909" y="324000"/>
                </a:lnTo>
                <a:lnTo>
                  <a:pt x="0" y="32400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dist="50800" algn="l" rotWithShape="0">
              <a:prstClr val="black">
                <a:alpha val="15000"/>
              </a:prstClr>
            </a:outerShdw>
            <a:softEdge rad="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9538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031"/>
          </a:p>
        </p:txBody>
      </p:sp>
      <p:sp>
        <p:nvSpPr>
          <p:cNvPr id="41" name="자유형 40"/>
          <p:cNvSpPr/>
          <p:nvPr userDrawn="1"/>
        </p:nvSpPr>
        <p:spPr>
          <a:xfrm>
            <a:off x="5428098" y="1699656"/>
            <a:ext cx="568163" cy="432000"/>
          </a:xfrm>
          <a:custGeom>
            <a:avLst/>
            <a:gdLst>
              <a:gd name="connsiteX0" fmla="*/ 0 w 416653"/>
              <a:gd name="connsiteY0" fmla="*/ 0 h 316800"/>
              <a:gd name="connsiteX1" fmla="*/ 14875 w 416653"/>
              <a:gd name="connsiteY1" fmla="*/ 0 h 316800"/>
              <a:gd name="connsiteX2" fmla="*/ 99853 w 416653"/>
              <a:gd name="connsiteY2" fmla="*/ 0 h 316800"/>
              <a:gd name="connsiteX3" fmla="*/ 115079 w 416653"/>
              <a:gd name="connsiteY3" fmla="*/ 0 h 316800"/>
              <a:gd name="connsiteX4" fmla="*/ 179954 w 416653"/>
              <a:gd name="connsiteY4" fmla="*/ 0 h 316800"/>
              <a:gd name="connsiteX5" fmla="*/ 313678 w 416653"/>
              <a:gd name="connsiteY5" fmla="*/ 0 h 316800"/>
              <a:gd name="connsiteX6" fmla="*/ 313678 w 416653"/>
              <a:gd name="connsiteY6" fmla="*/ 1 h 316800"/>
              <a:gd name="connsiteX7" fmla="*/ 416653 w 416653"/>
              <a:gd name="connsiteY7" fmla="*/ 158400 h 316800"/>
              <a:gd name="connsiteX8" fmla="*/ 313678 w 416653"/>
              <a:gd name="connsiteY8" fmla="*/ 316799 h 316800"/>
              <a:gd name="connsiteX9" fmla="*/ 313678 w 416653"/>
              <a:gd name="connsiteY9" fmla="*/ 316800 h 316800"/>
              <a:gd name="connsiteX10" fmla="*/ 179954 w 416653"/>
              <a:gd name="connsiteY10" fmla="*/ 316800 h 316800"/>
              <a:gd name="connsiteX11" fmla="*/ 115079 w 416653"/>
              <a:gd name="connsiteY11" fmla="*/ 316800 h 316800"/>
              <a:gd name="connsiteX12" fmla="*/ 99853 w 416653"/>
              <a:gd name="connsiteY12" fmla="*/ 316800 h 316800"/>
              <a:gd name="connsiteX13" fmla="*/ 14875 w 416653"/>
              <a:gd name="connsiteY13" fmla="*/ 316800 h 316800"/>
              <a:gd name="connsiteX14" fmla="*/ 0 w 416653"/>
              <a:gd name="connsiteY14" fmla="*/ 316800 h 3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6653" h="316800">
                <a:moveTo>
                  <a:pt x="0" y="0"/>
                </a:moveTo>
                <a:lnTo>
                  <a:pt x="14875" y="0"/>
                </a:lnTo>
                <a:lnTo>
                  <a:pt x="99853" y="0"/>
                </a:lnTo>
                <a:lnTo>
                  <a:pt x="115079" y="0"/>
                </a:lnTo>
                <a:lnTo>
                  <a:pt x="179954" y="0"/>
                </a:lnTo>
                <a:lnTo>
                  <a:pt x="313678" y="0"/>
                </a:lnTo>
                <a:lnTo>
                  <a:pt x="313678" y="1"/>
                </a:lnTo>
                <a:lnTo>
                  <a:pt x="416653" y="158400"/>
                </a:lnTo>
                <a:lnTo>
                  <a:pt x="313678" y="316799"/>
                </a:lnTo>
                <a:lnTo>
                  <a:pt x="313678" y="316800"/>
                </a:lnTo>
                <a:lnTo>
                  <a:pt x="179954" y="316800"/>
                </a:lnTo>
                <a:lnTo>
                  <a:pt x="115079" y="316800"/>
                </a:lnTo>
                <a:lnTo>
                  <a:pt x="99853" y="316800"/>
                </a:lnTo>
                <a:lnTo>
                  <a:pt x="14875" y="316800"/>
                </a:lnTo>
                <a:lnTo>
                  <a:pt x="0" y="316800"/>
                </a:lnTo>
                <a:close/>
              </a:path>
            </a:pathLst>
          </a:custGeom>
          <a:gradFill>
            <a:gsLst>
              <a:gs pos="50000">
                <a:srgbClr val="3792D1"/>
              </a:gs>
              <a:gs pos="50000">
                <a:srgbClr val="0C73B5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95386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ko-KR" altLang="en-US" sz="2031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5558525" y="1708055"/>
            <a:ext cx="2503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</a:t>
            </a:r>
            <a:endParaRPr lang="ko-KR" altLang="en-US" sz="220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0" name="직사각형 49"/>
          <p:cNvSpPr/>
          <p:nvPr userDrawn="1"/>
        </p:nvSpPr>
        <p:spPr bwMode="auto">
          <a:xfrm>
            <a:off x="5431851" y="2369972"/>
            <a:ext cx="4959924" cy="432000"/>
          </a:xfrm>
          <a:prstGeom prst="rect">
            <a:avLst/>
          </a:prstGeom>
          <a:gradFill>
            <a:gsLst>
              <a:gs pos="50000">
                <a:srgbClr val="9FA1A6"/>
              </a:gs>
              <a:gs pos="50000">
                <a:srgbClr val="868C91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95386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ko-KR" altLang="en-US" sz="2031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51" name="자유형 50"/>
          <p:cNvSpPr/>
          <p:nvPr userDrawn="1"/>
        </p:nvSpPr>
        <p:spPr bwMode="auto">
          <a:xfrm>
            <a:off x="5494103" y="2369972"/>
            <a:ext cx="547879" cy="432000"/>
          </a:xfrm>
          <a:custGeom>
            <a:avLst/>
            <a:gdLst>
              <a:gd name="connsiteX0" fmla="*/ 0 w 410909"/>
              <a:gd name="connsiteY0" fmla="*/ 0 h 324000"/>
              <a:gd name="connsiteX1" fmla="*/ 86909 w 410909"/>
              <a:gd name="connsiteY1" fmla="*/ 0 h 324000"/>
              <a:gd name="connsiteX2" fmla="*/ 168831 w 410909"/>
              <a:gd name="connsiteY2" fmla="*/ 0 h 324000"/>
              <a:gd name="connsiteX3" fmla="*/ 305594 w 410909"/>
              <a:gd name="connsiteY3" fmla="*/ 0 h 324000"/>
              <a:gd name="connsiteX4" fmla="*/ 305594 w 410909"/>
              <a:gd name="connsiteY4" fmla="*/ 1 h 324000"/>
              <a:gd name="connsiteX5" fmla="*/ 410909 w 410909"/>
              <a:gd name="connsiteY5" fmla="*/ 162000 h 324000"/>
              <a:gd name="connsiteX6" fmla="*/ 305594 w 410909"/>
              <a:gd name="connsiteY6" fmla="*/ 323999 h 324000"/>
              <a:gd name="connsiteX7" fmla="*/ 305594 w 410909"/>
              <a:gd name="connsiteY7" fmla="*/ 324000 h 324000"/>
              <a:gd name="connsiteX8" fmla="*/ 168831 w 410909"/>
              <a:gd name="connsiteY8" fmla="*/ 324000 h 324000"/>
              <a:gd name="connsiteX9" fmla="*/ 86909 w 410909"/>
              <a:gd name="connsiteY9" fmla="*/ 324000 h 324000"/>
              <a:gd name="connsiteX10" fmla="*/ 0 w 410909"/>
              <a:gd name="connsiteY10" fmla="*/ 324000 h 3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0909" h="324000">
                <a:moveTo>
                  <a:pt x="0" y="0"/>
                </a:moveTo>
                <a:lnTo>
                  <a:pt x="86909" y="0"/>
                </a:lnTo>
                <a:lnTo>
                  <a:pt x="168831" y="0"/>
                </a:lnTo>
                <a:lnTo>
                  <a:pt x="305594" y="0"/>
                </a:lnTo>
                <a:lnTo>
                  <a:pt x="305594" y="1"/>
                </a:lnTo>
                <a:lnTo>
                  <a:pt x="410909" y="162000"/>
                </a:lnTo>
                <a:lnTo>
                  <a:pt x="305594" y="323999"/>
                </a:lnTo>
                <a:lnTo>
                  <a:pt x="305594" y="324000"/>
                </a:lnTo>
                <a:lnTo>
                  <a:pt x="168831" y="324000"/>
                </a:lnTo>
                <a:lnTo>
                  <a:pt x="86909" y="324000"/>
                </a:lnTo>
                <a:lnTo>
                  <a:pt x="0" y="32400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dist="50800" algn="l" rotWithShape="0">
              <a:prstClr val="black">
                <a:alpha val="15000"/>
              </a:prstClr>
            </a:outerShdw>
            <a:softEdge rad="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9538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031"/>
          </a:p>
        </p:txBody>
      </p:sp>
      <p:sp>
        <p:nvSpPr>
          <p:cNvPr id="52" name="자유형 51"/>
          <p:cNvSpPr/>
          <p:nvPr userDrawn="1"/>
        </p:nvSpPr>
        <p:spPr>
          <a:xfrm>
            <a:off x="5428098" y="2369972"/>
            <a:ext cx="568163" cy="432000"/>
          </a:xfrm>
          <a:custGeom>
            <a:avLst/>
            <a:gdLst>
              <a:gd name="connsiteX0" fmla="*/ 0 w 416653"/>
              <a:gd name="connsiteY0" fmla="*/ 0 h 316800"/>
              <a:gd name="connsiteX1" fmla="*/ 14875 w 416653"/>
              <a:gd name="connsiteY1" fmla="*/ 0 h 316800"/>
              <a:gd name="connsiteX2" fmla="*/ 99853 w 416653"/>
              <a:gd name="connsiteY2" fmla="*/ 0 h 316800"/>
              <a:gd name="connsiteX3" fmla="*/ 115079 w 416653"/>
              <a:gd name="connsiteY3" fmla="*/ 0 h 316800"/>
              <a:gd name="connsiteX4" fmla="*/ 179954 w 416653"/>
              <a:gd name="connsiteY4" fmla="*/ 0 h 316800"/>
              <a:gd name="connsiteX5" fmla="*/ 313678 w 416653"/>
              <a:gd name="connsiteY5" fmla="*/ 0 h 316800"/>
              <a:gd name="connsiteX6" fmla="*/ 313678 w 416653"/>
              <a:gd name="connsiteY6" fmla="*/ 1 h 316800"/>
              <a:gd name="connsiteX7" fmla="*/ 416653 w 416653"/>
              <a:gd name="connsiteY7" fmla="*/ 158400 h 316800"/>
              <a:gd name="connsiteX8" fmla="*/ 313678 w 416653"/>
              <a:gd name="connsiteY8" fmla="*/ 316799 h 316800"/>
              <a:gd name="connsiteX9" fmla="*/ 313678 w 416653"/>
              <a:gd name="connsiteY9" fmla="*/ 316800 h 316800"/>
              <a:gd name="connsiteX10" fmla="*/ 179954 w 416653"/>
              <a:gd name="connsiteY10" fmla="*/ 316800 h 316800"/>
              <a:gd name="connsiteX11" fmla="*/ 115079 w 416653"/>
              <a:gd name="connsiteY11" fmla="*/ 316800 h 316800"/>
              <a:gd name="connsiteX12" fmla="*/ 99853 w 416653"/>
              <a:gd name="connsiteY12" fmla="*/ 316800 h 316800"/>
              <a:gd name="connsiteX13" fmla="*/ 14875 w 416653"/>
              <a:gd name="connsiteY13" fmla="*/ 316800 h 316800"/>
              <a:gd name="connsiteX14" fmla="*/ 0 w 416653"/>
              <a:gd name="connsiteY14" fmla="*/ 316800 h 3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6653" h="316800">
                <a:moveTo>
                  <a:pt x="0" y="0"/>
                </a:moveTo>
                <a:lnTo>
                  <a:pt x="14875" y="0"/>
                </a:lnTo>
                <a:lnTo>
                  <a:pt x="99853" y="0"/>
                </a:lnTo>
                <a:lnTo>
                  <a:pt x="115079" y="0"/>
                </a:lnTo>
                <a:lnTo>
                  <a:pt x="179954" y="0"/>
                </a:lnTo>
                <a:lnTo>
                  <a:pt x="313678" y="0"/>
                </a:lnTo>
                <a:lnTo>
                  <a:pt x="313678" y="1"/>
                </a:lnTo>
                <a:lnTo>
                  <a:pt x="416653" y="158400"/>
                </a:lnTo>
                <a:lnTo>
                  <a:pt x="313678" y="316799"/>
                </a:lnTo>
                <a:lnTo>
                  <a:pt x="313678" y="316800"/>
                </a:lnTo>
                <a:lnTo>
                  <a:pt x="179954" y="316800"/>
                </a:lnTo>
                <a:lnTo>
                  <a:pt x="115079" y="316800"/>
                </a:lnTo>
                <a:lnTo>
                  <a:pt x="99853" y="316800"/>
                </a:lnTo>
                <a:lnTo>
                  <a:pt x="14875" y="316800"/>
                </a:lnTo>
                <a:lnTo>
                  <a:pt x="0" y="316800"/>
                </a:lnTo>
                <a:close/>
              </a:path>
            </a:pathLst>
          </a:custGeom>
          <a:gradFill>
            <a:gsLst>
              <a:gs pos="50000">
                <a:srgbClr val="3792D1"/>
              </a:gs>
              <a:gs pos="50000">
                <a:srgbClr val="0C73B5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95386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ko-KR" altLang="en-US" sz="2031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" name="TextBox 48"/>
          <p:cNvSpPr txBox="1"/>
          <p:nvPr userDrawn="1"/>
        </p:nvSpPr>
        <p:spPr>
          <a:xfrm>
            <a:off x="5525664" y="2378371"/>
            <a:ext cx="3161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ll</a:t>
            </a:r>
            <a:endParaRPr lang="ko-KR" altLang="en-US" sz="220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7" name="직사각형 56"/>
          <p:cNvSpPr/>
          <p:nvPr userDrawn="1"/>
        </p:nvSpPr>
        <p:spPr bwMode="auto">
          <a:xfrm>
            <a:off x="5431850" y="3040288"/>
            <a:ext cx="4959923" cy="432000"/>
          </a:xfrm>
          <a:prstGeom prst="rect">
            <a:avLst/>
          </a:prstGeom>
          <a:gradFill>
            <a:gsLst>
              <a:gs pos="50000">
                <a:srgbClr val="9FA1A6"/>
              </a:gs>
              <a:gs pos="50000">
                <a:srgbClr val="868C91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95386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ko-KR" altLang="en-US" sz="2031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58" name="자유형 57"/>
          <p:cNvSpPr/>
          <p:nvPr userDrawn="1"/>
        </p:nvSpPr>
        <p:spPr bwMode="auto">
          <a:xfrm>
            <a:off x="5494103" y="3040288"/>
            <a:ext cx="547879" cy="432000"/>
          </a:xfrm>
          <a:custGeom>
            <a:avLst/>
            <a:gdLst>
              <a:gd name="connsiteX0" fmla="*/ 0 w 410909"/>
              <a:gd name="connsiteY0" fmla="*/ 0 h 324000"/>
              <a:gd name="connsiteX1" fmla="*/ 86909 w 410909"/>
              <a:gd name="connsiteY1" fmla="*/ 0 h 324000"/>
              <a:gd name="connsiteX2" fmla="*/ 168831 w 410909"/>
              <a:gd name="connsiteY2" fmla="*/ 0 h 324000"/>
              <a:gd name="connsiteX3" fmla="*/ 305594 w 410909"/>
              <a:gd name="connsiteY3" fmla="*/ 0 h 324000"/>
              <a:gd name="connsiteX4" fmla="*/ 305594 w 410909"/>
              <a:gd name="connsiteY4" fmla="*/ 1 h 324000"/>
              <a:gd name="connsiteX5" fmla="*/ 410909 w 410909"/>
              <a:gd name="connsiteY5" fmla="*/ 162000 h 324000"/>
              <a:gd name="connsiteX6" fmla="*/ 305594 w 410909"/>
              <a:gd name="connsiteY6" fmla="*/ 323999 h 324000"/>
              <a:gd name="connsiteX7" fmla="*/ 305594 w 410909"/>
              <a:gd name="connsiteY7" fmla="*/ 324000 h 324000"/>
              <a:gd name="connsiteX8" fmla="*/ 168831 w 410909"/>
              <a:gd name="connsiteY8" fmla="*/ 324000 h 324000"/>
              <a:gd name="connsiteX9" fmla="*/ 86909 w 410909"/>
              <a:gd name="connsiteY9" fmla="*/ 324000 h 324000"/>
              <a:gd name="connsiteX10" fmla="*/ 0 w 410909"/>
              <a:gd name="connsiteY10" fmla="*/ 324000 h 3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0909" h="324000">
                <a:moveTo>
                  <a:pt x="0" y="0"/>
                </a:moveTo>
                <a:lnTo>
                  <a:pt x="86909" y="0"/>
                </a:lnTo>
                <a:lnTo>
                  <a:pt x="168831" y="0"/>
                </a:lnTo>
                <a:lnTo>
                  <a:pt x="305594" y="0"/>
                </a:lnTo>
                <a:lnTo>
                  <a:pt x="305594" y="1"/>
                </a:lnTo>
                <a:lnTo>
                  <a:pt x="410909" y="162000"/>
                </a:lnTo>
                <a:lnTo>
                  <a:pt x="305594" y="323999"/>
                </a:lnTo>
                <a:lnTo>
                  <a:pt x="305594" y="324000"/>
                </a:lnTo>
                <a:lnTo>
                  <a:pt x="168831" y="324000"/>
                </a:lnTo>
                <a:lnTo>
                  <a:pt x="86909" y="324000"/>
                </a:lnTo>
                <a:lnTo>
                  <a:pt x="0" y="32400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dist="50800" algn="l" rotWithShape="0">
              <a:prstClr val="black">
                <a:alpha val="15000"/>
              </a:prstClr>
            </a:outerShdw>
            <a:softEdge rad="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9538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031"/>
          </a:p>
        </p:txBody>
      </p:sp>
      <p:sp>
        <p:nvSpPr>
          <p:cNvPr id="59" name="자유형 58"/>
          <p:cNvSpPr/>
          <p:nvPr userDrawn="1"/>
        </p:nvSpPr>
        <p:spPr>
          <a:xfrm>
            <a:off x="5428098" y="3040288"/>
            <a:ext cx="568163" cy="432000"/>
          </a:xfrm>
          <a:custGeom>
            <a:avLst/>
            <a:gdLst>
              <a:gd name="connsiteX0" fmla="*/ 0 w 416653"/>
              <a:gd name="connsiteY0" fmla="*/ 0 h 316800"/>
              <a:gd name="connsiteX1" fmla="*/ 14875 w 416653"/>
              <a:gd name="connsiteY1" fmla="*/ 0 h 316800"/>
              <a:gd name="connsiteX2" fmla="*/ 99853 w 416653"/>
              <a:gd name="connsiteY2" fmla="*/ 0 h 316800"/>
              <a:gd name="connsiteX3" fmla="*/ 115079 w 416653"/>
              <a:gd name="connsiteY3" fmla="*/ 0 h 316800"/>
              <a:gd name="connsiteX4" fmla="*/ 179954 w 416653"/>
              <a:gd name="connsiteY4" fmla="*/ 0 h 316800"/>
              <a:gd name="connsiteX5" fmla="*/ 313678 w 416653"/>
              <a:gd name="connsiteY5" fmla="*/ 0 h 316800"/>
              <a:gd name="connsiteX6" fmla="*/ 313678 w 416653"/>
              <a:gd name="connsiteY6" fmla="*/ 1 h 316800"/>
              <a:gd name="connsiteX7" fmla="*/ 416653 w 416653"/>
              <a:gd name="connsiteY7" fmla="*/ 158400 h 316800"/>
              <a:gd name="connsiteX8" fmla="*/ 313678 w 416653"/>
              <a:gd name="connsiteY8" fmla="*/ 316799 h 316800"/>
              <a:gd name="connsiteX9" fmla="*/ 313678 w 416653"/>
              <a:gd name="connsiteY9" fmla="*/ 316800 h 316800"/>
              <a:gd name="connsiteX10" fmla="*/ 179954 w 416653"/>
              <a:gd name="connsiteY10" fmla="*/ 316800 h 316800"/>
              <a:gd name="connsiteX11" fmla="*/ 115079 w 416653"/>
              <a:gd name="connsiteY11" fmla="*/ 316800 h 316800"/>
              <a:gd name="connsiteX12" fmla="*/ 99853 w 416653"/>
              <a:gd name="connsiteY12" fmla="*/ 316800 h 316800"/>
              <a:gd name="connsiteX13" fmla="*/ 14875 w 416653"/>
              <a:gd name="connsiteY13" fmla="*/ 316800 h 316800"/>
              <a:gd name="connsiteX14" fmla="*/ 0 w 416653"/>
              <a:gd name="connsiteY14" fmla="*/ 316800 h 3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6653" h="316800">
                <a:moveTo>
                  <a:pt x="0" y="0"/>
                </a:moveTo>
                <a:lnTo>
                  <a:pt x="14875" y="0"/>
                </a:lnTo>
                <a:lnTo>
                  <a:pt x="99853" y="0"/>
                </a:lnTo>
                <a:lnTo>
                  <a:pt x="115079" y="0"/>
                </a:lnTo>
                <a:lnTo>
                  <a:pt x="179954" y="0"/>
                </a:lnTo>
                <a:lnTo>
                  <a:pt x="313678" y="0"/>
                </a:lnTo>
                <a:lnTo>
                  <a:pt x="313678" y="1"/>
                </a:lnTo>
                <a:lnTo>
                  <a:pt x="416653" y="158400"/>
                </a:lnTo>
                <a:lnTo>
                  <a:pt x="313678" y="316799"/>
                </a:lnTo>
                <a:lnTo>
                  <a:pt x="313678" y="316800"/>
                </a:lnTo>
                <a:lnTo>
                  <a:pt x="179954" y="316800"/>
                </a:lnTo>
                <a:lnTo>
                  <a:pt x="115079" y="316800"/>
                </a:lnTo>
                <a:lnTo>
                  <a:pt x="99853" y="316800"/>
                </a:lnTo>
                <a:lnTo>
                  <a:pt x="14875" y="316800"/>
                </a:lnTo>
                <a:lnTo>
                  <a:pt x="0" y="316800"/>
                </a:lnTo>
                <a:close/>
              </a:path>
            </a:pathLst>
          </a:custGeom>
          <a:gradFill>
            <a:gsLst>
              <a:gs pos="50000">
                <a:srgbClr val="3792D1"/>
              </a:gs>
              <a:gs pos="50000">
                <a:srgbClr val="0C73B5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95386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ko-KR" altLang="en-US" sz="2031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6" name="TextBox 55"/>
          <p:cNvSpPr txBox="1"/>
          <p:nvPr userDrawn="1"/>
        </p:nvSpPr>
        <p:spPr>
          <a:xfrm>
            <a:off x="5492802" y="3048687"/>
            <a:ext cx="3818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lll</a:t>
            </a:r>
            <a:endParaRPr lang="ko-KR" altLang="en-US" sz="220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4" name="직사각형 63"/>
          <p:cNvSpPr/>
          <p:nvPr userDrawn="1"/>
        </p:nvSpPr>
        <p:spPr bwMode="auto">
          <a:xfrm>
            <a:off x="5431850" y="3710604"/>
            <a:ext cx="4959923" cy="432000"/>
          </a:xfrm>
          <a:prstGeom prst="rect">
            <a:avLst/>
          </a:prstGeom>
          <a:gradFill>
            <a:gsLst>
              <a:gs pos="50000">
                <a:srgbClr val="9FA1A6"/>
              </a:gs>
              <a:gs pos="50000">
                <a:srgbClr val="868C91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95386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ko-KR" altLang="en-US" sz="2031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65" name="자유형 64"/>
          <p:cNvSpPr/>
          <p:nvPr userDrawn="1"/>
        </p:nvSpPr>
        <p:spPr bwMode="auto">
          <a:xfrm>
            <a:off x="5494103" y="3710604"/>
            <a:ext cx="547879" cy="432000"/>
          </a:xfrm>
          <a:custGeom>
            <a:avLst/>
            <a:gdLst>
              <a:gd name="connsiteX0" fmla="*/ 0 w 410909"/>
              <a:gd name="connsiteY0" fmla="*/ 0 h 324000"/>
              <a:gd name="connsiteX1" fmla="*/ 86909 w 410909"/>
              <a:gd name="connsiteY1" fmla="*/ 0 h 324000"/>
              <a:gd name="connsiteX2" fmla="*/ 168831 w 410909"/>
              <a:gd name="connsiteY2" fmla="*/ 0 h 324000"/>
              <a:gd name="connsiteX3" fmla="*/ 305594 w 410909"/>
              <a:gd name="connsiteY3" fmla="*/ 0 h 324000"/>
              <a:gd name="connsiteX4" fmla="*/ 305594 w 410909"/>
              <a:gd name="connsiteY4" fmla="*/ 1 h 324000"/>
              <a:gd name="connsiteX5" fmla="*/ 410909 w 410909"/>
              <a:gd name="connsiteY5" fmla="*/ 162000 h 324000"/>
              <a:gd name="connsiteX6" fmla="*/ 305594 w 410909"/>
              <a:gd name="connsiteY6" fmla="*/ 323999 h 324000"/>
              <a:gd name="connsiteX7" fmla="*/ 305594 w 410909"/>
              <a:gd name="connsiteY7" fmla="*/ 324000 h 324000"/>
              <a:gd name="connsiteX8" fmla="*/ 168831 w 410909"/>
              <a:gd name="connsiteY8" fmla="*/ 324000 h 324000"/>
              <a:gd name="connsiteX9" fmla="*/ 86909 w 410909"/>
              <a:gd name="connsiteY9" fmla="*/ 324000 h 324000"/>
              <a:gd name="connsiteX10" fmla="*/ 0 w 410909"/>
              <a:gd name="connsiteY10" fmla="*/ 324000 h 3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0909" h="324000">
                <a:moveTo>
                  <a:pt x="0" y="0"/>
                </a:moveTo>
                <a:lnTo>
                  <a:pt x="86909" y="0"/>
                </a:lnTo>
                <a:lnTo>
                  <a:pt x="168831" y="0"/>
                </a:lnTo>
                <a:lnTo>
                  <a:pt x="305594" y="0"/>
                </a:lnTo>
                <a:lnTo>
                  <a:pt x="305594" y="1"/>
                </a:lnTo>
                <a:lnTo>
                  <a:pt x="410909" y="162000"/>
                </a:lnTo>
                <a:lnTo>
                  <a:pt x="305594" y="323999"/>
                </a:lnTo>
                <a:lnTo>
                  <a:pt x="305594" y="324000"/>
                </a:lnTo>
                <a:lnTo>
                  <a:pt x="168831" y="324000"/>
                </a:lnTo>
                <a:lnTo>
                  <a:pt x="86909" y="324000"/>
                </a:lnTo>
                <a:lnTo>
                  <a:pt x="0" y="32400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dist="50800" algn="l" rotWithShape="0">
              <a:prstClr val="black">
                <a:alpha val="15000"/>
              </a:prstClr>
            </a:outerShdw>
            <a:softEdge rad="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9538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031"/>
          </a:p>
        </p:txBody>
      </p:sp>
      <p:sp>
        <p:nvSpPr>
          <p:cNvPr id="66" name="자유형 65"/>
          <p:cNvSpPr/>
          <p:nvPr userDrawn="1"/>
        </p:nvSpPr>
        <p:spPr>
          <a:xfrm>
            <a:off x="5428098" y="3710604"/>
            <a:ext cx="568163" cy="432000"/>
          </a:xfrm>
          <a:custGeom>
            <a:avLst/>
            <a:gdLst>
              <a:gd name="connsiteX0" fmla="*/ 0 w 416653"/>
              <a:gd name="connsiteY0" fmla="*/ 0 h 316800"/>
              <a:gd name="connsiteX1" fmla="*/ 14875 w 416653"/>
              <a:gd name="connsiteY1" fmla="*/ 0 h 316800"/>
              <a:gd name="connsiteX2" fmla="*/ 99853 w 416653"/>
              <a:gd name="connsiteY2" fmla="*/ 0 h 316800"/>
              <a:gd name="connsiteX3" fmla="*/ 115079 w 416653"/>
              <a:gd name="connsiteY3" fmla="*/ 0 h 316800"/>
              <a:gd name="connsiteX4" fmla="*/ 179954 w 416653"/>
              <a:gd name="connsiteY4" fmla="*/ 0 h 316800"/>
              <a:gd name="connsiteX5" fmla="*/ 313678 w 416653"/>
              <a:gd name="connsiteY5" fmla="*/ 0 h 316800"/>
              <a:gd name="connsiteX6" fmla="*/ 313678 w 416653"/>
              <a:gd name="connsiteY6" fmla="*/ 1 h 316800"/>
              <a:gd name="connsiteX7" fmla="*/ 416653 w 416653"/>
              <a:gd name="connsiteY7" fmla="*/ 158400 h 316800"/>
              <a:gd name="connsiteX8" fmla="*/ 313678 w 416653"/>
              <a:gd name="connsiteY8" fmla="*/ 316799 h 316800"/>
              <a:gd name="connsiteX9" fmla="*/ 313678 w 416653"/>
              <a:gd name="connsiteY9" fmla="*/ 316800 h 316800"/>
              <a:gd name="connsiteX10" fmla="*/ 179954 w 416653"/>
              <a:gd name="connsiteY10" fmla="*/ 316800 h 316800"/>
              <a:gd name="connsiteX11" fmla="*/ 115079 w 416653"/>
              <a:gd name="connsiteY11" fmla="*/ 316800 h 316800"/>
              <a:gd name="connsiteX12" fmla="*/ 99853 w 416653"/>
              <a:gd name="connsiteY12" fmla="*/ 316800 h 316800"/>
              <a:gd name="connsiteX13" fmla="*/ 14875 w 416653"/>
              <a:gd name="connsiteY13" fmla="*/ 316800 h 316800"/>
              <a:gd name="connsiteX14" fmla="*/ 0 w 416653"/>
              <a:gd name="connsiteY14" fmla="*/ 316800 h 3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6653" h="316800">
                <a:moveTo>
                  <a:pt x="0" y="0"/>
                </a:moveTo>
                <a:lnTo>
                  <a:pt x="14875" y="0"/>
                </a:lnTo>
                <a:lnTo>
                  <a:pt x="99853" y="0"/>
                </a:lnTo>
                <a:lnTo>
                  <a:pt x="115079" y="0"/>
                </a:lnTo>
                <a:lnTo>
                  <a:pt x="179954" y="0"/>
                </a:lnTo>
                <a:lnTo>
                  <a:pt x="313678" y="0"/>
                </a:lnTo>
                <a:lnTo>
                  <a:pt x="313678" y="1"/>
                </a:lnTo>
                <a:lnTo>
                  <a:pt x="416653" y="158400"/>
                </a:lnTo>
                <a:lnTo>
                  <a:pt x="313678" y="316799"/>
                </a:lnTo>
                <a:lnTo>
                  <a:pt x="313678" y="316800"/>
                </a:lnTo>
                <a:lnTo>
                  <a:pt x="179954" y="316800"/>
                </a:lnTo>
                <a:lnTo>
                  <a:pt x="115079" y="316800"/>
                </a:lnTo>
                <a:lnTo>
                  <a:pt x="99853" y="316800"/>
                </a:lnTo>
                <a:lnTo>
                  <a:pt x="14875" y="316800"/>
                </a:lnTo>
                <a:lnTo>
                  <a:pt x="0" y="316800"/>
                </a:lnTo>
                <a:close/>
              </a:path>
            </a:pathLst>
          </a:custGeom>
          <a:gradFill>
            <a:gsLst>
              <a:gs pos="50000">
                <a:srgbClr val="3792D1"/>
              </a:gs>
              <a:gs pos="50000">
                <a:srgbClr val="0C73B5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95386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ko-KR" altLang="en-US" sz="2031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5464750" y="3719003"/>
            <a:ext cx="437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Ⅳ</a:t>
            </a:r>
          </a:p>
        </p:txBody>
      </p:sp>
      <p:sp>
        <p:nvSpPr>
          <p:cNvPr id="70" name="TextBox 69"/>
          <p:cNvSpPr txBox="1"/>
          <p:nvPr userDrawn="1"/>
        </p:nvSpPr>
        <p:spPr>
          <a:xfrm>
            <a:off x="5464750" y="4389319"/>
            <a:ext cx="437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Ⅴ</a:t>
            </a:r>
          </a:p>
        </p:txBody>
      </p:sp>
      <p:sp>
        <p:nvSpPr>
          <p:cNvPr id="82" name="텍스트 개체 틀 8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075656" y="1744111"/>
            <a:ext cx="4239919" cy="368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lvl="0"/>
            <a:r>
              <a:rPr lang="ko-KR" altLang="en-US" dirty="0" err="1"/>
              <a:t>컨텐츠</a:t>
            </a:r>
            <a:r>
              <a:rPr lang="ko-KR" altLang="en-US" dirty="0"/>
              <a:t> 제목</a:t>
            </a:r>
          </a:p>
        </p:txBody>
      </p:sp>
      <p:sp>
        <p:nvSpPr>
          <p:cNvPr id="83" name="텍스트 개체 틀 8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075656" y="2413349"/>
            <a:ext cx="4239919" cy="368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lvl="0"/>
            <a:r>
              <a:rPr lang="ko-KR" altLang="en-US" dirty="0" err="1"/>
              <a:t>컨텐츠</a:t>
            </a:r>
            <a:r>
              <a:rPr lang="ko-KR" altLang="en-US" dirty="0"/>
              <a:t> 제목</a:t>
            </a:r>
          </a:p>
        </p:txBody>
      </p:sp>
      <p:sp>
        <p:nvSpPr>
          <p:cNvPr id="84" name="텍스트 개체 틀 8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075656" y="3085874"/>
            <a:ext cx="4239919" cy="368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lvl="0"/>
            <a:r>
              <a:rPr lang="ko-KR" altLang="en-US" dirty="0" err="1"/>
              <a:t>컨텐츠</a:t>
            </a:r>
            <a:r>
              <a:rPr lang="ko-KR" altLang="en-US" dirty="0"/>
              <a:t> 제목</a:t>
            </a:r>
          </a:p>
        </p:txBody>
      </p:sp>
      <p:sp>
        <p:nvSpPr>
          <p:cNvPr id="85" name="텍스트 개체 틀 8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075656" y="3757156"/>
            <a:ext cx="4239919" cy="368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lvl="0"/>
            <a:r>
              <a:rPr lang="ko-KR" altLang="en-US" dirty="0" err="1"/>
              <a:t>컨텐츠</a:t>
            </a:r>
            <a:r>
              <a:rPr lang="ko-KR" altLang="en-US" dirty="0"/>
              <a:t> 제목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5A50AEA1-7E27-4047-BA55-8767DDFACC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" t="29576" r="4337" b="31424"/>
          <a:stretch/>
        </p:blipFill>
        <p:spPr>
          <a:xfrm>
            <a:off x="9033673" y="6991442"/>
            <a:ext cx="1353096" cy="39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3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ackgroun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" y="0"/>
            <a:ext cx="10688972" cy="7559675"/>
          </a:xfrm>
          <a:prstGeom prst="rect">
            <a:avLst/>
          </a:prstGeom>
          <a:noFill/>
        </p:spPr>
      </p:pic>
      <p:grpSp>
        <p:nvGrpSpPr>
          <p:cNvPr id="6" name="그룹 5"/>
          <p:cNvGrpSpPr>
            <a:grpSpLocks noChangeAspect="1"/>
          </p:cNvGrpSpPr>
          <p:nvPr userDrawn="1"/>
        </p:nvGrpSpPr>
        <p:grpSpPr>
          <a:xfrm>
            <a:off x="2579673" y="3160412"/>
            <a:ext cx="7536994" cy="648000"/>
            <a:chOff x="6804461" y="747156"/>
            <a:chExt cx="3684752" cy="316800"/>
          </a:xfrm>
        </p:grpSpPr>
        <p:sp>
          <p:nvSpPr>
            <p:cNvPr id="9" name="직사각형 8"/>
            <p:cNvSpPr/>
            <p:nvPr userDrawn="1"/>
          </p:nvSpPr>
          <p:spPr bwMode="auto">
            <a:xfrm>
              <a:off x="6807213" y="747156"/>
              <a:ext cx="3682000" cy="316800"/>
            </a:xfrm>
            <a:prstGeom prst="rect">
              <a:avLst/>
            </a:prstGeom>
            <a:gradFill>
              <a:gsLst>
                <a:gs pos="50000">
                  <a:srgbClr val="9FA1A6"/>
                </a:gs>
                <a:gs pos="50000">
                  <a:srgbClr val="868C91"/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95386" eaLnBrk="1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 sz="2031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0" name="자유형 9"/>
            <p:cNvSpPr/>
            <p:nvPr userDrawn="1"/>
          </p:nvSpPr>
          <p:spPr bwMode="auto">
            <a:xfrm>
              <a:off x="6852865" y="747156"/>
              <a:ext cx="401778" cy="316800"/>
            </a:xfrm>
            <a:custGeom>
              <a:avLst/>
              <a:gdLst>
                <a:gd name="connsiteX0" fmla="*/ 0 w 410909"/>
                <a:gd name="connsiteY0" fmla="*/ 0 h 324000"/>
                <a:gd name="connsiteX1" fmla="*/ 86909 w 410909"/>
                <a:gd name="connsiteY1" fmla="*/ 0 h 324000"/>
                <a:gd name="connsiteX2" fmla="*/ 168831 w 410909"/>
                <a:gd name="connsiteY2" fmla="*/ 0 h 324000"/>
                <a:gd name="connsiteX3" fmla="*/ 305594 w 410909"/>
                <a:gd name="connsiteY3" fmla="*/ 0 h 324000"/>
                <a:gd name="connsiteX4" fmla="*/ 305594 w 410909"/>
                <a:gd name="connsiteY4" fmla="*/ 1 h 324000"/>
                <a:gd name="connsiteX5" fmla="*/ 410909 w 410909"/>
                <a:gd name="connsiteY5" fmla="*/ 162000 h 324000"/>
                <a:gd name="connsiteX6" fmla="*/ 305594 w 410909"/>
                <a:gd name="connsiteY6" fmla="*/ 323999 h 324000"/>
                <a:gd name="connsiteX7" fmla="*/ 305594 w 410909"/>
                <a:gd name="connsiteY7" fmla="*/ 324000 h 324000"/>
                <a:gd name="connsiteX8" fmla="*/ 168831 w 410909"/>
                <a:gd name="connsiteY8" fmla="*/ 324000 h 324000"/>
                <a:gd name="connsiteX9" fmla="*/ 86909 w 410909"/>
                <a:gd name="connsiteY9" fmla="*/ 324000 h 324000"/>
                <a:gd name="connsiteX10" fmla="*/ 0 w 410909"/>
                <a:gd name="connsiteY10" fmla="*/ 324000 h 3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909" h="324000">
                  <a:moveTo>
                    <a:pt x="0" y="0"/>
                  </a:moveTo>
                  <a:lnTo>
                    <a:pt x="86909" y="0"/>
                  </a:lnTo>
                  <a:lnTo>
                    <a:pt x="168831" y="0"/>
                  </a:lnTo>
                  <a:lnTo>
                    <a:pt x="305594" y="0"/>
                  </a:lnTo>
                  <a:lnTo>
                    <a:pt x="305594" y="1"/>
                  </a:lnTo>
                  <a:lnTo>
                    <a:pt x="410909" y="162000"/>
                  </a:lnTo>
                  <a:lnTo>
                    <a:pt x="305594" y="323999"/>
                  </a:lnTo>
                  <a:lnTo>
                    <a:pt x="305594" y="324000"/>
                  </a:lnTo>
                  <a:lnTo>
                    <a:pt x="168831" y="324000"/>
                  </a:lnTo>
                  <a:lnTo>
                    <a:pt x="86909" y="324000"/>
                  </a:lnTo>
                  <a:lnTo>
                    <a:pt x="0" y="324000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dist="50800" algn="l" rotWithShape="0">
                <a:prstClr val="black">
                  <a:alpha val="15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8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031"/>
            </a:p>
          </p:txBody>
        </p:sp>
        <p:sp>
          <p:nvSpPr>
            <p:cNvPr id="11" name="자유형 10"/>
            <p:cNvSpPr/>
            <p:nvPr userDrawn="1"/>
          </p:nvSpPr>
          <p:spPr>
            <a:xfrm>
              <a:off x="6804461" y="747156"/>
              <a:ext cx="416653" cy="316800"/>
            </a:xfrm>
            <a:custGeom>
              <a:avLst/>
              <a:gdLst>
                <a:gd name="connsiteX0" fmla="*/ 0 w 416653"/>
                <a:gd name="connsiteY0" fmla="*/ 0 h 316800"/>
                <a:gd name="connsiteX1" fmla="*/ 14875 w 416653"/>
                <a:gd name="connsiteY1" fmla="*/ 0 h 316800"/>
                <a:gd name="connsiteX2" fmla="*/ 99853 w 416653"/>
                <a:gd name="connsiteY2" fmla="*/ 0 h 316800"/>
                <a:gd name="connsiteX3" fmla="*/ 115079 w 416653"/>
                <a:gd name="connsiteY3" fmla="*/ 0 h 316800"/>
                <a:gd name="connsiteX4" fmla="*/ 179954 w 416653"/>
                <a:gd name="connsiteY4" fmla="*/ 0 h 316800"/>
                <a:gd name="connsiteX5" fmla="*/ 313678 w 416653"/>
                <a:gd name="connsiteY5" fmla="*/ 0 h 316800"/>
                <a:gd name="connsiteX6" fmla="*/ 313678 w 416653"/>
                <a:gd name="connsiteY6" fmla="*/ 1 h 316800"/>
                <a:gd name="connsiteX7" fmla="*/ 416653 w 416653"/>
                <a:gd name="connsiteY7" fmla="*/ 158400 h 316800"/>
                <a:gd name="connsiteX8" fmla="*/ 313678 w 416653"/>
                <a:gd name="connsiteY8" fmla="*/ 316799 h 316800"/>
                <a:gd name="connsiteX9" fmla="*/ 313678 w 416653"/>
                <a:gd name="connsiteY9" fmla="*/ 316800 h 316800"/>
                <a:gd name="connsiteX10" fmla="*/ 179954 w 416653"/>
                <a:gd name="connsiteY10" fmla="*/ 316800 h 316800"/>
                <a:gd name="connsiteX11" fmla="*/ 115079 w 416653"/>
                <a:gd name="connsiteY11" fmla="*/ 316800 h 316800"/>
                <a:gd name="connsiteX12" fmla="*/ 99853 w 416653"/>
                <a:gd name="connsiteY12" fmla="*/ 316800 h 316800"/>
                <a:gd name="connsiteX13" fmla="*/ 14875 w 416653"/>
                <a:gd name="connsiteY13" fmla="*/ 316800 h 316800"/>
                <a:gd name="connsiteX14" fmla="*/ 0 w 416653"/>
                <a:gd name="connsiteY14" fmla="*/ 316800 h 31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6653" h="316800">
                  <a:moveTo>
                    <a:pt x="0" y="0"/>
                  </a:moveTo>
                  <a:lnTo>
                    <a:pt x="14875" y="0"/>
                  </a:lnTo>
                  <a:lnTo>
                    <a:pt x="99853" y="0"/>
                  </a:lnTo>
                  <a:lnTo>
                    <a:pt x="115079" y="0"/>
                  </a:lnTo>
                  <a:lnTo>
                    <a:pt x="179954" y="0"/>
                  </a:lnTo>
                  <a:lnTo>
                    <a:pt x="313678" y="0"/>
                  </a:lnTo>
                  <a:lnTo>
                    <a:pt x="313678" y="1"/>
                  </a:lnTo>
                  <a:lnTo>
                    <a:pt x="416653" y="158400"/>
                  </a:lnTo>
                  <a:lnTo>
                    <a:pt x="313678" y="316799"/>
                  </a:lnTo>
                  <a:lnTo>
                    <a:pt x="313678" y="316800"/>
                  </a:lnTo>
                  <a:lnTo>
                    <a:pt x="179954" y="316800"/>
                  </a:lnTo>
                  <a:lnTo>
                    <a:pt x="115079" y="316800"/>
                  </a:lnTo>
                  <a:lnTo>
                    <a:pt x="99853" y="316800"/>
                  </a:lnTo>
                  <a:lnTo>
                    <a:pt x="14875" y="316800"/>
                  </a:lnTo>
                  <a:lnTo>
                    <a:pt x="0" y="316800"/>
                  </a:lnTo>
                  <a:close/>
                </a:path>
              </a:pathLst>
            </a:custGeom>
            <a:gradFill>
              <a:gsLst>
                <a:gs pos="50000">
                  <a:srgbClr val="3792D1"/>
                </a:gs>
                <a:gs pos="50000">
                  <a:srgbClr val="0C73B5"/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95386" eaLnBrk="1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 sz="2031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21" name="텍스트 개체 틀 20"/>
          <p:cNvSpPr>
            <a:spLocks noGrp="1"/>
          </p:cNvSpPr>
          <p:nvPr>
            <p:ph type="body" sz="quarter" idx="12" hasCustomPrompt="1"/>
          </p:nvPr>
        </p:nvSpPr>
        <p:spPr>
          <a:xfrm>
            <a:off x="5850384" y="4142224"/>
            <a:ext cx="4266282" cy="269891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AutoNum type="arabicPeriod"/>
              <a:defRPr sz="18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  <a:lvl5pPr marL="2015886" indent="0">
              <a:buNone/>
              <a:defRPr/>
            </a:lvl5pPr>
          </a:lstStyle>
          <a:p>
            <a:pPr lvl="0"/>
            <a:r>
              <a:rPr lang="ko-KR" altLang="en-US" dirty="0"/>
              <a:t>텍스트 입력</a:t>
            </a:r>
            <a:endParaRPr lang="en-US" altLang="ko-KR" dirty="0"/>
          </a:p>
          <a:p>
            <a:pPr lvl="0"/>
            <a:r>
              <a:rPr lang="ko-KR" altLang="en-US" dirty="0"/>
              <a:t>텍스트 입력</a:t>
            </a:r>
            <a:endParaRPr lang="en-US" altLang="ko-KR" dirty="0"/>
          </a:p>
          <a:p>
            <a:pPr lvl="0"/>
            <a:r>
              <a:rPr lang="ko-KR" altLang="en-US" dirty="0"/>
              <a:t>텍스트 입력</a:t>
            </a:r>
            <a:endParaRPr lang="en-US" altLang="ko-KR" dirty="0"/>
          </a:p>
          <a:p>
            <a:pPr lvl="0"/>
            <a:r>
              <a:rPr lang="ko-KR" altLang="en-US" dirty="0"/>
              <a:t>텍스트 입력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3558422" y="3272127"/>
            <a:ext cx="1972015" cy="519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sz="3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marL="0" lvl="0" defTabSz="1042873"/>
            <a:r>
              <a:rPr lang="ko-KR" altLang="en-US" dirty="0" err="1"/>
              <a:t>컨텐츠</a:t>
            </a:r>
            <a:r>
              <a:rPr lang="ko-KR" altLang="en-US" dirty="0"/>
              <a:t> 제목</a:t>
            </a:r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3" hasCustomPrompt="1"/>
          </p:nvPr>
        </p:nvSpPr>
        <p:spPr>
          <a:xfrm>
            <a:off x="2699108" y="3260348"/>
            <a:ext cx="508971" cy="4671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30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lvl="0"/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20" name="직사각형 19"/>
          <p:cNvSpPr/>
          <p:nvPr userDrawn="1"/>
        </p:nvSpPr>
        <p:spPr>
          <a:xfrm>
            <a:off x="472792" y="351156"/>
            <a:ext cx="45719" cy="240727"/>
          </a:xfrm>
          <a:prstGeom prst="rect">
            <a:avLst/>
          </a:prstGeom>
          <a:solidFill>
            <a:srgbClr val="14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A50AEA1-7E27-4047-BA55-8767DDFACC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" t="29576" r="4337" b="31424"/>
          <a:stretch/>
        </p:blipFill>
        <p:spPr>
          <a:xfrm>
            <a:off x="9033673" y="6991442"/>
            <a:ext cx="1353096" cy="39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ackgroun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" y="0"/>
            <a:ext cx="10688972" cy="7559675"/>
          </a:xfrm>
          <a:prstGeom prst="rect">
            <a:avLst/>
          </a:prstGeom>
        </p:spPr>
      </p:pic>
      <p:sp>
        <p:nvSpPr>
          <p:cNvPr id="17" name="텍스트 개체 틀 15"/>
          <p:cNvSpPr>
            <a:spLocks noGrp="1"/>
          </p:cNvSpPr>
          <p:nvPr>
            <p:ph type="body" sz="quarter" idx="11" hasCustomPrompt="1"/>
          </p:nvPr>
        </p:nvSpPr>
        <p:spPr>
          <a:xfrm>
            <a:off x="332201" y="265166"/>
            <a:ext cx="1851789" cy="490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sz="3200" dirty="0">
                <a:solidFill>
                  <a:srgbClr val="02406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2800">
                <a:solidFill>
                  <a:srgbClr val="003C5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텍스트 입력</a:t>
            </a:r>
            <a:endParaRPr lang="ko-KR" altLang="en-US" sz="2800" dirty="0">
              <a:solidFill>
                <a:srgbClr val="003C5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1" name="슬라이드 번호 개체 틀 5"/>
          <p:cNvSpPr txBox="1">
            <a:spLocks/>
          </p:cNvSpPr>
          <p:nvPr userDrawn="1"/>
        </p:nvSpPr>
        <p:spPr>
          <a:xfrm>
            <a:off x="4982272" y="7219923"/>
            <a:ext cx="727268" cy="238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1042873" rtl="0" eaLnBrk="1" latinLnBrk="1" hangingPunct="1">
              <a:defRPr lang="ko-KR" altLang="en-US" sz="1300" kern="1200" smtClean="0">
                <a:solidFill>
                  <a:schemeClr val="tx1">
                    <a:tint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1pPr>
            <a:lvl2pPr marL="521437" algn="l" defTabSz="1042873" rtl="0" eaLnBrk="1" latinLnBrk="1" hangingPunct="1">
              <a:defRPr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873" algn="l" defTabSz="1042873" rtl="0" eaLnBrk="1" latinLnBrk="1" hangingPunct="1">
              <a:defRPr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310" algn="l" defTabSz="1042873" rtl="0" eaLnBrk="1" latinLnBrk="1" hangingPunct="1">
              <a:defRPr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746" algn="l" defTabSz="1042873" rtl="0" eaLnBrk="1" latinLnBrk="1" hangingPunct="1">
              <a:defRPr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183" algn="l" defTabSz="1042873" rtl="0" eaLnBrk="1" latinLnBrk="1" hangingPunct="1">
              <a:defRPr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8620" algn="l" defTabSz="1042873" rtl="0" eaLnBrk="1" latinLnBrk="1" hangingPunct="1">
              <a:defRPr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056" algn="l" defTabSz="1042873" rtl="0" eaLnBrk="1" latinLnBrk="1" hangingPunct="1">
              <a:defRPr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493" algn="l" defTabSz="1042873" rtl="0" eaLnBrk="1" latinLnBrk="1" hangingPunct="1">
              <a:defRPr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1CDBE4A-A72D-4FFE-B074-0361561A0F2F}" type="slidenum">
              <a:rPr lang="en-US" altLang="ko-KR" smtClean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pPr algn="ctr"/>
              <a:t>‹#›</a:t>
            </a:fld>
            <a:endParaRPr lang="en-US" altLang="ko-KR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FE0DAE3-EA8E-482C-87B1-1E6D981D38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" t="29576" r="4337" b="31424"/>
          <a:stretch/>
        </p:blipFill>
        <p:spPr>
          <a:xfrm>
            <a:off x="9374316" y="7236210"/>
            <a:ext cx="928850" cy="27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9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" y="0"/>
            <a:ext cx="10688972" cy="755967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191584" y="3479383"/>
            <a:ext cx="230864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80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7754787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749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9" r:id="rId4"/>
    <p:sldLayoutId id="2147483677" r:id="rId5"/>
  </p:sldLayoutIdLst>
  <p:hf hdr="0" ftr="0" dt="0"/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.png"  /><Relationship Id="rId3" Type="http://schemas.openxmlformats.org/officeDocument/2006/relationships/image" Target="../media/image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sv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.png"  /><Relationship Id="rId3" Type="http://schemas.openxmlformats.org/officeDocument/2006/relationships/image" Target="../media/image14.png"  /><Relationship Id="rId4" Type="http://schemas.openxmlformats.org/officeDocument/2006/relationships/image" Target="../media/image15.svg"  /><Relationship Id="rId5" Type="http://schemas.openxmlformats.org/officeDocument/2006/relationships/image" Target="../media/image16.png"  /><Relationship Id="rId6" Type="http://schemas.openxmlformats.org/officeDocument/2006/relationships/image" Target="../media/image17.sv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Relationship Id="rId6" Type="http://schemas.openxmlformats.org/officeDocument/2006/relationships/image" Target="../media/image21.png"  /><Relationship Id="rId7" Type="http://schemas.openxmlformats.org/officeDocument/2006/relationships/image" Target="../media/image22.png"  /><Relationship Id="rId8" Type="http://schemas.openxmlformats.org/officeDocument/2006/relationships/image" Target="../media/image2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안서"/>
          <p:cNvSpPr txBox="1"/>
          <p:nvPr/>
        </p:nvSpPr>
        <p:spPr>
          <a:xfrm>
            <a:off x="717355" y="3168075"/>
            <a:ext cx="1269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3F3F4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22.03.17 </a:t>
            </a:r>
            <a:endParaRPr lang="ko-KR" altLang="en-US" sz="1600" dirty="0">
              <a:solidFill>
                <a:srgbClr val="3F3F4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제안서"/>
          <p:cNvSpPr txBox="1"/>
          <p:nvPr/>
        </p:nvSpPr>
        <p:spPr>
          <a:xfrm>
            <a:off x="-491956" y="5920540"/>
            <a:ext cx="44234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rgbClr val="3F3F4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12171218 </a:t>
            </a:r>
            <a:r>
              <a:rPr lang="ko-KR" altLang="en-US" sz="2800" dirty="0">
                <a:solidFill>
                  <a:srgbClr val="3F3F4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박민규</a:t>
            </a:r>
            <a:endParaRPr lang="en-US" altLang="ko-KR" sz="2800" dirty="0">
              <a:solidFill>
                <a:srgbClr val="3F3F4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en-US" altLang="ko-KR" sz="2800" dirty="0">
                <a:solidFill>
                  <a:srgbClr val="3F3F4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12171206 </a:t>
            </a:r>
            <a:r>
              <a:rPr lang="ko-KR" altLang="en-US" sz="2800" dirty="0" err="1">
                <a:solidFill>
                  <a:srgbClr val="3F3F4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장성준</a:t>
            </a:r>
            <a:endParaRPr lang="en-US" altLang="ko-KR" sz="2800" dirty="0">
              <a:solidFill>
                <a:srgbClr val="3F3F4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en-US" altLang="ko-KR" sz="2800" dirty="0">
                <a:solidFill>
                  <a:srgbClr val="3F3F4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12171210 </a:t>
            </a:r>
            <a:r>
              <a:rPr lang="ko-KR" altLang="en-US" sz="2800" dirty="0">
                <a:solidFill>
                  <a:srgbClr val="3F3F4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정창현</a:t>
            </a:r>
            <a:endParaRPr lang="en-US" altLang="ko-KR" sz="2800" dirty="0">
              <a:solidFill>
                <a:srgbClr val="3F3F4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E5F135-7472-4B88-8EB3-9E5E7630E0B9}"/>
              </a:ext>
            </a:extLst>
          </p:cNvPr>
          <p:cNvSpPr txBox="1"/>
          <p:nvPr/>
        </p:nvSpPr>
        <p:spPr>
          <a:xfrm>
            <a:off x="5513290" y="3472060"/>
            <a:ext cx="4787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CAPSTONE DESIGN in GEOINFORMATIC ENGINEERING</a:t>
            </a:r>
            <a:endParaRPr lang="ko-KR" altLang="en-US" sz="140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BF8233-5F85-44BE-B550-A35A54C9ACF1}"/>
              </a:ext>
            </a:extLst>
          </p:cNvPr>
          <p:cNvSpPr txBox="1"/>
          <p:nvPr/>
        </p:nvSpPr>
        <p:spPr>
          <a:xfrm>
            <a:off x="680033" y="2272795"/>
            <a:ext cx="734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PROPOSAL</a:t>
            </a:r>
            <a:endParaRPr lang="ko-KR" altLang="en-US" sz="180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017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C5075A-E8A5-4262-8398-CB5D380634CB}"/>
              </a:ext>
            </a:extLst>
          </p:cNvPr>
          <p:cNvSpPr txBox="1"/>
          <p:nvPr/>
        </p:nvSpPr>
        <p:spPr>
          <a:xfrm>
            <a:off x="629992" y="1755537"/>
            <a:ext cx="98293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90000" indent="-90488">
              <a:lnSpc>
                <a:spcPct val="100000"/>
              </a:lnSpc>
              <a:spcAft>
                <a:spcPts val="2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900" spc="-3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defRPr>
            </a:lvl1pPr>
          </a:lstStyle>
          <a:p>
            <a:pPr marL="540000" indent="-271463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ko-KR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Less</a:t>
            </a:r>
            <a:r>
              <a:rPr lang="ko-KR" altLang="en-US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difficulty</a:t>
            </a:r>
            <a:r>
              <a:rPr lang="ko-KR" altLang="en-US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finding</a:t>
            </a:r>
            <a:r>
              <a:rPr lang="ko-KR" altLang="en-US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directions</a:t>
            </a:r>
            <a:r>
              <a:rPr lang="ko-KR" altLang="en-US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for</a:t>
            </a:r>
            <a:r>
              <a:rPr lang="ko-KR" altLang="en-US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freshmen and students</a:t>
            </a:r>
            <a:endParaRPr lang="en-US" altLang="ko-KR" sz="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2501C2C-0571-4BDA-B136-599CA630B935}"/>
              </a:ext>
            </a:extLst>
          </p:cNvPr>
          <p:cNvGrpSpPr/>
          <p:nvPr/>
        </p:nvGrpSpPr>
        <p:grpSpPr>
          <a:xfrm>
            <a:off x="629992" y="1319210"/>
            <a:ext cx="2011964" cy="301656"/>
            <a:chOff x="376560" y="1103790"/>
            <a:chExt cx="2011964" cy="3016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D53CD8-660F-4E65-88D1-82D1C4A2F71C}"/>
                </a:ext>
              </a:extLst>
            </p:cNvPr>
            <p:cNvSpPr txBox="1"/>
            <p:nvPr/>
          </p:nvSpPr>
          <p:spPr>
            <a:xfrm>
              <a:off x="725825" y="1128447"/>
              <a:ext cx="166269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lvl="0"/>
              <a:r>
                <a:rPr lang="en-US" altLang="ko-KR" sz="1800" spc="-5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0A5CA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Expected effects</a:t>
              </a:r>
              <a:endParaRPr lang="ko-KR" altLang="en-US" sz="1800" spc="-5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0A5C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E1AEAA2-5624-44E5-8B3A-8BDE8B4B2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560" y="1103790"/>
              <a:ext cx="259200" cy="259200"/>
            </a:xfrm>
            <a:prstGeom prst="rect">
              <a:avLst/>
            </a:prstGeom>
          </p:spPr>
        </p:pic>
      </p:grpSp>
      <p:sp>
        <p:nvSpPr>
          <p:cNvPr id="21" name="텍스트 개체 틀 1">
            <a:extLst>
              <a:ext uri="{FF2B5EF4-FFF2-40B4-BE49-F238E27FC236}">
                <a16:creationId xmlns:a16="http://schemas.microsoft.com/office/drawing/2014/main" id="{35763287-6E1E-4DA3-93F9-B12CBD231B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1788" y="265113"/>
            <a:ext cx="7323095" cy="547842"/>
          </a:xfrm>
        </p:spPr>
        <p:txBody>
          <a:bodyPr/>
          <a:lstStyle/>
          <a:p>
            <a:r>
              <a:rPr lang="en-US" altLang="ko-KR" dirty="0"/>
              <a:t>4. Expected effects and utilization plan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BC3A082-B450-44D2-B861-D48A84806E33}"/>
              </a:ext>
            </a:extLst>
          </p:cNvPr>
          <p:cNvGrpSpPr/>
          <p:nvPr/>
        </p:nvGrpSpPr>
        <p:grpSpPr>
          <a:xfrm>
            <a:off x="629992" y="3214685"/>
            <a:ext cx="1755099" cy="301656"/>
            <a:chOff x="376560" y="1103790"/>
            <a:chExt cx="1755099" cy="30165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FDC0A7-849F-43A6-A935-11E0D1900366}"/>
                </a:ext>
              </a:extLst>
            </p:cNvPr>
            <p:cNvSpPr txBox="1"/>
            <p:nvPr/>
          </p:nvSpPr>
          <p:spPr>
            <a:xfrm>
              <a:off x="725825" y="1128447"/>
              <a:ext cx="14058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lvl="0"/>
              <a:r>
                <a:rPr lang="en-US" altLang="ko-KR" sz="1800" spc="-5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0A5CA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Utilization plan</a:t>
              </a:r>
              <a:endParaRPr lang="ko-KR" altLang="en-US" sz="1800" spc="-5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0A5C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F1ED174-C724-44E4-969A-79B819742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560" y="1103790"/>
              <a:ext cx="259200" cy="259200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CC68E85-1570-41BC-A96D-27F1C3276F5F}"/>
              </a:ext>
            </a:extLst>
          </p:cNvPr>
          <p:cNvSpPr txBox="1"/>
          <p:nvPr/>
        </p:nvSpPr>
        <p:spPr>
          <a:xfrm>
            <a:off x="629992" y="3779837"/>
            <a:ext cx="9829300" cy="24160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90000" indent="-90488">
              <a:lnSpc>
                <a:spcPct val="100000"/>
              </a:lnSpc>
              <a:spcAft>
                <a:spcPts val="2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900" spc="-3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defRPr>
            </a:lvl1pPr>
          </a:lstStyle>
          <a:p>
            <a:pPr marL="540000" indent="-271463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ko-KR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Post to the INHA </a:t>
            </a:r>
            <a:r>
              <a:rPr lang="en-US" altLang="ko-KR" sz="1600" b="1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Everytime</a:t>
            </a:r>
            <a:r>
              <a:rPr lang="en-US" altLang="ko-KR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community</a:t>
            </a:r>
          </a:p>
          <a:p>
            <a:pPr marL="540000" indent="-271463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§"/>
            </a:pPr>
            <a:endParaRPr lang="en-US" altLang="ko-KR" sz="16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540000" indent="-271463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ko-KR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Increase the number of buildings with beacons and indoor positioning to expand the range of availability</a:t>
            </a:r>
          </a:p>
          <a:p>
            <a:pPr marL="540000" indent="-271463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§"/>
            </a:pPr>
            <a:endParaRPr lang="en-US" altLang="ko-KR" sz="16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540000" indent="-271463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ko-KR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Make more point object ( smoking area, trash can, </a:t>
            </a:r>
            <a:r>
              <a:rPr lang="en-US" altLang="ko-KR" sz="1600" b="1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etc</a:t>
            </a:r>
            <a:r>
              <a:rPr lang="en-US" altLang="ko-KR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pPr marL="540000" indent="-271463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§"/>
            </a:pPr>
            <a:endParaRPr lang="en-US" altLang="ko-KR" sz="16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540000" indent="-271463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§"/>
            </a:pPr>
            <a:endParaRPr lang="en-US" altLang="ko-KR" sz="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325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2501C2C-0571-4BDA-B136-599CA630B935}"/>
              </a:ext>
            </a:extLst>
          </p:cNvPr>
          <p:cNvGrpSpPr/>
          <p:nvPr/>
        </p:nvGrpSpPr>
        <p:grpSpPr>
          <a:xfrm>
            <a:off x="629992" y="1477832"/>
            <a:ext cx="1459697" cy="301656"/>
            <a:chOff x="376560" y="1103790"/>
            <a:chExt cx="1459697" cy="3016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D53CD8-660F-4E65-88D1-82D1C4A2F71C}"/>
                </a:ext>
              </a:extLst>
            </p:cNvPr>
            <p:cNvSpPr txBox="1"/>
            <p:nvPr/>
          </p:nvSpPr>
          <p:spPr>
            <a:xfrm>
              <a:off x="725825" y="1128447"/>
              <a:ext cx="11104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lvl="0"/>
              <a:r>
                <a:rPr lang="en-US" altLang="ko-KR" sz="1800" spc="-5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0A5CA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References</a:t>
              </a:r>
              <a:endParaRPr lang="ko-KR" altLang="en-US" sz="1800" spc="-5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0A5C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E1AEAA2-5624-44E5-8B3A-8BDE8B4B2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560" y="1103790"/>
              <a:ext cx="259200" cy="259200"/>
            </a:xfrm>
            <a:prstGeom prst="rect">
              <a:avLst/>
            </a:prstGeom>
          </p:spPr>
        </p:pic>
      </p:grpSp>
      <p:sp>
        <p:nvSpPr>
          <p:cNvPr id="21" name="텍스트 개체 틀 1">
            <a:extLst>
              <a:ext uri="{FF2B5EF4-FFF2-40B4-BE49-F238E27FC236}">
                <a16:creationId xmlns:a16="http://schemas.microsoft.com/office/drawing/2014/main" id="{35763287-6E1E-4DA3-93F9-B12CBD231B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1788" y="265113"/>
            <a:ext cx="2745110" cy="547842"/>
          </a:xfrm>
        </p:spPr>
        <p:txBody>
          <a:bodyPr/>
          <a:lstStyle/>
          <a:p>
            <a:r>
              <a:rPr lang="en-US" altLang="ko-KR" dirty="0"/>
              <a:t>5. References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B14A43-9644-4BF8-B21C-AC383A971B74}"/>
              </a:ext>
            </a:extLst>
          </p:cNvPr>
          <p:cNvSpPr txBox="1"/>
          <p:nvPr/>
        </p:nvSpPr>
        <p:spPr>
          <a:xfrm>
            <a:off x="629992" y="2016351"/>
            <a:ext cx="9829300" cy="40164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90000" indent="-90488">
              <a:lnSpc>
                <a:spcPct val="100000"/>
              </a:lnSpc>
              <a:spcAft>
                <a:spcPts val="2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900" spc="-3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defRPr>
            </a:lvl1pPr>
          </a:lstStyle>
          <a:p>
            <a:pPr marL="540000" indent="-271463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ko-KR" sz="1600" b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Outdoor</a:t>
            </a:r>
            <a:r>
              <a:rPr lang="ko-KR" altLang="en-US" sz="1600" b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b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AR</a:t>
            </a:r>
          </a:p>
          <a:p>
            <a:pPr marL="611437" indent="-34290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ko-KR" sz="1600" b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https://www.youtube.com/watch?v=F3pJb7YLAR0</a:t>
            </a:r>
          </a:p>
          <a:p>
            <a:pPr marL="611437" indent="-34290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ko-KR" sz="1600" b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https://blog.naver.com/ddism2686/222046338459</a:t>
            </a:r>
            <a:endParaRPr lang="en-US" altLang="ko-KR" sz="16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540000" indent="-271463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§"/>
            </a:pPr>
            <a:endParaRPr lang="en-US" altLang="ko-KR" sz="1600" b="1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540000" indent="-271463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ko-KR" sz="1600" b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Indoor</a:t>
            </a:r>
            <a:r>
              <a:rPr lang="ko-KR" altLang="en-US" sz="1600" b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b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AR</a:t>
            </a:r>
          </a:p>
          <a:p>
            <a:pPr marL="611437" indent="-34290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ko-KR" sz="1600" b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https://www.koreascience.or.kr/article/CFKO201529368418569.pdf</a:t>
            </a:r>
          </a:p>
          <a:p>
            <a:pPr marL="611437" indent="-34290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ko-KR" sz="1600" b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https://www.naverlabs.com/storyDetail/112</a:t>
            </a:r>
          </a:p>
          <a:p>
            <a:pPr marL="611437" indent="-34290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ko-KR" sz="1600" b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https://blog.mapbox.com/indoor-navigation-in-ar-with-unity-6078afe9d958</a:t>
            </a:r>
          </a:p>
          <a:p>
            <a:pPr marL="611437" indent="-34290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ko-KR" sz="1600" b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http://koreascience.or.kr/article/JAKO201120661417634.pdf</a:t>
            </a:r>
            <a:endParaRPr lang="en-US" altLang="ko-KR" sz="16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540000" indent="-271463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§"/>
            </a:pPr>
            <a:endParaRPr lang="en-US" altLang="ko-KR" sz="16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540000" indent="-271463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§"/>
            </a:pPr>
            <a:endParaRPr lang="en-US" altLang="ko-KR" sz="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1187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10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13392E-0934-427F-BFB9-7BF1F1295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Background and need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82B39D-BB93-4B18-80E9-3D1C4BE3F7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Goals and objectives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E21F7F-FA99-47D6-A2C8-9EC95B715C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Project content and scope</a:t>
            </a:r>
            <a:endParaRPr lang="ko-KR" altLang="en-US" dirty="0"/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596A6E67-6015-455B-93F5-1919392D8313}"/>
              </a:ext>
            </a:extLst>
          </p:cNvPr>
          <p:cNvSpPr txBox="1">
            <a:spLocks/>
          </p:cNvSpPr>
          <p:nvPr/>
        </p:nvSpPr>
        <p:spPr>
          <a:xfrm>
            <a:off x="6075655" y="3737201"/>
            <a:ext cx="4359935" cy="368300"/>
          </a:xfrm>
          <a:prstGeom prst="rect">
            <a:avLst/>
          </a:prstGeom>
        </p:spPr>
        <p:txBody>
          <a:bodyPr/>
          <a:lstStyle>
            <a:lvl1pPr marL="0" indent="0" algn="l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  <a:lvl2pPr marL="75595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Expected effects and utilization plan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9990532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0576" y="2066402"/>
            <a:ext cx="9829300" cy="129266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90000" indent="-90488">
              <a:lnSpc>
                <a:spcPct val="100000"/>
              </a:lnSpc>
              <a:spcAft>
                <a:spcPts val="2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900" spc="-30">
                <a:ln w="9525"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모던고딕 M"/>
                <a:ea typeface="Rix모던고딕 M"/>
              </a:defRPr>
            </a:lvl1pPr>
          </a:lstStyle>
          <a:p>
            <a:pPr marL="540000" indent="-271463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/>
              <a:buChar char="§"/>
              <a:defRPr/>
            </a:pPr>
            <a:r>
              <a:rPr lang="en-US" altLang="ko-KR" sz="1600" b="1">
                <a:latin typeface="KoPubWorld돋움체 Medium"/>
                <a:ea typeface="KoPubWorld돋움체 Medium"/>
                <a:cs typeface="KoPubWorld돋움체 Medium"/>
              </a:rPr>
              <a:t>Uncomfortable information on the location of Complex lecture rooms and building facilities </a:t>
            </a:r>
            <a:endParaRPr lang="en-US" altLang="ko-KR" sz="1600" b="1">
              <a:latin typeface="KoPubWorld돋움체 Medium"/>
              <a:ea typeface="KoPubWorld돋움체 Medium"/>
              <a:cs typeface="KoPubWorld돋움체 Medium"/>
            </a:endParaRPr>
          </a:p>
          <a:p>
            <a:pPr marL="720000" indent="-25200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/>
              <a:buChar char="Ø"/>
              <a:tabLst>
                <a:tab pos="90488" algn="l"/>
                <a:tab pos="538163" algn="l"/>
              </a:tabLst>
              <a:defRPr/>
            </a:pPr>
            <a:r>
              <a:rPr lang="en-US" altLang="ko-KR" sz="1600">
                <a:latin typeface="KoPubWorld돋움체 Medium"/>
                <a:ea typeface="KoPubWorld돋움체 Medium"/>
                <a:cs typeface="KoPubWorld돋움체 Medium"/>
              </a:rPr>
              <a:t>After COVID-19, increasing In-person classes (offline classes)</a:t>
            </a:r>
            <a:endParaRPr lang="en-US" altLang="ko-KR" sz="1600">
              <a:latin typeface="KoPubWorld돋움체 Medium"/>
              <a:ea typeface="KoPubWorld돋움체 Medium"/>
              <a:cs typeface="KoPubWorld돋움체 Medium"/>
            </a:endParaRPr>
          </a:p>
          <a:p>
            <a:pPr marL="720000" indent="-25200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/>
              <a:buChar char="Ø"/>
              <a:tabLst>
                <a:tab pos="90488" algn="l"/>
                <a:tab pos="538163" algn="l"/>
              </a:tabLst>
              <a:defRPr/>
            </a:pPr>
            <a:endParaRPr lang="en-US" altLang="ko-KR" sz="1600">
              <a:latin typeface="KoPubWorld돋움체 Medium"/>
              <a:ea typeface="KoPubWorld돋움체 Medium"/>
              <a:cs typeface="KoPubWorld돋움체 Medium"/>
            </a:endParaRPr>
          </a:p>
          <a:p>
            <a:pPr marL="720000" indent="-25200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/>
              <a:buChar char="Ø"/>
              <a:tabLst>
                <a:tab pos="90488" algn="l"/>
                <a:tab pos="538163" algn="l"/>
              </a:tabLst>
              <a:defRPr/>
            </a:pPr>
            <a:r>
              <a:rPr lang="en-US" altLang="ko-KR" sz="1600">
                <a:latin typeface="KoPubWorld돋움체 Medium"/>
                <a:ea typeface="KoPubWorld돋움체 Medium"/>
                <a:cs typeface="KoPubWorld돋움체 Medium"/>
              </a:rPr>
              <a:t>Limitations of 2D map</a:t>
            </a:r>
            <a:endParaRPr lang="en-US" altLang="ko-KR" sz="1600">
              <a:latin typeface="KoPubWorld돋움체 Medium"/>
              <a:ea typeface="KoPubWorld돋움체 Medium"/>
              <a:cs typeface="KoPubWorld돋움체 Medium"/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600576" y="1572588"/>
            <a:ext cx="1505159" cy="301656"/>
            <a:chOff x="376560" y="1103790"/>
            <a:chExt cx="1505159" cy="301656"/>
          </a:xfrm>
        </p:grpSpPr>
        <p:sp>
          <p:nvSpPr>
            <p:cNvPr id="6" name="TextBox 5"/>
            <p:cNvSpPr txBox="1"/>
            <p:nvPr/>
          </p:nvSpPr>
          <p:spPr>
            <a:xfrm>
              <a:off x="725825" y="1128447"/>
              <a:ext cx="11558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lvl="0">
                <a:defRPr/>
              </a:pPr>
              <a:r>
                <a:rPr lang="en-US" altLang="ko-KR" sz="1800" spc="-50">
                  <a:ln w="9525"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0a5ca6"/>
                  </a:solidFill>
                  <a:latin typeface="KoPubWorld돋움체 Bold"/>
                  <a:ea typeface="KoPubWorld돋움체 Bold"/>
                  <a:cs typeface="KoPubWorld돋움체 Bold"/>
                </a:rPr>
                <a:t>Background</a:t>
              </a:r>
              <a:endParaRPr lang="ko-KR" altLang="en-US" sz="1800" spc="-50">
                <a:ln w="9525">
                  <a:solidFill>
                    <a:srgbClr val="c00000">
                      <a:alpha val="0"/>
                    </a:srgbClr>
                  </a:solidFill>
                </a:ln>
                <a:solidFill>
                  <a:srgbClr val="0a5ca6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76560" y="1103790"/>
              <a:ext cx="259200" cy="259200"/>
            </a:xfrm>
            <a:prstGeom prst="rect">
              <a:avLst/>
            </a:prstGeom>
          </p:spPr>
        </p:pic>
      </p:grpSp>
      <p:sp>
        <p:nvSpPr>
          <p:cNvPr id="2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31788" y="265113"/>
            <a:ext cx="4721998" cy="547842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Background and Need</a:t>
            </a:r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 rot="0">
            <a:off x="600576" y="3626866"/>
            <a:ext cx="878256" cy="301656"/>
            <a:chOff x="376560" y="1103790"/>
            <a:chExt cx="878256" cy="301656"/>
          </a:xfrm>
        </p:grpSpPr>
        <p:sp>
          <p:nvSpPr>
            <p:cNvPr id="17" name="TextBox 16"/>
            <p:cNvSpPr txBox="1"/>
            <p:nvPr/>
          </p:nvSpPr>
          <p:spPr>
            <a:xfrm>
              <a:off x="725825" y="1128447"/>
              <a:ext cx="5289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lvl="0">
                <a:defRPr/>
              </a:pPr>
              <a:r>
                <a:rPr lang="en-US" altLang="ko-KR" sz="1800" spc="-50">
                  <a:ln w="9525"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0a5ca6"/>
                  </a:solidFill>
                  <a:latin typeface="KoPubWorld돋움체 Bold"/>
                  <a:ea typeface="KoPubWorld돋움체 Bold"/>
                  <a:cs typeface="KoPubWorld돋움체 Bold"/>
                </a:rPr>
                <a:t>Need</a:t>
              </a:r>
              <a:endParaRPr lang="ko-KR" altLang="en-US" sz="1800" spc="-50">
                <a:ln w="9525">
                  <a:solidFill>
                    <a:srgbClr val="c00000">
                      <a:alpha val="0"/>
                    </a:srgbClr>
                  </a:solidFill>
                </a:ln>
                <a:solidFill>
                  <a:srgbClr val="0a5ca6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76560" y="1103790"/>
              <a:ext cx="259200" cy="259200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600576" y="4178525"/>
            <a:ext cx="9829300" cy="96949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90000" indent="-90488">
              <a:lnSpc>
                <a:spcPct val="100000"/>
              </a:lnSpc>
              <a:spcAft>
                <a:spcPts val="2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900" spc="-30">
                <a:ln w="9525"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모던고딕 M"/>
                <a:ea typeface="Rix모던고딕 M"/>
              </a:defRPr>
            </a:lvl1pPr>
          </a:lstStyle>
          <a:p>
            <a:pPr marL="540000" indent="-271463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/>
              <a:buChar char="§"/>
              <a:defRPr/>
            </a:pPr>
            <a:r>
              <a:rPr lang="en-US" altLang="ko-KR" sz="1600">
                <a:latin typeface="KoPubWorld돋움체 Medium"/>
                <a:ea typeface="KoPubWorld돋움체 Medium"/>
                <a:cs typeface="KoPubWorld돋움체 Medium"/>
              </a:rPr>
              <a:t>Repeated questions from freshmen year after year</a:t>
            </a:r>
            <a:endParaRPr lang="en-US" altLang="ko-KR" sz="1600">
              <a:latin typeface="KoPubWorld돋움체 Medium"/>
              <a:ea typeface="KoPubWorld돋움체 Medium"/>
              <a:cs typeface="KoPubWorld돋움체 Medium"/>
            </a:endParaRPr>
          </a:p>
          <a:p>
            <a:pPr marL="46800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tabLst>
                <a:tab pos="90488" algn="l"/>
                <a:tab pos="538163" algn="l"/>
              </a:tabLst>
              <a:defRPr/>
            </a:pPr>
            <a:endParaRPr lang="en-US" altLang="ko-KR" sz="1600">
              <a:latin typeface="KoPubWorld돋움체 Medium"/>
              <a:ea typeface="KoPubWorld돋움체 Medium"/>
              <a:cs typeface="KoPubWorld돋움체 Medium"/>
            </a:endParaRPr>
          </a:p>
          <a:p>
            <a:pPr marL="540000" indent="-271463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/>
              <a:buChar char="§"/>
              <a:defRPr/>
            </a:pPr>
            <a:r>
              <a:rPr lang="en-US" altLang="ko-KR" sz="1600">
                <a:latin typeface="KoPubWorld돋움체 Medium"/>
                <a:ea typeface="KoPubWorld돋움체 Medium"/>
                <a:cs typeface="KoPubWorld돋움체 Medium"/>
              </a:rPr>
              <a:t>Lack of data maps for student administration</a:t>
            </a:r>
            <a:endParaRPr lang="en-US" altLang="ko-KR" sz="1600">
              <a:latin typeface="KoPubWorld돋움체 Medium"/>
              <a:ea typeface="KoPubWorld돋움체 Medium"/>
              <a:cs typeface="KoPubWorld돋움체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C5075A-E8A5-4262-8398-CB5D380634CB}"/>
              </a:ext>
            </a:extLst>
          </p:cNvPr>
          <p:cNvSpPr txBox="1"/>
          <p:nvPr/>
        </p:nvSpPr>
        <p:spPr>
          <a:xfrm>
            <a:off x="600576" y="2066402"/>
            <a:ext cx="9829300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90000" indent="-90488">
              <a:lnSpc>
                <a:spcPct val="100000"/>
              </a:lnSpc>
              <a:spcAft>
                <a:spcPts val="2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900" spc="-3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defRPr>
            </a:lvl1pPr>
          </a:lstStyle>
          <a:p>
            <a:pPr marL="540000" indent="-271463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ko-KR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Uncomfortable information on the location of Complex lecture rooms and building facilities </a:t>
            </a:r>
          </a:p>
          <a:p>
            <a:pPr marL="720000" indent="-25200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90488" algn="l"/>
                <a:tab pos="538163" algn="l"/>
              </a:tabLst>
            </a:pP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After COVID-19, increasing In-person classes (offline classes)</a:t>
            </a:r>
          </a:p>
          <a:p>
            <a:pPr marL="720000" indent="-25200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90488" algn="l"/>
                <a:tab pos="538163" algn="l"/>
              </a:tabLst>
            </a:pP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20000" indent="-25200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90488" algn="l"/>
                <a:tab pos="538163" algn="l"/>
              </a:tabLst>
            </a:pP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Limitations of 2D map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2501C2C-0571-4BDA-B136-599CA630B935}"/>
              </a:ext>
            </a:extLst>
          </p:cNvPr>
          <p:cNvGrpSpPr/>
          <p:nvPr/>
        </p:nvGrpSpPr>
        <p:grpSpPr>
          <a:xfrm>
            <a:off x="600576" y="1572588"/>
            <a:ext cx="1505159" cy="301656"/>
            <a:chOff x="376560" y="1103790"/>
            <a:chExt cx="1505159" cy="3016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D53CD8-660F-4E65-88D1-82D1C4A2F71C}"/>
                </a:ext>
              </a:extLst>
            </p:cNvPr>
            <p:cNvSpPr txBox="1"/>
            <p:nvPr/>
          </p:nvSpPr>
          <p:spPr>
            <a:xfrm>
              <a:off x="725825" y="1128447"/>
              <a:ext cx="11558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lvl="0"/>
              <a:r>
                <a:rPr lang="en-US" altLang="ko-KR" sz="1800" spc="-5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0A5CA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Background</a:t>
              </a:r>
              <a:endParaRPr lang="ko-KR" altLang="en-US" sz="1800" spc="-5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0A5C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E1AEAA2-5624-44E5-8B3A-8BDE8B4B2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560" y="1103790"/>
              <a:ext cx="259200" cy="259200"/>
            </a:xfrm>
            <a:prstGeom prst="rect">
              <a:avLst/>
            </a:prstGeom>
          </p:spPr>
        </p:pic>
      </p:grpSp>
      <p:sp>
        <p:nvSpPr>
          <p:cNvPr id="21" name="텍스트 개체 틀 1">
            <a:extLst>
              <a:ext uri="{FF2B5EF4-FFF2-40B4-BE49-F238E27FC236}">
                <a16:creationId xmlns:a16="http://schemas.microsoft.com/office/drawing/2014/main" id="{35763287-6E1E-4DA3-93F9-B12CBD231B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1788" y="265113"/>
            <a:ext cx="4721998" cy="547842"/>
          </a:xfrm>
        </p:spPr>
        <p:txBody>
          <a:bodyPr/>
          <a:lstStyle/>
          <a:p>
            <a:r>
              <a:rPr lang="en-US" altLang="ko-KR" dirty="0"/>
              <a:t>1. Background and Need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CB6450D-31D6-448D-AF06-E31A9C65B06E}"/>
              </a:ext>
            </a:extLst>
          </p:cNvPr>
          <p:cNvGrpSpPr/>
          <p:nvPr/>
        </p:nvGrpSpPr>
        <p:grpSpPr>
          <a:xfrm>
            <a:off x="600576" y="3626866"/>
            <a:ext cx="878256" cy="301656"/>
            <a:chOff x="376560" y="1103790"/>
            <a:chExt cx="878256" cy="30165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6271C4C-DDAD-4780-8289-811E98AEF753}"/>
                </a:ext>
              </a:extLst>
            </p:cNvPr>
            <p:cNvSpPr txBox="1"/>
            <p:nvPr/>
          </p:nvSpPr>
          <p:spPr>
            <a:xfrm>
              <a:off x="725825" y="1128447"/>
              <a:ext cx="5289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lvl="0"/>
              <a:r>
                <a:rPr lang="en-US" altLang="ko-KR" sz="1800" spc="-5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0A5CA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Need</a:t>
              </a:r>
              <a:endParaRPr lang="ko-KR" altLang="en-US" sz="1800" spc="-5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0A5C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AF1D7684-802C-471E-86AF-CE0211BFC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560" y="1103790"/>
              <a:ext cx="259200" cy="25920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C669A8C-C6BE-4992-832B-95612B3728E6}"/>
              </a:ext>
            </a:extLst>
          </p:cNvPr>
          <p:cNvSpPr txBox="1"/>
          <p:nvPr/>
        </p:nvSpPr>
        <p:spPr>
          <a:xfrm>
            <a:off x="600576" y="4178525"/>
            <a:ext cx="9829300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90000" indent="-90488">
              <a:lnSpc>
                <a:spcPct val="100000"/>
              </a:lnSpc>
              <a:spcAft>
                <a:spcPts val="2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900" spc="-3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defRPr>
            </a:lvl1pPr>
          </a:lstStyle>
          <a:p>
            <a:pPr marL="540000" indent="-271463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Repeated questions from freshmen year after year</a:t>
            </a:r>
          </a:p>
          <a:p>
            <a:pPr marL="46800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tabLst>
                <a:tab pos="90488" algn="l"/>
                <a:tab pos="538163" algn="l"/>
              </a:tabLst>
            </a:pP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540000" indent="-271463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Lack of data maps for </a:t>
            </a:r>
            <a:r>
              <a:rPr lang="en-US" altLang="ko-KR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student administration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F06D483-BB4B-4FC5-8396-2AF38821A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76" y="1880329"/>
            <a:ext cx="4740743" cy="35423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2A72D9E-106E-4964-BC1D-29A3F287D2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674"/>
          <a:stretch/>
        </p:blipFill>
        <p:spPr>
          <a:xfrm>
            <a:off x="5336574" y="1880329"/>
            <a:ext cx="4649628" cy="3542388"/>
          </a:xfrm>
          <a:prstGeom prst="rect">
            <a:avLst/>
          </a:prstGeom>
        </p:spPr>
      </p:pic>
      <p:pic>
        <p:nvPicPr>
          <p:cNvPr id="14" name="그래픽 13" descr="물음표 단색으로 채워진">
            <a:extLst>
              <a:ext uri="{FF2B5EF4-FFF2-40B4-BE49-F238E27FC236}">
                <a16:creationId xmlns:a16="http://schemas.microsoft.com/office/drawing/2014/main" id="{A05D400C-22F0-420E-A88C-A7A40821FB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05353" y="2573101"/>
            <a:ext cx="2071931" cy="207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9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C5075A-E8A5-4262-8398-CB5D380634CB}"/>
              </a:ext>
            </a:extLst>
          </p:cNvPr>
          <p:cNvSpPr txBox="1"/>
          <p:nvPr/>
        </p:nvSpPr>
        <p:spPr>
          <a:xfrm>
            <a:off x="565602" y="3555294"/>
            <a:ext cx="982930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90000" indent="-90488">
              <a:lnSpc>
                <a:spcPct val="100000"/>
              </a:lnSpc>
              <a:spcAft>
                <a:spcPts val="2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900" spc="-3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defRPr>
            </a:lvl1pPr>
          </a:lstStyle>
          <a:p>
            <a:pPr marL="540000" indent="-271463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ko-KR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INHA campus AR</a:t>
            </a:r>
            <a:r>
              <a:rPr lang="ko-KR" altLang="en-US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navigation app development</a:t>
            </a:r>
          </a:p>
          <a:p>
            <a:pPr marL="720000" indent="-25200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90488" algn="l"/>
                <a:tab pos="538163" algn="l"/>
              </a:tabLst>
            </a:pP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If you have a cell phone, there’s no limit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2501C2C-0571-4BDA-B136-599CA630B935}"/>
              </a:ext>
            </a:extLst>
          </p:cNvPr>
          <p:cNvGrpSpPr/>
          <p:nvPr/>
        </p:nvGrpSpPr>
        <p:grpSpPr>
          <a:xfrm>
            <a:off x="565602" y="2981588"/>
            <a:ext cx="964470" cy="294798"/>
            <a:chOff x="376560" y="1323417"/>
            <a:chExt cx="964470" cy="2947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D53CD8-660F-4E65-88D1-82D1C4A2F71C}"/>
                </a:ext>
              </a:extLst>
            </p:cNvPr>
            <p:cNvSpPr txBox="1"/>
            <p:nvPr/>
          </p:nvSpPr>
          <p:spPr>
            <a:xfrm>
              <a:off x="794405" y="1341216"/>
              <a:ext cx="54662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lvl="0"/>
              <a:r>
                <a:rPr lang="en-US" altLang="ko-KR" sz="1800" spc="-5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0A5CA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Goals</a:t>
              </a:r>
              <a:endParaRPr lang="ko-KR" altLang="en-US" sz="1800" spc="-5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0A5C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E1AEAA2-5624-44E5-8B3A-8BDE8B4B2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560" y="1323417"/>
              <a:ext cx="259200" cy="259200"/>
            </a:xfrm>
            <a:prstGeom prst="rect">
              <a:avLst/>
            </a:prstGeom>
          </p:spPr>
        </p:pic>
      </p:grpSp>
      <p:sp>
        <p:nvSpPr>
          <p:cNvPr id="21" name="텍스트 개체 틀 1">
            <a:extLst>
              <a:ext uri="{FF2B5EF4-FFF2-40B4-BE49-F238E27FC236}">
                <a16:creationId xmlns:a16="http://schemas.microsoft.com/office/drawing/2014/main" id="{35763287-6E1E-4DA3-93F9-B12CBD231B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1788" y="265113"/>
            <a:ext cx="4545540" cy="547842"/>
          </a:xfrm>
        </p:spPr>
        <p:txBody>
          <a:bodyPr/>
          <a:lstStyle/>
          <a:p>
            <a:r>
              <a:rPr lang="en-US" altLang="ko-KR" dirty="0"/>
              <a:t>2. Goals and Objectives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BD3E6F6-0629-4DE8-BEB4-2D1C0AD52E9B}"/>
              </a:ext>
            </a:extLst>
          </p:cNvPr>
          <p:cNvGrpSpPr/>
          <p:nvPr/>
        </p:nvGrpSpPr>
        <p:grpSpPr>
          <a:xfrm>
            <a:off x="531220" y="1749872"/>
            <a:ext cx="1451077" cy="294798"/>
            <a:chOff x="376560" y="1323417"/>
            <a:chExt cx="1451077" cy="2947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5BF578-B3F3-45A7-B28C-9E381EC08104}"/>
                </a:ext>
              </a:extLst>
            </p:cNvPr>
            <p:cNvSpPr txBox="1"/>
            <p:nvPr/>
          </p:nvSpPr>
          <p:spPr>
            <a:xfrm>
              <a:off x="794405" y="1341216"/>
              <a:ext cx="10332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lvl="0"/>
              <a:r>
                <a:rPr lang="en-US" altLang="ko-KR" sz="1800" spc="-5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0A5CA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Objectives</a:t>
              </a:r>
              <a:endParaRPr lang="ko-KR" altLang="en-US" sz="1800" spc="-5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0A5C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59E3A6E-8E1E-4259-B84A-295A78A50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560" y="1323417"/>
              <a:ext cx="259200" cy="25920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E67372A-DA87-4721-AC6C-57A8FC008A85}"/>
              </a:ext>
            </a:extLst>
          </p:cNvPr>
          <p:cNvSpPr txBox="1"/>
          <p:nvPr/>
        </p:nvSpPr>
        <p:spPr>
          <a:xfrm>
            <a:off x="565602" y="2405472"/>
            <a:ext cx="98293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90000" indent="-90488">
              <a:lnSpc>
                <a:spcPct val="100000"/>
              </a:lnSpc>
              <a:spcAft>
                <a:spcPts val="2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900" spc="-3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defRPr>
            </a:lvl1pPr>
          </a:lstStyle>
          <a:p>
            <a:pPr marL="540000" indent="-271463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ko-KR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Convenient and intuitive guidance service for freshmen, all students, and outsiders who need directions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EAD8E8F-F4D0-47AC-BD71-2023F404A94A}"/>
              </a:ext>
            </a:extLst>
          </p:cNvPr>
          <p:cNvGrpSpPr/>
          <p:nvPr/>
        </p:nvGrpSpPr>
        <p:grpSpPr>
          <a:xfrm>
            <a:off x="565602" y="4916240"/>
            <a:ext cx="1562389" cy="294798"/>
            <a:chOff x="376560" y="1323417"/>
            <a:chExt cx="1562389" cy="29479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6060BE-7811-4212-89F3-A35AA1FF264D}"/>
                </a:ext>
              </a:extLst>
            </p:cNvPr>
            <p:cNvSpPr txBox="1"/>
            <p:nvPr/>
          </p:nvSpPr>
          <p:spPr>
            <a:xfrm>
              <a:off x="794405" y="1341216"/>
              <a:ext cx="11445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lvl="0"/>
              <a:r>
                <a:rPr lang="en-US" altLang="ko-KR" sz="1800" spc="-5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0A5CA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Final output</a:t>
              </a:r>
              <a:endParaRPr lang="ko-KR" altLang="en-US" sz="1800" spc="-5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0A5C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904EB46-5FAF-4A9E-89DC-DC1DA1037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560" y="1323417"/>
              <a:ext cx="259200" cy="25920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1FDAB45-B590-44DD-BB1B-309BA9D29434}"/>
              </a:ext>
            </a:extLst>
          </p:cNvPr>
          <p:cNvSpPr txBox="1"/>
          <p:nvPr/>
        </p:nvSpPr>
        <p:spPr>
          <a:xfrm>
            <a:off x="565602" y="5507745"/>
            <a:ext cx="98293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90000" indent="-90488">
              <a:lnSpc>
                <a:spcPct val="100000"/>
              </a:lnSpc>
              <a:spcAft>
                <a:spcPts val="2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900" spc="-3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defRPr>
            </a:lvl1pPr>
          </a:lstStyle>
          <a:p>
            <a:pPr marL="540000" indent="-271463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ko-KR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INHA campus AR navigation, which guides you through AR when you enter destination on your cell phone, and helps you reach the wanted classroom from the inside of the building</a:t>
            </a:r>
          </a:p>
        </p:txBody>
      </p:sp>
    </p:spTree>
    <p:extLst>
      <p:ext uri="{BB962C8B-B14F-4D97-AF65-F5344CB8AC3E}">
        <p14:creationId xmlns:p14="http://schemas.microsoft.com/office/powerpoint/2010/main" val="543666016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992" y="2157306"/>
            <a:ext cx="9829300" cy="380104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90000" indent="-90488">
              <a:lnSpc>
                <a:spcPct val="100000"/>
              </a:lnSpc>
              <a:spcAft>
                <a:spcPts val="2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900" spc="-30">
                <a:ln w="9525"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모던고딕 M"/>
                <a:ea typeface="Rix모던고딕 M"/>
              </a:defRPr>
            </a:lvl1pPr>
          </a:lstStyle>
          <a:p>
            <a:pPr marL="540000" indent="-271463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/>
              <a:buChar char="§"/>
              <a:defRPr/>
            </a:pPr>
            <a:r>
              <a:rPr lang="en-US" altLang="ko-KR" sz="1600" b="1">
                <a:latin typeface="KoPubWorld돋움체 Medium"/>
                <a:ea typeface="KoPubWorld돋움체 Medium"/>
                <a:cs typeface="KoPubWorld돋움체 Medium"/>
              </a:rPr>
              <a:t>Outdoor AR navigation</a:t>
            </a:r>
            <a:endParaRPr lang="en-US" altLang="ko-KR" sz="1600" b="1">
              <a:latin typeface="KoPubWorld돋움체 Medium"/>
              <a:ea typeface="KoPubWorld돋움체 Medium"/>
              <a:cs typeface="KoPubWorld돋움체 Medium"/>
            </a:endParaRPr>
          </a:p>
          <a:p>
            <a:pPr marL="720000" indent="-25200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/>
              <a:buChar char="Ø"/>
              <a:tabLst>
                <a:tab pos="90488" algn="l"/>
                <a:tab pos="538163" algn="l"/>
              </a:tabLst>
              <a:defRPr/>
            </a:pPr>
            <a:r>
              <a:rPr lang="en-US" altLang="ko-KR" sz="1600">
                <a:latin typeface="KoPubWorld돋움체 Medium"/>
                <a:ea typeface="KoPubWorld돋움체 Medium"/>
                <a:cs typeface="KoPubWorld돋움체 Medium"/>
              </a:rPr>
              <a:t>Kakao, Google, Naver labs, etc</a:t>
            </a:r>
            <a:endParaRPr lang="en-US" altLang="ko-KR" sz="1600">
              <a:latin typeface="KoPubWorld돋움체 Medium"/>
              <a:ea typeface="KoPubWorld돋움체 Medium"/>
              <a:cs typeface="KoPubWorld돋움체 Medium"/>
            </a:endParaRPr>
          </a:p>
          <a:p>
            <a:pPr marL="46800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tabLst>
                <a:tab pos="90488" algn="l"/>
                <a:tab pos="538163" algn="l"/>
              </a:tabLst>
              <a:defRPr/>
            </a:pPr>
            <a:r>
              <a:rPr lang="en-US" altLang="ko-KR" sz="1600">
                <a:latin typeface="KoPubWorld돋움체 Medium"/>
                <a:ea typeface="KoPubWorld돋움체 Medium"/>
                <a:cs typeface="KoPubWorld돋움체 Medium"/>
              </a:rPr>
              <a:t>    use GPS </a:t>
            </a:r>
            <a:endParaRPr lang="en-US" altLang="ko-KR" sz="1600">
              <a:latin typeface="KoPubWorld돋움체 Medium"/>
              <a:ea typeface="KoPubWorld돋움체 Medium"/>
              <a:cs typeface="KoPubWorld돋움체 Medium"/>
            </a:endParaRPr>
          </a:p>
          <a:p>
            <a:pPr marL="268537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  <a:defRPr/>
            </a:pPr>
            <a:r>
              <a:rPr lang="en-US" altLang="ko-KR" sz="1600" b="1">
                <a:latin typeface="KoPubWorld돋움체 Medium"/>
                <a:ea typeface="KoPubWorld돋움체 Medium"/>
                <a:cs typeface="KoPubWorld돋움체 Medium"/>
              </a:rPr>
              <a:t>        </a:t>
            </a:r>
            <a:r>
              <a:rPr lang="en-US" altLang="ko-KR" sz="1600">
                <a:latin typeface="KoPubWorld돋움체 Medium"/>
                <a:ea typeface="KoPubWorld돋움체 Medium"/>
                <a:cs typeface="KoPubWorld돋움체 Medium"/>
              </a:rPr>
              <a:t>not only for pedestrians but also for cars</a:t>
            </a:r>
            <a:endParaRPr lang="en-US" altLang="ko-KR" sz="1600">
              <a:latin typeface="KoPubWorld돋움체 Medium"/>
              <a:ea typeface="KoPubWorld돋움체 Medium"/>
              <a:cs typeface="KoPubWorld돋움체 Medium"/>
            </a:endParaRPr>
          </a:p>
          <a:p>
            <a:pPr marL="268537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  <a:defRPr/>
            </a:pPr>
            <a:r>
              <a:rPr lang="en-US" altLang="ko-KR" sz="1600">
                <a:latin typeface="KoPubWorld돋움체 Medium"/>
                <a:ea typeface="KoPubWorld돋움체 Medium"/>
                <a:cs typeface="KoPubWorld돋움체 Medium"/>
              </a:rPr>
              <a:t> </a:t>
            </a:r>
            <a:endParaRPr lang="en-US" altLang="ko-KR" sz="1600">
              <a:latin typeface="KoPubWorld돋움체 Medium"/>
              <a:ea typeface="KoPubWorld돋움체 Medium"/>
              <a:cs typeface="KoPubWorld돋움체 Medium"/>
            </a:endParaRPr>
          </a:p>
          <a:p>
            <a:pPr marL="540000" indent="-271463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/>
              <a:buChar char="§"/>
              <a:defRPr/>
            </a:pPr>
            <a:r>
              <a:rPr lang="en-US" altLang="ko-KR" sz="1600" b="1">
                <a:latin typeface="KoPubWorld돋움체 Medium"/>
                <a:ea typeface="KoPubWorld돋움체 Medium"/>
                <a:cs typeface="KoPubWorld돋움체 Medium"/>
              </a:rPr>
              <a:t>Indoor AR navigation</a:t>
            </a:r>
            <a:endParaRPr lang="en-US" altLang="ko-KR" sz="1600" b="1">
              <a:latin typeface="KoPubWorld돋움체 Medium"/>
              <a:ea typeface="KoPubWorld돋움체 Medium"/>
              <a:cs typeface="KoPubWorld돋움체 Medium"/>
            </a:endParaRPr>
          </a:p>
          <a:p>
            <a:pPr marL="720000" indent="-25200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/>
              <a:buChar char="Ø"/>
              <a:tabLst>
                <a:tab pos="90488" algn="l"/>
                <a:tab pos="538163" algn="l"/>
              </a:tabLst>
              <a:defRPr/>
            </a:pPr>
            <a:r>
              <a:rPr lang="en-US" altLang="ko-KR" sz="1600">
                <a:latin typeface="KoPubWorld돋움체 Medium"/>
                <a:ea typeface="KoPubWorld돋움체 Medium"/>
                <a:cs typeface="KoPubWorld돋움체 Medium"/>
              </a:rPr>
              <a:t>Naver labs</a:t>
            </a:r>
            <a:endParaRPr lang="en-US" altLang="ko-KR" sz="1600">
              <a:latin typeface="KoPubWorld돋움체 Medium"/>
              <a:ea typeface="KoPubWorld돋움체 Medium"/>
              <a:cs typeface="KoPubWorld돋움체 Medium"/>
            </a:endParaRPr>
          </a:p>
          <a:p>
            <a:pPr marL="46800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tabLst>
                <a:tab pos="90488" algn="l"/>
                <a:tab pos="538163" algn="l"/>
              </a:tabLst>
              <a:defRPr/>
            </a:pPr>
            <a:r>
              <a:rPr lang="en-US" altLang="ko-KR" sz="1600">
                <a:latin typeface="KoPubWorld돋움체 Medium"/>
                <a:ea typeface="KoPubWorld돋움체 Medium"/>
                <a:cs typeface="KoPubWorld돋움체 Medium"/>
              </a:rPr>
              <a:t>     indoor positioning system – VL/AR </a:t>
            </a:r>
            <a:endParaRPr lang="en-US" altLang="ko-KR" sz="1600">
              <a:latin typeface="KoPubWorld돋움체 Medium"/>
              <a:ea typeface="KoPubWorld돋움체 Medium"/>
              <a:cs typeface="KoPubWorld돋움체 Medium"/>
            </a:endParaRPr>
          </a:p>
          <a:p>
            <a:pPr marL="46800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tabLst>
                <a:tab pos="90488" algn="l"/>
                <a:tab pos="538163" algn="l"/>
              </a:tabLst>
              <a:defRPr/>
            </a:pPr>
            <a:endParaRPr lang="en-US" altLang="ko-KR" sz="1600">
              <a:latin typeface="KoPubWorld돋움체 Medium"/>
              <a:ea typeface="KoPubWorld돋움체 Medium"/>
              <a:cs typeface="KoPubWorld돋움체 Medium"/>
            </a:endParaRPr>
          </a:p>
          <a:p>
            <a:pPr marL="540000" indent="-271463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/>
              <a:buChar char="§"/>
              <a:defRPr/>
            </a:pPr>
            <a:endParaRPr lang="en-US" altLang="ko-KR" sz="1600">
              <a:latin typeface="KoPubWorld돋움체 Medium"/>
              <a:ea typeface="KoPubWorld돋움체 Medium"/>
              <a:cs typeface="KoPubWorld돋움체 Medium"/>
            </a:endParaRPr>
          </a:p>
          <a:p>
            <a:pPr marL="720000" indent="-25200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/>
              <a:buChar char="Ø"/>
              <a:tabLst>
                <a:tab pos="90488" algn="l"/>
                <a:tab pos="538163" algn="l"/>
              </a:tabLst>
              <a:defRPr/>
            </a:pPr>
            <a:endParaRPr lang="en-US" altLang="ko-KR" sz="1200">
              <a:latin typeface="KoPubWorld돋움체 Medium"/>
              <a:ea typeface="KoPubWorld돋움체 Medium"/>
              <a:cs typeface="KoPubWorld돋움체 Medium"/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629992" y="1449848"/>
            <a:ext cx="1906551" cy="301656"/>
            <a:chOff x="376560" y="1103790"/>
            <a:chExt cx="1906551" cy="301656"/>
          </a:xfrm>
        </p:grpSpPr>
        <p:sp>
          <p:nvSpPr>
            <p:cNvPr id="6" name="TextBox 5"/>
            <p:cNvSpPr txBox="1"/>
            <p:nvPr/>
          </p:nvSpPr>
          <p:spPr>
            <a:xfrm>
              <a:off x="725825" y="1128447"/>
              <a:ext cx="15572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lvl="0">
                <a:defRPr/>
              </a:pPr>
              <a:r>
                <a:rPr lang="en-US" altLang="ko-KR" sz="1800" spc="-50">
                  <a:ln w="9525"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0a5ca6"/>
                  </a:solidFill>
                  <a:latin typeface="KoPubWorld돋움체 Bold"/>
                  <a:ea typeface="KoPubWorld돋움체 Bold"/>
                  <a:cs typeface="KoPubWorld돋움체 Bold"/>
                </a:rPr>
                <a:t>Technical status</a:t>
              </a:r>
              <a:endParaRPr lang="ko-KR" altLang="en-US" sz="1800" spc="-50">
                <a:ln w="9525">
                  <a:solidFill>
                    <a:srgbClr val="c00000">
                      <a:alpha val="0"/>
                    </a:srgbClr>
                  </a:solidFill>
                </a:ln>
                <a:solidFill>
                  <a:srgbClr val="0a5ca6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76560" y="1103790"/>
              <a:ext cx="259200" cy="259200"/>
            </a:xfrm>
            <a:prstGeom prst="rect">
              <a:avLst/>
            </a:prstGeom>
          </p:spPr>
        </p:pic>
      </p:grpSp>
      <p:sp>
        <p:nvSpPr>
          <p:cNvPr id="2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31788" y="265113"/>
            <a:ext cx="5453929" cy="547842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3. Project content and scope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C5075A-E8A5-4262-8398-CB5D380634CB}"/>
              </a:ext>
            </a:extLst>
          </p:cNvPr>
          <p:cNvSpPr txBox="1"/>
          <p:nvPr/>
        </p:nvSpPr>
        <p:spPr>
          <a:xfrm>
            <a:off x="629992" y="1917711"/>
            <a:ext cx="9829300" cy="70480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90000" indent="-90488">
              <a:lnSpc>
                <a:spcPct val="100000"/>
              </a:lnSpc>
              <a:spcAft>
                <a:spcPts val="2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900" spc="-3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defRPr>
            </a:lvl1pPr>
          </a:lstStyle>
          <a:p>
            <a:pPr marL="540000" indent="-271463" algn="just">
              <a:spcAft>
                <a:spcPts val="1200"/>
              </a:spcAft>
              <a:buClr>
                <a:schemeClr val="tx1"/>
              </a:buClr>
            </a:pPr>
            <a:r>
              <a:rPr lang="en-US" altLang="ko-KR" sz="1800" b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UI</a:t>
            </a:r>
            <a:r>
              <a:rPr lang="ko-KR" altLang="en-US" sz="1800" b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800" b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Design and Layout</a:t>
            </a:r>
            <a:endParaRPr lang="en-US" altLang="ko-KR" sz="16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540000" indent="-271463" algn="just">
              <a:spcAft>
                <a:spcPts val="1200"/>
              </a:spcAft>
              <a:buClr>
                <a:schemeClr val="tx1"/>
              </a:buClr>
            </a:pPr>
            <a:endParaRPr lang="en-US" altLang="ko-KR" sz="500" b="1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540000" indent="-271463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ko-KR" sz="1800" b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Acquire </a:t>
            </a:r>
            <a:r>
              <a:rPr lang="en-US" altLang="ko-KR" sz="1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data</a:t>
            </a:r>
            <a:endParaRPr lang="en-US" altLang="ko-KR" sz="18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20000" indent="-252000" algn="just"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90488" algn="l"/>
                <a:tab pos="538163" algn="l"/>
              </a:tabLst>
            </a:pPr>
            <a:r>
              <a:rPr lang="en-US" altLang="ko-KR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Outdoor Map API &amp; Indoor Map</a:t>
            </a:r>
          </a:p>
          <a:p>
            <a:pPr marL="720000" indent="-252000" algn="just"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90488" algn="l"/>
                <a:tab pos="538163" algn="l"/>
              </a:tabLst>
            </a:pPr>
            <a:r>
              <a:rPr lang="en-US" altLang="ko-KR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Geoinformatic Data</a:t>
            </a:r>
          </a:p>
          <a:p>
            <a:pPr marL="468000" indent="0" algn="just">
              <a:spcAft>
                <a:spcPts val="600"/>
              </a:spcAft>
              <a:buClr>
                <a:schemeClr val="tx1"/>
              </a:buClr>
              <a:buSzPct val="100000"/>
              <a:buNone/>
              <a:tabLst>
                <a:tab pos="90488" algn="l"/>
                <a:tab pos="538163" algn="l"/>
              </a:tabLst>
            </a:pPr>
            <a:endParaRPr lang="en-US" altLang="ko-KR" sz="500" b="1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540000" indent="-271463" algn="just">
              <a:spcAft>
                <a:spcPts val="1200"/>
              </a:spcAft>
              <a:buClr>
                <a:schemeClr val="tx1"/>
              </a:buClr>
            </a:pPr>
            <a:r>
              <a:rPr lang="en-US" altLang="ko-KR" sz="1800" b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DB Implementation</a:t>
            </a:r>
          </a:p>
          <a:p>
            <a:pPr marL="268537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endParaRPr lang="en-US" altLang="ko-KR" sz="500" b="1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540000" indent="-271463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ko-KR" sz="1800" b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Algorithms Implementation </a:t>
            </a:r>
          </a:p>
          <a:p>
            <a:pPr marL="720000" indent="-252000" algn="just"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90488" algn="l"/>
                <a:tab pos="538163" algn="l"/>
              </a:tabLst>
            </a:pPr>
            <a:r>
              <a:rPr lang="en-US" altLang="ko-KR"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Outdoor positioning algorithms – GPS </a:t>
            </a:r>
          </a:p>
          <a:p>
            <a:pPr marL="720000" indent="-252000" algn="just"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90488" algn="l"/>
                <a:tab pos="538163" algn="l"/>
              </a:tabLst>
            </a:pPr>
            <a:r>
              <a:rPr lang="en-US" altLang="ko-KR"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Indoor positioning algorithms - Beacon</a:t>
            </a:r>
          </a:p>
          <a:p>
            <a:pPr marL="720000" indent="-252000" algn="just"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90488" algn="l"/>
                <a:tab pos="538163" algn="l"/>
              </a:tabLst>
            </a:pPr>
            <a:r>
              <a:rPr lang="en-US" altLang="ko-KR"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Shortest-Route Algoritms</a:t>
            </a:r>
          </a:p>
          <a:p>
            <a:pPr marL="720000" indent="-252000" algn="just"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90488" algn="l"/>
                <a:tab pos="538163" algn="l"/>
              </a:tabLst>
            </a:pPr>
            <a:endParaRPr lang="en-US" altLang="ko-KR" sz="500" b="1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540000" indent="-271463" algn="just">
              <a:spcAft>
                <a:spcPts val="1200"/>
              </a:spcAft>
              <a:buClr>
                <a:schemeClr val="tx1"/>
              </a:buClr>
            </a:pPr>
            <a:r>
              <a:rPr lang="en-US" altLang="ko-KR" sz="1800" b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APP TEST</a:t>
            </a:r>
          </a:p>
          <a:p>
            <a:pPr marL="540000" indent="-271463" algn="just">
              <a:spcAft>
                <a:spcPts val="1200"/>
              </a:spcAft>
              <a:buClr>
                <a:schemeClr val="tx1"/>
              </a:buClr>
            </a:pPr>
            <a:endParaRPr lang="en-US" altLang="ko-KR" sz="1800" b="1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68537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endParaRPr lang="en-US" altLang="ko-KR" sz="18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20000" indent="-252000" algn="just"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90488" algn="l"/>
                <a:tab pos="538163" algn="l"/>
              </a:tabLst>
            </a:pPr>
            <a:endParaRPr lang="en-US" altLang="ko-KR" sz="500" b="1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20000" indent="-252000" algn="just"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90488" algn="l"/>
                <a:tab pos="538163" algn="l"/>
              </a:tabLst>
            </a:pPr>
            <a:endParaRPr lang="en-US" altLang="ko-KR" sz="900" b="1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20000" indent="-252000" algn="just"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90488" algn="l"/>
                <a:tab pos="538163" algn="l"/>
              </a:tabLst>
            </a:pPr>
            <a:endParaRPr lang="en-US" altLang="ko-KR" sz="16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20000" indent="-252000" algn="just"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90488" algn="l"/>
                <a:tab pos="538163" algn="l"/>
              </a:tabLst>
            </a:pPr>
            <a:endParaRPr lang="en-US" altLang="ko-KR" sz="16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20000" indent="-252000" algn="just"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90488" algn="l"/>
                <a:tab pos="538163" algn="l"/>
              </a:tabLst>
            </a:pP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46800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tabLst>
                <a:tab pos="90488" algn="l"/>
                <a:tab pos="538163" algn="l"/>
              </a:tabLst>
            </a:pPr>
            <a:endParaRPr lang="en-US" altLang="ko-KR" sz="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2501C2C-0571-4BDA-B136-599CA630B935}"/>
              </a:ext>
            </a:extLst>
          </p:cNvPr>
          <p:cNvGrpSpPr/>
          <p:nvPr/>
        </p:nvGrpSpPr>
        <p:grpSpPr>
          <a:xfrm>
            <a:off x="629992" y="1319210"/>
            <a:ext cx="2197720" cy="301656"/>
            <a:chOff x="376560" y="1103790"/>
            <a:chExt cx="2197720" cy="3016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D53CD8-660F-4E65-88D1-82D1C4A2F71C}"/>
                </a:ext>
              </a:extLst>
            </p:cNvPr>
            <p:cNvSpPr txBox="1"/>
            <p:nvPr/>
          </p:nvSpPr>
          <p:spPr>
            <a:xfrm>
              <a:off x="725825" y="1128447"/>
              <a:ext cx="184845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lvl="0"/>
              <a:r>
                <a:rPr lang="en-US" altLang="ko-KR" sz="1800" spc="-5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0A5CA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Step-by-Step </a:t>
              </a:r>
              <a:r>
                <a:rPr lang="en-US" altLang="ko-KR" sz="1800" spc="-5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0A5CA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goal</a:t>
              </a:r>
              <a:endParaRPr lang="ko-KR" altLang="en-US" sz="1800" spc="-5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0A5C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E1AEAA2-5624-44E5-8B3A-8BDE8B4B2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560" y="1103790"/>
              <a:ext cx="259200" cy="259200"/>
            </a:xfrm>
            <a:prstGeom prst="rect">
              <a:avLst/>
            </a:prstGeom>
          </p:spPr>
        </p:pic>
      </p:grpSp>
      <p:sp>
        <p:nvSpPr>
          <p:cNvPr id="21" name="텍스트 개체 틀 1">
            <a:extLst>
              <a:ext uri="{FF2B5EF4-FFF2-40B4-BE49-F238E27FC236}">
                <a16:creationId xmlns:a16="http://schemas.microsoft.com/office/drawing/2014/main" id="{35763287-6E1E-4DA3-93F9-B12CBD231B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1788" y="265113"/>
            <a:ext cx="5453929" cy="547842"/>
          </a:xfrm>
        </p:spPr>
        <p:txBody>
          <a:bodyPr/>
          <a:lstStyle/>
          <a:p>
            <a:r>
              <a:rPr lang="en-US" altLang="ko-KR" dirty="0"/>
              <a:t>3. Project content and scope</a:t>
            </a:r>
            <a:endParaRPr lang="ko-KR" altLang="en-US" dirty="0"/>
          </a:p>
        </p:txBody>
      </p:sp>
      <p:pic>
        <p:nvPicPr>
          <p:cNvPr id="22" name="그래픽 21" descr="위성 단색으로 채워진">
            <a:extLst>
              <a:ext uri="{FF2B5EF4-FFF2-40B4-BE49-F238E27FC236}">
                <a16:creationId xmlns:a16="http://schemas.microsoft.com/office/drawing/2014/main" id="{627FEF33-8412-4A1F-96BB-E2F7F20DB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8691" y="3882105"/>
            <a:ext cx="435951" cy="435951"/>
          </a:xfrm>
          <a:prstGeom prst="rect">
            <a:avLst/>
          </a:prstGeom>
        </p:spPr>
      </p:pic>
      <p:pic>
        <p:nvPicPr>
          <p:cNvPr id="24" name="그래픽 23" descr="무선 라우터 윤곽선">
            <a:extLst>
              <a:ext uri="{FF2B5EF4-FFF2-40B4-BE49-F238E27FC236}">
                <a16:creationId xmlns:a16="http://schemas.microsoft.com/office/drawing/2014/main" id="{CEF9076C-242E-4E35-904D-2E14DD4D35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84921" y="448770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4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2501C2C-0571-4BDA-B136-599CA630B935}"/>
              </a:ext>
            </a:extLst>
          </p:cNvPr>
          <p:cNvGrpSpPr/>
          <p:nvPr/>
        </p:nvGrpSpPr>
        <p:grpSpPr>
          <a:xfrm>
            <a:off x="629992" y="1319210"/>
            <a:ext cx="2483247" cy="301656"/>
            <a:chOff x="376560" y="1103790"/>
            <a:chExt cx="2483247" cy="3016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D53CD8-660F-4E65-88D1-82D1C4A2F71C}"/>
                </a:ext>
              </a:extLst>
            </p:cNvPr>
            <p:cNvSpPr txBox="1"/>
            <p:nvPr/>
          </p:nvSpPr>
          <p:spPr>
            <a:xfrm>
              <a:off x="725825" y="1128447"/>
              <a:ext cx="21339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lvl="0"/>
              <a:r>
                <a:rPr lang="en-US" altLang="ko-KR" sz="1800" spc="-5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0A5CA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Development Method</a:t>
              </a:r>
              <a:endParaRPr lang="ko-KR" altLang="en-US" sz="1800" spc="-5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0A5C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E1AEAA2-5624-44E5-8B3A-8BDE8B4B2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560" y="1103790"/>
              <a:ext cx="259200" cy="259200"/>
            </a:xfrm>
            <a:prstGeom prst="rect">
              <a:avLst/>
            </a:prstGeom>
          </p:spPr>
        </p:pic>
      </p:grpSp>
      <p:sp>
        <p:nvSpPr>
          <p:cNvPr id="21" name="텍스트 개체 틀 1">
            <a:extLst>
              <a:ext uri="{FF2B5EF4-FFF2-40B4-BE49-F238E27FC236}">
                <a16:creationId xmlns:a16="http://schemas.microsoft.com/office/drawing/2014/main" id="{35763287-6E1E-4DA3-93F9-B12CBD231B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1788" y="265113"/>
            <a:ext cx="5453929" cy="547842"/>
          </a:xfrm>
        </p:spPr>
        <p:txBody>
          <a:bodyPr/>
          <a:lstStyle/>
          <a:p>
            <a:r>
              <a:rPr lang="en-US" altLang="ko-KR" dirty="0"/>
              <a:t>3. Project content and scope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603A13-1A96-45C3-8251-D7476AC7D3E0}"/>
              </a:ext>
            </a:extLst>
          </p:cNvPr>
          <p:cNvSpPr txBox="1"/>
          <p:nvPr/>
        </p:nvSpPr>
        <p:spPr>
          <a:xfrm>
            <a:off x="536686" y="1958822"/>
            <a:ext cx="9829300" cy="48628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90000" indent="-90488">
              <a:lnSpc>
                <a:spcPct val="100000"/>
              </a:lnSpc>
              <a:spcAft>
                <a:spcPts val="2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900" spc="-3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defRPr>
            </a:lvl1pPr>
          </a:lstStyle>
          <a:p>
            <a:pPr marL="720000" indent="-252000" algn="just"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90488" algn="l"/>
                <a:tab pos="538163" algn="l"/>
              </a:tabLst>
            </a:pPr>
            <a:r>
              <a:rPr lang="en-US" altLang="ko-KR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Use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Unity 3D engine(AR Core), Android studio, </a:t>
            </a:r>
            <a:r>
              <a:rPr lang="en-US" altLang="ko-KR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Mapbox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maps API &amp; SDK , Vuforia SDK</a:t>
            </a:r>
          </a:p>
          <a:p>
            <a:pPr marL="468000" indent="0" algn="just">
              <a:spcAft>
                <a:spcPts val="600"/>
              </a:spcAft>
              <a:buClr>
                <a:schemeClr val="tx1"/>
              </a:buClr>
              <a:buSzPct val="100000"/>
              <a:buNone/>
              <a:tabLst>
                <a:tab pos="90488" algn="l"/>
                <a:tab pos="538163" algn="l"/>
              </a:tabLst>
            </a:pP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20000" indent="-252000" algn="just"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90488" algn="l"/>
                <a:tab pos="538163" algn="l"/>
              </a:tabLst>
            </a:pP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Get the user’s current location from GPS using </a:t>
            </a:r>
            <a:r>
              <a:rPr lang="en-US" altLang="ko-KR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Mapbox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SDK</a:t>
            </a:r>
          </a:p>
          <a:p>
            <a:pPr marL="720000" indent="-252000" algn="just"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90488" algn="l"/>
                <a:tab pos="538163" algn="l"/>
              </a:tabLst>
            </a:pP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20000" indent="-252000" algn="just"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90488" algn="l"/>
                <a:tab pos="538163" algn="l"/>
              </a:tabLst>
            </a:pP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Find the shortest distance (point to point)</a:t>
            </a:r>
          </a:p>
          <a:p>
            <a:pPr marL="720000" indent="-252000" algn="just"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90488" algn="l"/>
                <a:tab pos="538163" algn="l"/>
              </a:tabLst>
            </a:pP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20000" indent="-252000" algn="just"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90488" algn="l"/>
                <a:tab pos="538163" algn="l"/>
              </a:tabLst>
            </a:pP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Use Unity Route 3D visualization</a:t>
            </a:r>
          </a:p>
          <a:p>
            <a:pPr marL="720000" indent="-252000" algn="just"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90488" algn="l"/>
                <a:tab pos="538163" algn="l"/>
              </a:tabLst>
            </a:pP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20000" indent="-252000" algn="just"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90488" algn="l"/>
                <a:tab pos="538163" algn="l"/>
              </a:tabLst>
            </a:pP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Combine the Unity </a:t>
            </a:r>
            <a:r>
              <a:rPr lang="en-US" altLang="ko-KR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with Android Studio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20000" indent="-252000" algn="just"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90488" algn="l"/>
                <a:tab pos="538163" algn="l"/>
              </a:tabLst>
            </a:pP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20000" indent="-252000" algn="just"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90488" algn="l"/>
                <a:tab pos="538163" algn="l"/>
              </a:tabLst>
            </a:pP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20000" indent="-252000" algn="just"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90488" algn="l"/>
                <a:tab pos="538163" algn="l"/>
              </a:tabLst>
            </a:pP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20000" indent="-252000" algn="just"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90488" algn="l"/>
                <a:tab pos="538163" algn="l"/>
              </a:tabLst>
            </a:pP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20000" indent="-252000" algn="just"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90488" algn="l"/>
                <a:tab pos="538163" algn="l"/>
              </a:tabLst>
            </a:pP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20000" indent="-252000" algn="just"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90488" algn="l"/>
                <a:tab pos="538163" algn="l"/>
              </a:tabLst>
            </a:pP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46800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tabLst>
                <a:tab pos="90488" algn="l"/>
                <a:tab pos="538163" algn="l"/>
              </a:tabLst>
            </a:pPr>
            <a:endParaRPr lang="en-US" altLang="ko-KR" sz="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10A8F1-E0F6-41CB-B0CD-9A3C990B61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998"/>
          <a:stretch/>
        </p:blipFill>
        <p:spPr>
          <a:xfrm>
            <a:off x="6148339" y="3896165"/>
            <a:ext cx="1362265" cy="13687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FE3384-04EE-44C5-B5AF-FE7C1E0CD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1340" y="4407557"/>
            <a:ext cx="2391109" cy="8573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2CF5B01-A4B8-4141-85FB-B9A055101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1340" y="5337743"/>
            <a:ext cx="1514686" cy="11622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FEA0F66-AB7A-487D-8132-87045CBE6B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8340" y="5337743"/>
            <a:ext cx="1362265" cy="11717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3E85A03-9049-4A37-B39E-1E3D6D8007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1340" y="3423350"/>
            <a:ext cx="2020605" cy="91139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9CC9D52-B97E-43F0-AB83-AB20AB54E4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46761" y="5337743"/>
            <a:ext cx="806606" cy="10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69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2501C2C-0571-4BDA-B136-599CA630B935}"/>
              </a:ext>
            </a:extLst>
          </p:cNvPr>
          <p:cNvGrpSpPr/>
          <p:nvPr/>
        </p:nvGrpSpPr>
        <p:grpSpPr>
          <a:xfrm>
            <a:off x="629992" y="1319210"/>
            <a:ext cx="1779785" cy="301656"/>
            <a:chOff x="376560" y="1103790"/>
            <a:chExt cx="1779785" cy="3016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D53CD8-660F-4E65-88D1-82D1C4A2F71C}"/>
                </a:ext>
              </a:extLst>
            </p:cNvPr>
            <p:cNvSpPr txBox="1"/>
            <p:nvPr/>
          </p:nvSpPr>
          <p:spPr>
            <a:xfrm>
              <a:off x="725825" y="1128447"/>
              <a:ext cx="143052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lvl="0"/>
              <a:r>
                <a:rPr lang="en-US" altLang="ko-KR" sz="1800" spc="-5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0A5CA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Time schedule</a:t>
              </a:r>
              <a:endParaRPr lang="ko-KR" altLang="en-US" sz="1800" spc="-5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0A5C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E1AEAA2-5624-44E5-8B3A-8BDE8B4B2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560" y="1103790"/>
              <a:ext cx="259200" cy="259200"/>
            </a:xfrm>
            <a:prstGeom prst="rect">
              <a:avLst/>
            </a:prstGeom>
          </p:spPr>
        </p:pic>
      </p:grpSp>
      <p:sp>
        <p:nvSpPr>
          <p:cNvPr id="21" name="텍스트 개체 틀 1">
            <a:extLst>
              <a:ext uri="{FF2B5EF4-FFF2-40B4-BE49-F238E27FC236}">
                <a16:creationId xmlns:a16="http://schemas.microsoft.com/office/drawing/2014/main" id="{35763287-6E1E-4DA3-93F9-B12CBD231B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1788" y="265113"/>
            <a:ext cx="5453929" cy="547842"/>
          </a:xfrm>
        </p:spPr>
        <p:txBody>
          <a:bodyPr/>
          <a:lstStyle/>
          <a:p>
            <a:r>
              <a:rPr lang="en-US" altLang="ko-KR" dirty="0"/>
              <a:t>3. Project content and scope</a:t>
            </a:r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C8CE681-9689-424B-8BBD-6FE623CCB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67210"/>
              </p:ext>
            </p:extLst>
          </p:nvPr>
        </p:nvGraphicFramePr>
        <p:xfrm>
          <a:off x="785813" y="1861078"/>
          <a:ext cx="9372600" cy="4907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011">
                  <a:extLst>
                    <a:ext uri="{9D8B030D-6E8A-4147-A177-3AD203B41FA5}">
                      <a16:colId xmlns:a16="http://schemas.microsoft.com/office/drawing/2014/main" val="2397473511"/>
                    </a:ext>
                  </a:extLst>
                </a:gridCol>
                <a:gridCol w="6018245">
                  <a:extLst>
                    <a:ext uri="{9D8B030D-6E8A-4147-A177-3AD203B41FA5}">
                      <a16:colId xmlns:a16="http://schemas.microsoft.com/office/drawing/2014/main" val="2798807791"/>
                    </a:ext>
                  </a:extLst>
                </a:gridCol>
                <a:gridCol w="2395344">
                  <a:extLst>
                    <a:ext uri="{9D8B030D-6E8A-4147-A177-3AD203B41FA5}">
                      <a16:colId xmlns:a16="http://schemas.microsoft.com/office/drawing/2014/main" val="94920670"/>
                    </a:ext>
                  </a:extLst>
                </a:gridCol>
              </a:tblGrid>
              <a:tr h="426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spc="-5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Week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spc="-5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Project schedule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spc="-5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Remarks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6807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spc="-5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4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Data acquisition &amp; DB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spc="-5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Make Point 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982346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pc="-5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5-6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Give shape to Unity AR 3D object </a:t>
                      </a:r>
                    </a:p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And visualization with </a:t>
                      </a:r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Mapbox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 SDK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60432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pc="-5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7-8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spc="-5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Combine Unity </a:t>
                      </a:r>
                      <a:r>
                        <a:rPr lang="en-US" altLang="ko-KR" sz="1800" b="1" spc="-5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with Android Studio</a:t>
                      </a:r>
                    </a:p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spc="-5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UI &amp; Layout Design 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spc="-5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Midterm </a:t>
                      </a:r>
                      <a:r>
                        <a:rPr lang="en-US" altLang="ko-KR" sz="1800" b="1" spc="-5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presentation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22956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endParaRPr lang="en-US" altLang="ko-KR" sz="1800" b="1" spc="-5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800" b="1" spc="-5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9-11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spc="-5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Acquisition of indoor positioning </a:t>
                      </a:r>
                      <a:r>
                        <a:rPr lang="en-US" altLang="ko-KR" sz="1800" b="1" spc="-5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algorithms using beacons</a:t>
                      </a:r>
                    </a:p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spc="-5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Implementation </a:t>
                      </a:r>
                      <a:r>
                        <a:rPr lang="en-US" altLang="ko-KR" sz="1800" b="1" spc="-5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of </a:t>
                      </a:r>
                      <a:r>
                        <a:rPr lang="en-US" altLang="ko-KR" sz="1800" b="1" spc="-5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shortest-distance algorithms with DB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981023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pc="-5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12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Data acquisition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spc="-5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Make Point 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54793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spc="-5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13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spc="-5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Combine Unity </a:t>
                      </a:r>
                      <a:r>
                        <a:rPr lang="en-US" altLang="ko-KR" sz="1800" b="1" spc="-5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with Android Studio / APP TEST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spc="-5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Add app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84688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14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Final presentation 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467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94387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발표자료마스터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420</ep:Words>
  <ep:PresentationFormat>사용자 지정</ep:PresentationFormat>
  <ep:Paragraphs>68</ep:Paragraphs>
  <ep:Slides>12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발표자료마스터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2017-09-02T05:22:46.000</dcterms:created>
  <dc:creator>user</dc:creator>
  <cp:lastModifiedBy>SEONGJUN JANG</cp:lastModifiedBy>
  <dcterms:modified xsi:type="dcterms:W3CDTF">2022-04-20T12:38:09.062</dcterms:modified>
  <cp:revision>1189</cp:revision>
  <dc:title>PowerPoint 프레젠테이션</dc:title>
  <cp:version/>
</cp:coreProperties>
</file>