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2" r:id="rId7"/>
    <p:sldId id="261" r:id="rId8"/>
    <p:sldId id="263" r:id="rId9"/>
    <p:sldId id="265" r:id="rId10"/>
    <p:sldId id="264" r:id="rId11"/>
    <p:sldId id="269"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7"/>
    <p:restoredTop sz="94690"/>
  </p:normalViewPr>
  <p:slideViewPr>
    <p:cSldViewPr snapToGrid="0" snapToObjects="1">
      <p:cViewPr varScale="1">
        <p:scale>
          <a:sx n="105" d="100"/>
          <a:sy n="105" d="100"/>
        </p:scale>
        <p:origin x="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date_rev!$C$1</c:f>
              <c:strCache>
                <c:ptCount val="1"/>
                <c:pt idx="0">
                  <c:v>2013年1月〜2015年10月までの推移</c:v>
                </c:pt>
              </c:strCache>
            </c:strRef>
          </c:tx>
          <c:spPr>
            <a:ln w="28575" cap="rnd">
              <a:solidFill>
                <a:schemeClr val="accent1"/>
              </a:solidFill>
              <a:round/>
            </a:ln>
            <a:effectLst/>
          </c:spPr>
          <c:marker>
            <c:symbol val="none"/>
          </c:marker>
          <c:cat>
            <c:numRef>
              <c:f>date_rev!$D$2:$D$35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date_rev!$C$2:$C$35</c:f>
              <c:numCache>
                <c:formatCode>0</c:formatCode>
                <c:ptCount val="34"/>
                <c:pt idx="0">
                  <c:v>91947091.129999489</c:v>
                </c:pt>
                <c:pt idx="1">
                  <c:v>90665707.369999886</c:v>
                </c:pt>
                <c:pt idx="2">
                  <c:v>104932687.1500006</c:v>
                </c:pt>
                <c:pt idx="3">
                  <c:v>69154285.550000072</c:v>
                </c:pt>
                <c:pt idx="4">
                  <c:v>65065312.459999837</c:v>
                </c:pt>
                <c:pt idx="5">
                  <c:v>79550405.830000654</c:v>
                </c:pt>
                <c:pt idx="6">
                  <c:v>69350599.879999951</c:v>
                </c:pt>
                <c:pt idx="7">
                  <c:v>74297969.64000015</c:v>
                </c:pt>
                <c:pt idx="8">
                  <c:v>119081891.68000039</c:v>
                </c:pt>
                <c:pt idx="9">
                  <c:v>107241612.5299999</c:v>
                </c:pt>
                <c:pt idx="10">
                  <c:v>138665439.3000055</c:v>
                </c:pt>
                <c:pt idx="11">
                  <c:v>207571731.4600001</c:v>
                </c:pt>
                <c:pt idx="12">
                  <c:v>98226022.949999541</c:v>
                </c:pt>
                <c:pt idx="13">
                  <c:v>107431122.7599996</c:v>
                </c:pt>
                <c:pt idx="14">
                  <c:v>109115405.3399981</c:v>
                </c:pt>
                <c:pt idx="15">
                  <c:v>80651755.219999835</c:v>
                </c:pt>
                <c:pt idx="16">
                  <c:v>91281733.830001131</c:v>
                </c:pt>
                <c:pt idx="17">
                  <c:v>82668538.660000205</c:v>
                </c:pt>
                <c:pt idx="18">
                  <c:v>76487921.320000216</c:v>
                </c:pt>
                <c:pt idx="19">
                  <c:v>89604092.270000219</c:v>
                </c:pt>
                <c:pt idx="20">
                  <c:v>114723593.96999849</c:v>
                </c:pt>
                <c:pt idx="21">
                  <c:v>112525522.33999939</c:v>
                </c:pt>
                <c:pt idx="22">
                  <c:v>152037599.33999959</c:v>
                </c:pt>
                <c:pt idx="23">
                  <c:v>232025170.80999869</c:v>
                </c:pt>
                <c:pt idx="24">
                  <c:v>118927699.77999949</c:v>
                </c:pt>
                <c:pt idx="25">
                  <c:v>86593883.890000537</c:v>
                </c:pt>
                <c:pt idx="26">
                  <c:v>86476266.599999607</c:v>
                </c:pt>
                <c:pt idx="27">
                  <c:v>90252813.759995729</c:v>
                </c:pt>
                <c:pt idx="28">
                  <c:v>88577438.239998236</c:v>
                </c:pt>
                <c:pt idx="29">
                  <c:v>65397995.429999582</c:v>
                </c:pt>
                <c:pt idx="30">
                  <c:v>59405787.169999272</c:v>
                </c:pt>
                <c:pt idx="31">
                  <c:v>61748964.709999546</c:v>
                </c:pt>
                <c:pt idx="32">
                  <c:v>92905169.14000155</c:v>
                </c:pt>
                <c:pt idx="33">
                  <c:v>84337113.060000047</c:v>
                </c:pt>
              </c:numCache>
            </c:numRef>
          </c:val>
          <c:smooth val="0"/>
          <c:extLst>
            <c:ext xmlns:c16="http://schemas.microsoft.com/office/drawing/2014/chart" uri="{C3380CC4-5D6E-409C-BE32-E72D297353CC}">
              <c16:uniqueId val="{00000000-7084-BB49-ADB0-D17556D7073D}"/>
            </c:ext>
          </c:extLst>
        </c:ser>
        <c:dLbls>
          <c:showLegendKey val="0"/>
          <c:showVal val="0"/>
          <c:showCatName val="0"/>
          <c:showSerName val="0"/>
          <c:showPercent val="0"/>
          <c:showBubbleSize val="0"/>
        </c:dLbls>
        <c:smooth val="0"/>
        <c:axId val="1786790703"/>
        <c:axId val="1787061519"/>
      </c:lineChart>
      <c:dateAx>
        <c:axId val="178679070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7061519"/>
        <c:crosses val="autoZero"/>
        <c:auto val="1"/>
        <c:lblOffset val="100"/>
        <c:baseTimeUnit val="months"/>
      </c:dateAx>
      <c:valAx>
        <c:axId val="1787061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679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Sheet5!$B$39</c:f>
              <c:strCache>
                <c:ptCount val="1"/>
                <c:pt idx="0">
                  <c:v>Androidゲーム</c:v>
                </c:pt>
              </c:strCache>
            </c:strRef>
          </c:tx>
          <c:spPr>
            <a:ln w="28575" cap="rnd">
              <a:solidFill>
                <a:schemeClr val="accent1"/>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Sheet5!$B$40:$B$73</c:f>
              <c:numCache>
                <c:formatCode>General</c:formatCode>
                <c:ptCount val="34"/>
                <c:pt idx="23">
                  <c:v>5</c:v>
                </c:pt>
                <c:pt idx="24">
                  <c:v>1</c:v>
                </c:pt>
                <c:pt idx="25">
                  <c:v>4</c:v>
                </c:pt>
                <c:pt idx="26">
                  <c:v>4</c:v>
                </c:pt>
                <c:pt idx="27">
                  <c:v>3</c:v>
                </c:pt>
                <c:pt idx="28">
                  <c:v>15</c:v>
                </c:pt>
                <c:pt idx="29">
                  <c:v>26</c:v>
                </c:pt>
                <c:pt idx="30">
                  <c:v>6</c:v>
                </c:pt>
                <c:pt idx="31">
                  <c:v>9</c:v>
                </c:pt>
                <c:pt idx="32">
                  <c:v>32</c:v>
                </c:pt>
                <c:pt idx="33">
                  <c:v>9</c:v>
                </c:pt>
              </c:numCache>
            </c:numRef>
          </c:val>
          <c:smooth val="0"/>
          <c:extLst>
            <c:ext xmlns:c16="http://schemas.microsoft.com/office/drawing/2014/chart" uri="{C3380CC4-5D6E-409C-BE32-E72D297353CC}">
              <c16:uniqueId val="{00000000-C2E0-A749-AC3C-9FB5180F7F05}"/>
            </c:ext>
          </c:extLst>
        </c:ser>
        <c:ser>
          <c:idx val="1"/>
          <c:order val="1"/>
          <c:tx>
            <c:strRef>
              <c:f>Sheet5!$C$39</c:f>
              <c:strCache>
                <c:ptCount val="1"/>
                <c:pt idx="0">
                  <c:v>MACゲーム</c:v>
                </c:pt>
              </c:strCache>
            </c:strRef>
          </c:tx>
          <c:spPr>
            <a:ln w="28575" cap="rnd">
              <a:solidFill>
                <a:schemeClr val="accent2"/>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Sheet5!$C$40:$C$73</c:f>
              <c:numCache>
                <c:formatCode>General</c:formatCode>
                <c:ptCount val="34"/>
                <c:pt idx="23">
                  <c:v>2</c:v>
                </c:pt>
                <c:pt idx="24">
                  <c:v>3</c:v>
                </c:pt>
                <c:pt idx="28">
                  <c:v>1</c:v>
                </c:pt>
                <c:pt idx="31">
                  <c:v>1</c:v>
                </c:pt>
                <c:pt idx="33">
                  <c:v>1</c:v>
                </c:pt>
              </c:numCache>
            </c:numRef>
          </c:val>
          <c:smooth val="0"/>
          <c:extLst>
            <c:ext xmlns:c16="http://schemas.microsoft.com/office/drawing/2014/chart" uri="{C3380CC4-5D6E-409C-BE32-E72D297353CC}">
              <c16:uniqueId val="{00000001-C2E0-A749-AC3C-9FB5180F7F05}"/>
            </c:ext>
          </c:extLst>
        </c:ser>
        <c:ser>
          <c:idx val="2"/>
          <c:order val="2"/>
          <c:tx>
            <c:strRef>
              <c:f>Sheet5!$D$39</c:f>
              <c:strCache>
                <c:ptCount val="1"/>
                <c:pt idx="0">
                  <c:v>PCゲーム</c:v>
                </c:pt>
              </c:strCache>
            </c:strRef>
          </c:tx>
          <c:spPr>
            <a:ln w="28575" cap="rnd">
              <a:solidFill>
                <a:schemeClr val="accent3"/>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Sheet5!$D$40:$D$73</c:f>
              <c:numCache>
                <c:formatCode>General</c:formatCode>
                <c:ptCount val="34"/>
                <c:pt idx="0">
                  <c:v>27959</c:v>
                </c:pt>
                <c:pt idx="1">
                  <c:v>28242</c:v>
                </c:pt>
                <c:pt idx="2">
                  <c:v>38030</c:v>
                </c:pt>
                <c:pt idx="3">
                  <c:v>21961</c:v>
                </c:pt>
                <c:pt idx="4">
                  <c:v>22398</c:v>
                </c:pt>
                <c:pt idx="5">
                  <c:v>24460</c:v>
                </c:pt>
                <c:pt idx="6">
                  <c:v>22871</c:v>
                </c:pt>
                <c:pt idx="7">
                  <c:v>27374</c:v>
                </c:pt>
                <c:pt idx="8">
                  <c:v>28925</c:v>
                </c:pt>
                <c:pt idx="9">
                  <c:v>26385</c:v>
                </c:pt>
                <c:pt idx="10">
                  <c:v>30276</c:v>
                </c:pt>
                <c:pt idx="11">
                  <c:v>29123</c:v>
                </c:pt>
                <c:pt idx="12">
                  <c:v>20692</c:v>
                </c:pt>
                <c:pt idx="13">
                  <c:v>19186</c:v>
                </c:pt>
                <c:pt idx="14">
                  <c:v>20036</c:v>
                </c:pt>
                <c:pt idx="15">
                  <c:v>18784</c:v>
                </c:pt>
                <c:pt idx="16">
                  <c:v>21061</c:v>
                </c:pt>
                <c:pt idx="17">
                  <c:v>19684</c:v>
                </c:pt>
                <c:pt idx="18">
                  <c:v>15210</c:v>
                </c:pt>
                <c:pt idx="19">
                  <c:v>18859</c:v>
                </c:pt>
                <c:pt idx="20">
                  <c:v>19428</c:v>
                </c:pt>
                <c:pt idx="21">
                  <c:v>21610</c:v>
                </c:pt>
                <c:pt idx="22">
                  <c:v>23170</c:v>
                </c:pt>
                <c:pt idx="23">
                  <c:v>22729</c:v>
                </c:pt>
                <c:pt idx="24">
                  <c:v>19318</c:v>
                </c:pt>
                <c:pt idx="25">
                  <c:v>12754</c:v>
                </c:pt>
                <c:pt idx="26">
                  <c:v>12570</c:v>
                </c:pt>
                <c:pt idx="27">
                  <c:v>19803</c:v>
                </c:pt>
                <c:pt idx="28">
                  <c:v>13763</c:v>
                </c:pt>
                <c:pt idx="29">
                  <c:v>9165</c:v>
                </c:pt>
                <c:pt idx="30">
                  <c:v>8185</c:v>
                </c:pt>
                <c:pt idx="31">
                  <c:v>8704</c:v>
                </c:pt>
                <c:pt idx="32">
                  <c:v>8155</c:v>
                </c:pt>
                <c:pt idx="33">
                  <c:v>8228</c:v>
                </c:pt>
              </c:numCache>
            </c:numRef>
          </c:val>
          <c:smooth val="0"/>
          <c:extLst>
            <c:ext xmlns:c16="http://schemas.microsoft.com/office/drawing/2014/chart" uri="{C3380CC4-5D6E-409C-BE32-E72D297353CC}">
              <c16:uniqueId val="{00000002-C2E0-A749-AC3C-9FB5180F7F05}"/>
            </c:ext>
          </c:extLst>
        </c:ser>
        <c:ser>
          <c:idx val="3"/>
          <c:order val="3"/>
          <c:tx>
            <c:strRef>
              <c:f>Sheet5!$E$39</c:f>
              <c:strCache>
                <c:ptCount val="1"/>
                <c:pt idx="0">
                  <c:v>オフィス</c:v>
                </c:pt>
              </c:strCache>
            </c:strRef>
          </c:tx>
          <c:spPr>
            <a:ln w="28575" cap="rnd">
              <a:solidFill>
                <a:schemeClr val="accent4"/>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Sheet5!$E$40:$E$73</c:f>
              <c:numCache>
                <c:formatCode>General</c:formatCode>
                <c:ptCount val="34"/>
                <c:pt idx="0">
                  <c:v>145</c:v>
                </c:pt>
                <c:pt idx="1">
                  <c:v>128</c:v>
                </c:pt>
                <c:pt idx="2">
                  <c:v>275</c:v>
                </c:pt>
                <c:pt idx="3">
                  <c:v>94</c:v>
                </c:pt>
                <c:pt idx="4">
                  <c:v>83</c:v>
                </c:pt>
                <c:pt idx="5">
                  <c:v>64</c:v>
                </c:pt>
                <c:pt idx="6">
                  <c:v>64</c:v>
                </c:pt>
                <c:pt idx="7">
                  <c:v>67</c:v>
                </c:pt>
                <c:pt idx="8">
                  <c:v>52</c:v>
                </c:pt>
                <c:pt idx="9">
                  <c:v>57</c:v>
                </c:pt>
                <c:pt idx="10">
                  <c:v>49</c:v>
                </c:pt>
                <c:pt idx="11">
                  <c:v>92</c:v>
                </c:pt>
                <c:pt idx="12">
                  <c:v>61</c:v>
                </c:pt>
                <c:pt idx="13">
                  <c:v>69</c:v>
                </c:pt>
                <c:pt idx="14">
                  <c:v>77</c:v>
                </c:pt>
                <c:pt idx="15">
                  <c:v>142</c:v>
                </c:pt>
                <c:pt idx="16">
                  <c:v>167</c:v>
                </c:pt>
                <c:pt idx="17">
                  <c:v>206</c:v>
                </c:pt>
                <c:pt idx="18">
                  <c:v>323</c:v>
                </c:pt>
                <c:pt idx="19">
                  <c:v>620</c:v>
                </c:pt>
                <c:pt idx="20">
                  <c:v>986</c:v>
                </c:pt>
                <c:pt idx="21">
                  <c:v>1088</c:v>
                </c:pt>
                <c:pt idx="22">
                  <c:v>1651</c:v>
                </c:pt>
                <c:pt idx="23">
                  <c:v>2002</c:v>
                </c:pt>
                <c:pt idx="24">
                  <c:v>1454</c:v>
                </c:pt>
                <c:pt idx="25">
                  <c:v>962</c:v>
                </c:pt>
                <c:pt idx="26">
                  <c:v>1056</c:v>
                </c:pt>
                <c:pt idx="27">
                  <c:v>789</c:v>
                </c:pt>
                <c:pt idx="28">
                  <c:v>705</c:v>
                </c:pt>
                <c:pt idx="29">
                  <c:v>616</c:v>
                </c:pt>
                <c:pt idx="30">
                  <c:v>692</c:v>
                </c:pt>
                <c:pt idx="31">
                  <c:v>969</c:v>
                </c:pt>
                <c:pt idx="32">
                  <c:v>5640</c:v>
                </c:pt>
                <c:pt idx="33">
                  <c:v>521</c:v>
                </c:pt>
              </c:numCache>
            </c:numRef>
          </c:val>
          <c:smooth val="0"/>
          <c:extLst>
            <c:ext xmlns:c16="http://schemas.microsoft.com/office/drawing/2014/chart" uri="{C3380CC4-5D6E-409C-BE32-E72D297353CC}">
              <c16:uniqueId val="{00000003-C2E0-A749-AC3C-9FB5180F7F05}"/>
            </c:ext>
          </c:extLst>
        </c:ser>
        <c:ser>
          <c:idx val="4"/>
          <c:order val="4"/>
          <c:tx>
            <c:strRef>
              <c:f>Sheet5!$F$39</c:f>
              <c:strCache>
                <c:ptCount val="1"/>
                <c:pt idx="0">
                  <c:v>ギフト</c:v>
                </c:pt>
              </c:strCache>
            </c:strRef>
          </c:tx>
          <c:spPr>
            <a:ln w="28575" cap="rnd">
              <a:solidFill>
                <a:schemeClr val="accent5"/>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Sheet5!$F$40:$F$73</c:f>
              <c:numCache>
                <c:formatCode>General</c:formatCode>
                <c:ptCount val="34"/>
                <c:pt idx="0">
                  <c:v>11895</c:v>
                </c:pt>
                <c:pt idx="1">
                  <c:v>11369</c:v>
                </c:pt>
                <c:pt idx="2">
                  <c:v>11545</c:v>
                </c:pt>
                <c:pt idx="3">
                  <c:v>9244</c:v>
                </c:pt>
                <c:pt idx="4">
                  <c:v>12083</c:v>
                </c:pt>
                <c:pt idx="5">
                  <c:v>18865</c:v>
                </c:pt>
                <c:pt idx="6">
                  <c:v>16835</c:v>
                </c:pt>
                <c:pt idx="7">
                  <c:v>17330</c:v>
                </c:pt>
                <c:pt idx="8">
                  <c:v>16459</c:v>
                </c:pt>
                <c:pt idx="9">
                  <c:v>19146</c:v>
                </c:pt>
                <c:pt idx="10">
                  <c:v>18618</c:v>
                </c:pt>
                <c:pt idx="11">
                  <c:v>36978</c:v>
                </c:pt>
                <c:pt idx="12">
                  <c:v>19148</c:v>
                </c:pt>
                <c:pt idx="13">
                  <c:v>17956</c:v>
                </c:pt>
                <c:pt idx="14">
                  <c:v>19167</c:v>
                </c:pt>
                <c:pt idx="15">
                  <c:v>15048</c:v>
                </c:pt>
                <c:pt idx="16">
                  <c:v>15212</c:v>
                </c:pt>
                <c:pt idx="17">
                  <c:v>16429</c:v>
                </c:pt>
                <c:pt idx="18">
                  <c:v>15908</c:v>
                </c:pt>
                <c:pt idx="19">
                  <c:v>16964</c:v>
                </c:pt>
                <c:pt idx="20">
                  <c:v>15002</c:v>
                </c:pt>
                <c:pt idx="21">
                  <c:v>23338</c:v>
                </c:pt>
                <c:pt idx="22">
                  <c:v>20557</c:v>
                </c:pt>
                <c:pt idx="23">
                  <c:v>41289</c:v>
                </c:pt>
                <c:pt idx="24">
                  <c:v>22962</c:v>
                </c:pt>
                <c:pt idx="25">
                  <c:v>16950</c:v>
                </c:pt>
                <c:pt idx="26">
                  <c:v>13700</c:v>
                </c:pt>
                <c:pt idx="27">
                  <c:v>12682</c:v>
                </c:pt>
                <c:pt idx="28">
                  <c:v>12934</c:v>
                </c:pt>
                <c:pt idx="29">
                  <c:v>13111</c:v>
                </c:pt>
                <c:pt idx="30">
                  <c:v>14323</c:v>
                </c:pt>
                <c:pt idx="31">
                  <c:v>13443</c:v>
                </c:pt>
                <c:pt idx="32">
                  <c:v>11648</c:v>
                </c:pt>
                <c:pt idx="33">
                  <c:v>16228</c:v>
                </c:pt>
              </c:numCache>
            </c:numRef>
          </c:val>
          <c:smooth val="0"/>
          <c:extLst>
            <c:ext xmlns:c16="http://schemas.microsoft.com/office/drawing/2014/chart" uri="{C3380CC4-5D6E-409C-BE32-E72D297353CC}">
              <c16:uniqueId val="{00000004-C2E0-A749-AC3C-9FB5180F7F05}"/>
            </c:ext>
          </c:extLst>
        </c:ser>
        <c:ser>
          <c:idx val="5"/>
          <c:order val="5"/>
          <c:tx>
            <c:strRef>
              <c:f>Sheet5!$G$39</c:f>
              <c:strCache>
                <c:ptCount val="1"/>
                <c:pt idx="0">
                  <c:v>ゲーム</c:v>
                </c:pt>
              </c:strCache>
            </c:strRef>
          </c:tx>
          <c:spPr>
            <a:ln w="28575" cap="rnd">
              <a:solidFill>
                <a:schemeClr val="accent6"/>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Sheet5!$G$40:$G$73</c:f>
              <c:numCache>
                <c:formatCode>General</c:formatCode>
                <c:ptCount val="34"/>
                <c:pt idx="0">
                  <c:v>18555</c:v>
                </c:pt>
                <c:pt idx="1">
                  <c:v>19472</c:v>
                </c:pt>
                <c:pt idx="2">
                  <c:v>22049</c:v>
                </c:pt>
                <c:pt idx="3">
                  <c:v>14243</c:v>
                </c:pt>
                <c:pt idx="4">
                  <c:v>14921</c:v>
                </c:pt>
                <c:pt idx="5">
                  <c:v>20571</c:v>
                </c:pt>
                <c:pt idx="6">
                  <c:v>14727</c:v>
                </c:pt>
                <c:pt idx="7">
                  <c:v>19273</c:v>
                </c:pt>
                <c:pt idx="8">
                  <c:v>31323</c:v>
                </c:pt>
                <c:pt idx="9">
                  <c:v>24291</c:v>
                </c:pt>
                <c:pt idx="10">
                  <c:v>19201</c:v>
                </c:pt>
                <c:pt idx="11">
                  <c:v>35193</c:v>
                </c:pt>
                <c:pt idx="12">
                  <c:v>20615</c:v>
                </c:pt>
                <c:pt idx="13">
                  <c:v>21440</c:v>
                </c:pt>
                <c:pt idx="14">
                  <c:v>21208</c:v>
                </c:pt>
                <c:pt idx="15">
                  <c:v>12588</c:v>
                </c:pt>
                <c:pt idx="16">
                  <c:v>17515</c:v>
                </c:pt>
                <c:pt idx="17">
                  <c:v>15993</c:v>
                </c:pt>
                <c:pt idx="18">
                  <c:v>15955</c:v>
                </c:pt>
                <c:pt idx="19">
                  <c:v>19727</c:v>
                </c:pt>
                <c:pt idx="20">
                  <c:v>18804</c:v>
                </c:pt>
                <c:pt idx="21">
                  <c:v>17111</c:v>
                </c:pt>
                <c:pt idx="22">
                  <c:v>26556</c:v>
                </c:pt>
                <c:pt idx="23">
                  <c:v>36908</c:v>
                </c:pt>
                <c:pt idx="24">
                  <c:v>20661</c:v>
                </c:pt>
                <c:pt idx="25">
                  <c:v>16590</c:v>
                </c:pt>
                <c:pt idx="26">
                  <c:v>15196</c:v>
                </c:pt>
                <c:pt idx="27">
                  <c:v>11626</c:v>
                </c:pt>
                <c:pt idx="28">
                  <c:v>15284</c:v>
                </c:pt>
                <c:pt idx="29">
                  <c:v>13070</c:v>
                </c:pt>
                <c:pt idx="30">
                  <c:v>11681</c:v>
                </c:pt>
                <c:pt idx="31">
                  <c:v>14902</c:v>
                </c:pt>
                <c:pt idx="32">
                  <c:v>16417</c:v>
                </c:pt>
                <c:pt idx="33">
                  <c:v>13108</c:v>
                </c:pt>
              </c:numCache>
            </c:numRef>
          </c:val>
          <c:smooth val="0"/>
          <c:extLst>
            <c:ext xmlns:c16="http://schemas.microsoft.com/office/drawing/2014/chart" uri="{C3380CC4-5D6E-409C-BE32-E72D297353CC}">
              <c16:uniqueId val="{00000005-C2E0-A749-AC3C-9FB5180F7F05}"/>
            </c:ext>
          </c:extLst>
        </c:ser>
        <c:ser>
          <c:idx val="6"/>
          <c:order val="6"/>
          <c:tx>
            <c:strRef>
              <c:f>Sheet5!$H$39</c:f>
              <c:strCache>
                <c:ptCount val="1"/>
                <c:pt idx="0">
                  <c:v>ゲーム機</c:v>
                </c:pt>
              </c:strCache>
            </c:strRef>
          </c:tx>
          <c:spPr>
            <a:ln w="28575" cap="rnd">
              <a:solidFill>
                <a:schemeClr val="accent1">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Sheet5!$H$40:$H$73</c:f>
              <c:numCache>
                <c:formatCode>General</c:formatCode>
                <c:ptCount val="34"/>
                <c:pt idx="0">
                  <c:v>870</c:v>
                </c:pt>
                <c:pt idx="1">
                  <c:v>645</c:v>
                </c:pt>
                <c:pt idx="2">
                  <c:v>625</c:v>
                </c:pt>
                <c:pt idx="3">
                  <c:v>432</c:v>
                </c:pt>
                <c:pt idx="4">
                  <c:v>386</c:v>
                </c:pt>
                <c:pt idx="5">
                  <c:v>558</c:v>
                </c:pt>
                <c:pt idx="6">
                  <c:v>587</c:v>
                </c:pt>
                <c:pt idx="7">
                  <c:v>606</c:v>
                </c:pt>
                <c:pt idx="8">
                  <c:v>801</c:v>
                </c:pt>
                <c:pt idx="9">
                  <c:v>784</c:v>
                </c:pt>
                <c:pt idx="10">
                  <c:v>2339</c:v>
                </c:pt>
                <c:pt idx="11">
                  <c:v>4002</c:v>
                </c:pt>
                <c:pt idx="12">
                  <c:v>1269</c:v>
                </c:pt>
                <c:pt idx="13">
                  <c:v>1966</c:v>
                </c:pt>
                <c:pt idx="14">
                  <c:v>1196</c:v>
                </c:pt>
                <c:pt idx="15">
                  <c:v>765</c:v>
                </c:pt>
                <c:pt idx="16">
                  <c:v>743</c:v>
                </c:pt>
                <c:pt idx="17">
                  <c:v>816</c:v>
                </c:pt>
                <c:pt idx="18">
                  <c:v>852</c:v>
                </c:pt>
                <c:pt idx="19">
                  <c:v>1208</c:v>
                </c:pt>
                <c:pt idx="20">
                  <c:v>1263</c:v>
                </c:pt>
                <c:pt idx="21">
                  <c:v>933</c:v>
                </c:pt>
                <c:pt idx="22">
                  <c:v>1206</c:v>
                </c:pt>
                <c:pt idx="23">
                  <c:v>3425</c:v>
                </c:pt>
                <c:pt idx="24">
                  <c:v>1152</c:v>
                </c:pt>
                <c:pt idx="25">
                  <c:v>449</c:v>
                </c:pt>
                <c:pt idx="26">
                  <c:v>400</c:v>
                </c:pt>
                <c:pt idx="27">
                  <c:v>223</c:v>
                </c:pt>
                <c:pt idx="28">
                  <c:v>276</c:v>
                </c:pt>
                <c:pt idx="29">
                  <c:v>332</c:v>
                </c:pt>
                <c:pt idx="30">
                  <c:v>191</c:v>
                </c:pt>
                <c:pt idx="31">
                  <c:v>257</c:v>
                </c:pt>
                <c:pt idx="32">
                  <c:v>311</c:v>
                </c:pt>
                <c:pt idx="33">
                  <c:v>287</c:v>
                </c:pt>
              </c:numCache>
            </c:numRef>
          </c:val>
          <c:smooth val="0"/>
          <c:extLst>
            <c:ext xmlns:c16="http://schemas.microsoft.com/office/drawing/2014/chart" uri="{C3380CC4-5D6E-409C-BE32-E72D297353CC}">
              <c16:uniqueId val="{00000006-C2E0-A749-AC3C-9FB5180F7F05}"/>
            </c:ext>
          </c:extLst>
        </c:ser>
        <c:ser>
          <c:idx val="7"/>
          <c:order val="7"/>
          <c:tx>
            <c:strRef>
              <c:f>Sheet5!$I$39</c:f>
              <c:strCache>
                <c:ptCount val="1"/>
                <c:pt idx="0">
                  <c:v>シネマ</c:v>
                </c:pt>
              </c:strCache>
            </c:strRef>
          </c:tx>
          <c:spPr>
            <a:ln w="28575" cap="rnd">
              <a:solidFill>
                <a:schemeClr val="accent2">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Sheet5!$I$40:$I$73</c:f>
              <c:numCache>
                <c:formatCode>General</c:formatCode>
                <c:ptCount val="34"/>
                <c:pt idx="0">
                  <c:v>43002</c:v>
                </c:pt>
                <c:pt idx="1">
                  <c:v>41001</c:v>
                </c:pt>
                <c:pt idx="2">
                  <c:v>45522</c:v>
                </c:pt>
                <c:pt idx="3">
                  <c:v>36708</c:v>
                </c:pt>
                <c:pt idx="4">
                  <c:v>33508</c:v>
                </c:pt>
                <c:pt idx="5">
                  <c:v>35380</c:v>
                </c:pt>
                <c:pt idx="6">
                  <c:v>35710</c:v>
                </c:pt>
                <c:pt idx="7">
                  <c:v>35363</c:v>
                </c:pt>
                <c:pt idx="8">
                  <c:v>33152</c:v>
                </c:pt>
                <c:pt idx="9">
                  <c:v>33497</c:v>
                </c:pt>
                <c:pt idx="10">
                  <c:v>35509</c:v>
                </c:pt>
                <c:pt idx="11">
                  <c:v>42496</c:v>
                </c:pt>
                <c:pt idx="12">
                  <c:v>32257</c:v>
                </c:pt>
                <c:pt idx="13">
                  <c:v>26841</c:v>
                </c:pt>
                <c:pt idx="14">
                  <c:v>29914</c:v>
                </c:pt>
                <c:pt idx="15">
                  <c:v>28939</c:v>
                </c:pt>
                <c:pt idx="16">
                  <c:v>24185</c:v>
                </c:pt>
                <c:pt idx="17">
                  <c:v>24053</c:v>
                </c:pt>
                <c:pt idx="18">
                  <c:v>22342</c:v>
                </c:pt>
                <c:pt idx="19">
                  <c:v>24141</c:v>
                </c:pt>
                <c:pt idx="20">
                  <c:v>19820</c:v>
                </c:pt>
                <c:pt idx="21">
                  <c:v>21498</c:v>
                </c:pt>
                <c:pt idx="22">
                  <c:v>22539</c:v>
                </c:pt>
                <c:pt idx="23">
                  <c:v>30189</c:v>
                </c:pt>
                <c:pt idx="24">
                  <c:v>23373</c:v>
                </c:pt>
                <c:pt idx="25">
                  <c:v>18913</c:v>
                </c:pt>
                <c:pt idx="26">
                  <c:v>20702</c:v>
                </c:pt>
                <c:pt idx="27">
                  <c:v>17160</c:v>
                </c:pt>
                <c:pt idx="28">
                  <c:v>13940</c:v>
                </c:pt>
                <c:pt idx="29">
                  <c:v>14155</c:v>
                </c:pt>
                <c:pt idx="30">
                  <c:v>13776</c:v>
                </c:pt>
                <c:pt idx="31">
                  <c:v>13097</c:v>
                </c:pt>
                <c:pt idx="32">
                  <c:v>11228</c:v>
                </c:pt>
                <c:pt idx="33">
                  <c:v>13033</c:v>
                </c:pt>
              </c:numCache>
            </c:numRef>
          </c:val>
          <c:smooth val="0"/>
          <c:extLst>
            <c:ext xmlns:c16="http://schemas.microsoft.com/office/drawing/2014/chart" uri="{C3380CC4-5D6E-409C-BE32-E72D297353CC}">
              <c16:uniqueId val="{00000007-C2E0-A749-AC3C-9FB5180F7F05}"/>
            </c:ext>
          </c:extLst>
        </c:ser>
        <c:ser>
          <c:idx val="8"/>
          <c:order val="8"/>
          <c:tx>
            <c:strRef>
              <c:f>Sheet5!$J$39</c:f>
              <c:strCache>
                <c:ptCount val="1"/>
                <c:pt idx="0">
                  <c:v>チケット（数字）</c:v>
                </c:pt>
              </c:strCache>
            </c:strRef>
          </c:tx>
          <c:spPr>
            <a:ln w="28575" cap="rnd">
              <a:solidFill>
                <a:schemeClr val="accent3">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Sheet5!$J$40:$J$73</c:f>
              <c:numCache>
                <c:formatCode>General</c:formatCode>
                <c:ptCount val="34"/>
                <c:pt idx="18">
                  <c:v>116</c:v>
                </c:pt>
                <c:pt idx="19">
                  <c:v>335</c:v>
                </c:pt>
                <c:pt idx="20">
                  <c:v>5263</c:v>
                </c:pt>
                <c:pt idx="21">
                  <c:v>1873</c:v>
                </c:pt>
                <c:pt idx="27">
                  <c:v>45</c:v>
                </c:pt>
                <c:pt idx="28">
                  <c:v>147</c:v>
                </c:pt>
                <c:pt idx="29">
                  <c:v>117</c:v>
                </c:pt>
                <c:pt idx="30">
                  <c:v>193</c:v>
                </c:pt>
                <c:pt idx="31">
                  <c:v>483</c:v>
                </c:pt>
                <c:pt idx="32">
                  <c:v>5128</c:v>
                </c:pt>
                <c:pt idx="33">
                  <c:v>-1</c:v>
                </c:pt>
              </c:numCache>
            </c:numRef>
          </c:val>
          <c:smooth val="0"/>
          <c:extLst>
            <c:ext xmlns:c16="http://schemas.microsoft.com/office/drawing/2014/chart" uri="{C3380CC4-5D6E-409C-BE32-E72D297353CC}">
              <c16:uniqueId val="{00000008-C2E0-A749-AC3C-9FB5180F7F05}"/>
            </c:ext>
          </c:extLst>
        </c:ser>
        <c:ser>
          <c:idx val="9"/>
          <c:order val="9"/>
          <c:tx>
            <c:strRef>
              <c:f>Sheet5!$K$39</c:f>
              <c:strCache>
                <c:ptCount val="1"/>
                <c:pt idx="0">
                  <c:v>ネットキャリア（尖塔）</c:v>
                </c:pt>
              </c:strCache>
            </c:strRef>
          </c:tx>
          <c:spPr>
            <a:ln w="28575" cap="rnd">
              <a:solidFill>
                <a:schemeClr val="accent4">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Sheet5!$K$40:$K$73</c:f>
              <c:numCache>
                <c:formatCode>General</c:formatCode>
                <c:ptCount val="34"/>
                <c:pt idx="0">
                  <c:v>177</c:v>
                </c:pt>
                <c:pt idx="1">
                  <c:v>111</c:v>
                </c:pt>
                <c:pt idx="2">
                  <c:v>106</c:v>
                </c:pt>
                <c:pt idx="3">
                  <c:v>115</c:v>
                </c:pt>
                <c:pt idx="4">
                  <c:v>113</c:v>
                </c:pt>
                <c:pt idx="5">
                  <c:v>75</c:v>
                </c:pt>
                <c:pt idx="6">
                  <c:v>98</c:v>
                </c:pt>
                <c:pt idx="7">
                  <c:v>48</c:v>
                </c:pt>
                <c:pt idx="8">
                  <c:v>32</c:v>
                </c:pt>
                <c:pt idx="9">
                  <c:v>26</c:v>
                </c:pt>
                <c:pt idx="10">
                  <c:v>19</c:v>
                </c:pt>
                <c:pt idx="11">
                  <c:v>9</c:v>
                </c:pt>
                <c:pt idx="12">
                  <c:v>10</c:v>
                </c:pt>
                <c:pt idx="13">
                  <c:v>8</c:v>
                </c:pt>
                <c:pt idx="14">
                  <c:v>7</c:v>
                </c:pt>
                <c:pt idx="15">
                  <c:v>2</c:v>
                </c:pt>
                <c:pt idx="16">
                  <c:v>7</c:v>
                </c:pt>
                <c:pt idx="18">
                  <c:v>1</c:v>
                </c:pt>
                <c:pt idx="26">
                  <c:v>1</c:v>
                </c:pt>
              </c:numCache>
            </c:numRef>
          </c:val>
          <c:smooth val="0"/>
          <c:extLst>
            <c:ext xmlns:c16="http://schemas.microsoft.com/office/drawing/2014/chart" uri="{C3380CC4-5D6E-409C-BE32-E72D297353CC}">
              <c16:uniqueId val="{00000009-C2E0-A749-AC3C-9FB5180F7F05}"/>
            </c:ext>
          </c:extLst>
        </c:ser>
        <c:ser>
          <c:idx val="10"/>
          <c:order val="10"/>
          <c:tx>
            <c:strRef>
              <c:f>Sheet5!$L$39</c:f>
              <c:strCache>
                <c:ptCount val="1"/>
                <c:pt idx="0">
                  <c:v>パソコン</c:v>
                </c:pt>
              </c:strCache>
            </c:strRef>
          </c:tx>
          <c:spPr>
            <a:ln w="28575" cap="rnd">
              <a:solidFill>
                <a:schemeClr val="accent5">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Sheet5!$L$40:$L$73</c:f>
              <c:numCache>
                <c:formatCode>General</c:formatCode>
                <c:ptCount val="34"/>
                <c:pt idx="0">
                  <c:v>1</c:v>
                </c:pt>
                <c:pt idx="1">
                  <c:v>1</c:v>
                </c:pt>
                <c:pt idx="3">
                  <c:v>1</c:v>
                </c:pt>
              </c:numCache>
            </c:numRef>
          </c:val>
          <c:smooth val="0"/>
          <c:extLst>
            <c:ext xmlns:c16="http://schemas.microsoft.com/office/drawing/2014/chart" uri="{C3380CC4-5D6E-409C-BE32-E72D297353CC}">
              <c16:uniqueId val="{0000000A-C2E0-A749-AC3C-9FB5180F7F05}"/>
            </c:ext>
          </c:extLst>
        </c:ser>
        <c:ser>
          <c:idx val="11"/>
          <c:order val="11"/>
          <c:tx>
            <c:strRef>
              <c:f>Sheet5!$M$39</c:f>
              <c:strCache>
                <c:ptCount val="1"/>
                <c:pt idx="0">
                  <c:v>ブランクメディア（ピース）</c:v>
                </c:pt>
              </c:strCache>
            </c:strRef>
          </c:tx>
          <c:spPr>
            <a:ln w="28575" cap="rnd">
              <a:solidFill>
                <a:schemeClr val="accent6">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Sheet5!$M$40:$M$73</c:f>
              <c:numCache>
                <c:formatCode>General</c:formatCode>
                <c:ptCount val="34"/>
                <c:pt idx="0">
                  <c:v>1374</c:v>
                </c:pt>
                <c:pt idx="1">
                  <c:v>1192</c:v>
                </c:pt>
                <c:pt idx="2">
                  <c:v>1125</c:v>
                </c:pt>
                <c:pt idx="3">
                  <c:v>1021</c:v>
                </c:pt>
                <c:pt idx="4">
                  <c:v>1139</c:v>
                </c:pt>
                <c:pt idx="5">
                  <c:v>1114</c:v>
                </c:pt>
                <c:pt idx="6">
                  <c:v>889</c:v>
                </c:pt>
                <c:pt idx="7">
                  <c:v>657</c:v>
                </c:pt>
                <c:pt idx="8">
                  <c:v>506</c:v>
                </c:pt>
                <c:pt idx="9">
                  <c:v>336</c:v>
                </c:pt>
                <c:pt idx="10">
                  <c:v>336</c:v>
                </c:pt>
                <c:pt idx="11">
                  <c:v>178</c:v>
                </c:pt>
                <c:pt idx="12">
                  <c:v>96</c:v>
                </c:pt>
                <c:pt idx="13">
                  <c:v>107</c:v>
                </c:pt>
                <c:pt idx="14">
                  <c:v>114</c:v>
                </c:pt>
                <c:pt idx="15">
                  <c:v>95</c:v>
                </c:pt>
                <c:pt idx="16">
                  <c:v>80</c:v>
                </c:pt>
                <c:pt idx="17">
                  <c:v>26</c:v>
                </c:pt>
                <c:pt idx="18">
                  <c:v>1</c:v>
                </c:pt>
                <c:pt idx="20">
                  <c:v>1</c:v>
                </c:pt>
                <c:pt idx="24">
                  <c:v>50</c:v>
                </c:pt>
              </c:numCache>
            </c:numRef>
          </c:val>
          <c:smooth val="0"/>
          <c:extLst>
            <c:ext xmlns:c16="http://schemas.microsoft.com/office/drawing/2014/chart" uri="{C3380CC4-5D6E-409C-BE32-E72D297353CC}">
              <c16:uniqueId val="{0000000B-C2E0-A749-AC3C-9FB5180F7F05}"/>
            </c:ext>
          </c:extLst>
        </c:ser>
        <c:ser>
          <c:idx val="12"/>
          <c:order val="12"/>
          <c:tx>
            <c:strRef>
              <c:f>Sheet5!$N$39</c:f>
              <c:strCache>
                <c:ptCount val="1"/>
                <c:pt idx="0">
                  <c:v>プログラム</c:v>
                </c:pt>
              </c:strCache>
            </c:strRef>
          </c:tx>
          <c:spPr>
            <a:ln w="28575" cap="rnd">
              <a:solidFill>
                <a:schemeClr val="accent1">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Sheet5!$N$40:$N$73</c:f>
              <c:numCache>
                <c:formatCode>General</c:formatCode>
                <c:ptCount val="34"/>
                <c:pt idx="0">
                  <c:v>4138</c:v>
                </c:pt>
                <c:pt idx="1">
                  <c:v>3933</c:v>
                </c:pt>
                <c:pt idx="2">
                  <c:v>3718</c:v>
                </c:pt>
                <c:pt idx="3">
                  <c:v>3104</c:v>
                </c:pt>
                <c:pt idx="4">
                  <c:v>2432</c:v>
                </c:pt>
                <c:pt idx="5">
                  <c:v>2340</c:v>
                </c:pt>
                <c:pt idx="6">
                  <c:v>2471</c:v>
                </c:pt>
                <c:pt idx="7">
                  <c:v>2501</c:v>
                </c:pt>
                <c:pt idx="8">
                  <c:v>2783</c:v>
                </c:pt>
                <c:pt idx="9">
                  <c:v>2822</c:v>
                </c:pt>
                <c:pt idx="10">
                  <c:v>2896</c:v>
                </c:pt>
                <c:pt idx="11">
                  <c:v>3078</c:v>
                </c:pt>
                <c:pt idx="12">
                  <c:v>2846</c:v>
                </c:pt>
                <c:pt idx="13">
                  <c:v>2449</c:v>
                </c:pt>
                <c:pt idx="14">
                  <c:v>2395</c:v>
                </c:pt>
                <c:pt idx="15">
                  <c:v>2045</c:v>
                </c:pt>
                <c:pt idx="16">
                  <c:v>1584</c:v>
                </c:pt>
                <c:pt idx="17">
                  <c:v>1601</c:v>
                </c:pt>
                <c:pt idx="18">
                  <c:v>1678</c:v>
                </c:pt>
                <c:pt idx="19">
                  <c:v>1704</c:v>
                </c:pt>
                <c:pt idx="20">
                  <c:v>1882</c:v>
                </c:pt>
                <c:pt idx="21">
                  <c:v>2049</c:v>
                </c:pt>
                <c:pt idx="22">
                  <c:v>2061</c:v>
                </c:pt>
                <c:pt idx="23">
                  <c:v>2469</c:v>
                </c:pt>
                <c:pt idx="24">
                  <c:v>2105</c:v>
                </c:pt>
                <c:pt idx="25">
                  <c:v>1734</c:v>
                </c:pt>
                <c:pt idx="26">
                  <c:v>1620</c:v>
                </c:pt>
                <c:pt idx="27">
                  <c:v>1471</c:v>
                </c:pt>
                <c:pt idx="28">
                  <c:v>1179</c:v>
                </c:pt>
                <c:pt idx="29">
                  <c:v>1049</c:v>
                </c:pt>
                <c:pt idx="30">
                  <c:v>1113</c:v>
                </c:pt>
                <c:pt idx="31">
                  <c:v>1052</c:v>
                </c:pt>
                <c:pt idx="32">
                  <c:v>1145</c:v>
                </c:pt>
                <c:pt idx="33">
                  <c:v>1507</c:v>
                </c:pt>
              </c:numCache>
            </c:numRef>
          </c:val>
          <c:smooth val="0"/>
          <c:extLst>
            <c:ext xmlns:c16="http://schemas.microsoft.com/office/drawing/2014/chart" uri="{C3380CC4-5D6E-409C-BE32-E72D297353CC}">
              <c16:uniqueId val="{0000000C-C2E0-A749-AC3C-9FB5180F7F05}"/>
            </c:ext>
          </c:extLst>
        </c:ser>
        <c:ser>
          <c:idx val="13"/>
          <c:order val="13"/>
          <c:tx>
            <c:strRef>
              <c:f>Sheet5!$O$39</c:f>
              <c:strCache>
                <c:ptCount val="1"/>
                <c:pt idx="0">
                  <c:v>ミュージック</c:v>
                </c:pt>
              </c:strCache>
            </c:strRef>
          </c:tx>
          <c:spPr>
            <a:ln w="28575" cap="rnd">
              <a:solidFill>
                <a:schemeClr val="accent2">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Sheet5!$O$40:$O$73</c:f>
              <c:numCache>
                <c:formatCode>General</c:formatCode>
                <c:ptCount val="34"/>
                <c:pt idx="0">
                  <c:v>15407</c:v>
                </c:pt>
                <c:pt idx="1">
                  <c:v>14786</c:v>
                </c:pt>
                <c:pt idx="2">
                  <c:v>16859</c:v>
                </c:pt>
                <c:pt idx="3">
                  <c:v>14645</c:v>
                </c:pt>
                <c:pt idx="4">
                  <c:v>14886</c:v>
                </c:pt>
                <c:pt idx="5">
                  <c:v>16217</c:v>
                </c:pt>
                <c:pt idx="6">
                  <c:v>16863</c:v>
                </c:pt>
                <c:pt idx="7">
                  <c:v>16436</c:v>
                </c:pt>
                <c:pt idx="8">
                  <c:v>13494</c:v>
                </c:pt>
                <c:pt idx="9">
                  <c:v>13819</c:v>
                </c:pt>
                <c:pt idx="10">
                  <c:v>13584</c:v>
                </c:pt>
                <c:pt idx="11">
                  <c:v>18997</c:v>
                </c:pt>
                <c:pt idx="12">
                  <c:v>12043</c:v>
                </c:pt>
                <c:pt idx="13">
                  <c:v>11086</c:v>
                </c:pt>
                <c:pt idx="14">
                  <c:v>13197</c:v>
                </c:pt>
                <c:pt idx="15">
                  <c:v>10849</c:v>
                </c:pt>
                <c:pt idx="16">
                  <c:v>11239</c:v>
                </c:pt>
                <c:pt idx="17">
                  <c:v>12398</c:v>
                </c:pt>
                <c:pt idx="18">
                  <c:v>12982</c:v>
                </c:pt>
                <c:pt idx="19">
                  <c:v>12699</c:v>
                </c:pt>
                <c:pt idx="20">
                  <c:v>9691</c:v>
                </c:pt>
                <c:pt idx="21">
                  <c:v>10524</c:v>
                </c:pt>
                <c:pt idx="22">
                  <c:v>11602</c:v>
                </c:pt>
                <c:pt idx="23">
                  <c:v>16514</c:v>
                </c:pt>
                <c:pt idx="24">
                  <c:v>10784</c:v>
                </c:pt>
                <c:pt idx="25">
                  <c:v>9395</c:v>
                </c:pt>
                <c:pt idx="26">
                  <c:v>10237</c:v>
                </c:pt>
                <c:pt idx="27">
                  <c:v>8244</c:v>
                </c:pt>
                <c:pt idx="28">
                  <c:v>7179</c:v>
                </c:pt>
                <c:pt idx="29">
                  <c:v>7148</c:v>
                </c:pt>
                <c:pt idx="30">
                  <c:v>7612</c:v>
                </c:pt>
                <c:pt idx="31">
                  <c:v>6960</c:v>
                </c:pt>
                <c:pt idx="32">
                  <c:v>6104</c:v>
                </c:pt>
                <c:pt idx="33">
                  <c:v>6814</c:v>
                </c:pt>
              </c:numCache>
            </c:numRef>
          </c:val>
          <c:smooth val="0"/>
          <c:extLst>
            <c:ext xmlns:c16="http://schemas.microsoft.com/office/drawing/2014/chart" uri="{C3380CC4-5D6E-409C-BE32-E72D297353CC}">
              <c16:uniqueId val="{0000000D-C2E0-A749-AC3C-9FB5180F7F05}"/>
            </c:ext>
          </c:extLst>
        </c:ser>
        <c:ser>
          <c:idx val="14"/>
          <c:order val="14"/>
          <c:tx>
            <c:strRef>
              <c:f>Sheet5!$P$39</c:f>
              <c:strCache>
                <c:ptCount val="1"/>
                <c:pt idx="0">
                  <c:v>支払いカード</c:v>
                </c:pt>
              </c:strCache>
            </c:strRef>
          </c:tx>
          <c:spPr>
            <a:ln w="28575" cap="rnd">
              <a:solidFill>
                <a:schemeClr val="accent3">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Sheet5!$P$40:$P$73</c:f>
              <c:numCache>
                <c:formatCode>General</c:formatCode>
                <c:ptCount val="34"/>
                <c:pt idx="0">
                  <c:v>713</c:v>
                </c:pt>
                <c:pt idx="1">
                  <c:v>791</c:v>
                </c:pt>
                <c:pt idx="2">
                  <c:v>935</c:v>
                </c:pt>
                <c:pt idx="3">
                  <c:v>800</c:v>
                </c:pt>
                <c:pt idx="4">
                  <c:v>766</c:v>
                </c:pt>
                <c:pt idx="5">
                  <c:v>925</c:v>
                </c:pt>
                <c:pt idx="6">
                  <c:v>795</c:v>
                </c:pt>
                <c:pt idx="7">
                  <c:v>890</c:v>
                </c:pt>
                <c:pt idx="8">
                  <c:v>928</c:v>
                </c:pt>
                <c:pt idx="9">
                  <c:v>802</c:v>
                </c:pt>
                <c:pt idx="10">
                  <c:v>1042</c:v>
                </c:pt>
                <c:pt idx="11">
                  <c:v>1843</c:v>
                </c:pt>
                <c:pt idx="12">
                  <c:v>1342</c:v>
                </c:pt>
                <c:pt idx="13">
                  <c:v>1618</c:v>
                </c:pt>
                <c:pt idx="14">
                  <c:v>1701</c:v>
                </c:pt>
                <c:pt idx="15">
                  <c:v>1162</c:v>
                </c:pt>
                <c:pt idx="16">
                  <c:v>1296</c:v>
                </c:pt>
                <c:pt idx="17">
                  <c:v>1331</c:v>
                </c:pt>
                <c:pt idx="18">
                  <c:v>1037</c:v>
                </c:pt>
                <c:pt idx="19">
                  <c:v>1423</c:v>
                </c:pt>
                <c:pt idx="20">
                  <c:v>1541</c:v>
                </c:pt>
                <c:pt idx="21">
                  <c:v>1750</c:v>
                </c:pt>
                <c:pt idx="22">
                  <c:v>2199</c:v>
                </c:pt>
                <c:pt idx="23">
                  <c:v>3339</c:v>
                </c:pt>
                <c:pt idx="24">
                  <c:v>3183</c:v>
                </c:pt>
                <c:pt idx="25">
                  <c:v>2095</c:v>
                </c:pt>
                <c:pt idx="26">
                  <c:v>2087</c:v>
                </c:pt>
                <c:pt idx="27">
                  <c:v>1287</c:v>
                </c:pt>
                <c:pt idx="28">
                  <c:v>1252</c:v>
                </c:pt>
                <c:pt idx="29">
                  <c:v>1170</c:v>
                </c:pt>
                <c:pt idx="30">
                  <c:v>990</c:v>
                </c:pt>
                <c:pt idx="31">
                  <c:v>1164</c:v>
                </c:pt>
                <c:pt idx="32">
                  <c:v>1128</c:v>
                </c:pt>
                <c:pt idx="33">
                  <c:v>1130</c:v>
                </c:pt>
              </c:numCache>
            </c:numRef>
          </c:val>
          <c:smooth val="0"/>
          <c:extLst>
            <c:ext xmlns:c16="http://schemas.microsoft.com/office/drawing/2014/chart" uri="{C3380CC4-5D6E-409C-BE32-E72D297353CC}">
              <c16:uniqueId val="{0000000E-C2E0-A749-AC3C-9FB5180F7F05}"/>
            </c:ext>
          </c:extLst>
        </c:ser>
        <c:ser>
          <c:idx val="15"/>
          <c:order val="15"/>
          <c:tx>
            <c:strRef>
              <c:f>Sheet5!$Q$39</c:f>
              <c:strCache>
                <c:ptCount val="1"/>
                <c:pt idx="0">
                  <c:v>支払いカード（映画、音楽、ゲーム）</c:v>
                </c:pt>
              </c:strCache>
            </c:strRef>
          </c:tx>
          <c:spPr>
            <a:ln w="28575" cap="rnd">
              <a:solidFill>
                <a:schemeClr val="accent4">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Sheet5!$Q$40:$Q$73</c:f>
              <c:numCache>
                <c:formatCode>General</c:formatCode>
                <c:ptCount val="34"/>
                <c:pt idx="7">
                  <c:v>85</c:v>
                </c:pt>
                <c:pt idx="8">
                  <c:v>293</c:v>
                </c:pt>
                <c:pt idx="9">
                  <c:v>355</c:v>
                </c:pt>
                <c:pt idx="10">
                  <c:v>341</c:v>
                </c:pt>
                <c:pt idx="11">
                  <c:v>725</c:v>
                </c:pt>
                <c:pt idx="12">
                  <c:v>429</c:v>
                </c:pt>
                <c:pt idx="13">
                  <c:v>530</c:v>
                </c:pt>
                <c:pt idx="14">
                  <c:v>431</c:v>
                </c:pt>
                <c:pt idx="15">
                  <c:v>1627</c:v>
                </c:pt>
                <c:pt idx="16">
                  <c:v>353</c:v>
                </c:pt>
                <c:pt idx="17">
                  <c:v>395</c:v>
                </c:pt>
                <c:pt idx="18">
                  <c:v>357</c:v>
                </c:pt>
                <c:pt idx="19">
                  <c:v>422</c:v>
                </c:pt>
                <c:pt idx="20">
                  <c:v>433</c:v>
                </c:pt>
                <c:pt idx="21">
                  <c:v>376</c:v>
                </c:pt>
                <c:pt idx="22">
                  <c:v>276</c:v>
                </c:pt>
              </c:numCache>
            </c:numRef>
          </c:val>
          <c:smooth val="0"/>
          <c:extLst>
            <c:ext xmlns:c16="http://schemas.microsoft.com/office/drawing/2014/chart" uri="{C3380CC4-5D6E-409C-BE32-E72D297353CC}">
              <c16:uniqueId val="{0000000F-C2E0-A749-AC3C-9FB5180F7F05}"/>
            </c:ext>
          </c:extLst>
        </c:ser>
        <c:ser>
          <c:idx val="16"/>
          <c:order val="16"/>
          <c:tx>
            <c:strRef>
              <c:f>Sheet5!$R$39</c:f>
              <c:strCache>
                <c:ptCount val="1"/>
                <c:pt idx="0">
                  <c:v>商品の配送</c:v>
                </c:pt>
              </c:strCache>
            </c:strRef>
          </c:tx>
          <c:spPr>
            <a:ln w="28575" cap="rnd">
              <a:solidFill>
                <a:schemeClr val="accent5">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Sheet5!$R$40:$R$73</c:f>
              <c:numCache>
                <c:formatCode>General</c:formatCode>
                <c:ptCount val="34"/>
                <c:pt idx="0">
                  <c:v>149</c:v>
                </c:pt>
                <c:pt idx="1">
                  <c:v>159</c:v>
                </c:pt>
                <c:pt idx="2">
                  <c:v>211</c:v>
                </c:pt>
                <c:pt idx="3">
                  <c:v>138</c:v>
                </c:pt>
                <c:pt idx="4">
                  <c:v>95</c:v>
                </c:pt>
                <c:pt idx="5">
                  <c:v>124</c:v>
                </c:pt>
                <c:pt idx="6">
                  <c:v>83</c:v>
                </c:pt>
                <c:pt idx="7">
                  <c:v>124</c:v>
                </c:pt>
                <c:pt idx="8">
                  <c:v>141</c:v>
                </c:pt>
                <c:pt idx="9">
                  <c:v>253</c:v>
                </c:pt>
                <c:pt idx="10">
                  <c:v>976</c:v>
                </c:pt>
                <c:pt idx="11">
                  <c:v>362</c:v>
                </c:pt>
                <c:pt idx="12">
                  <c:v>158</c:v>
                </c:pt>
                <c:pt idx="13">
                  <c:v>419</c:v>
                </c:pt>
                <c:pt idx="14">
                  <c:v>772</c:v>
                </c:pt>
                <c:pt idx="15">
                  <c:v>399</c:v>
                </c:pt>
                <c:pt idx="16">
                  <c:v>552</c:v>
                </c:pt>
                <c:pt idx="17">
                  <c:v>192</c:v>
                </c:pt>
                <c:pt idx="18">
                  <c:v>208</c:v>
                </c:pt>
                <c:pt idx="19">
                  <c:v>200</c:v>
                </c:pt>
                <c:pt idx="20">
                  <c:v>416</c:v>
                </c:pt>
                <c:pt idx="21">
                  <c:v>356</c:v>
                </c:pt>
                <c:pt idx="22">
                  <c:v>1398</c:v>
                </c:pt>
                <c:pt idx="23">
                  <c:v>1129</c:v>
                </c:pt>
                <c:pt idx="24">
                  <c:v>467</c:v>
                </c:pt>
                <c:pt idx="25">
                  <c:v>480</c:v>
                </c:pt>
                <c:pt idx="26">
                  <c:v>492</c:v>
                </c:pt>
                <c:pt idx="27">
                  <c:v>1003</c:v>
                </c:pt>
                <c:pt idx="28">
                  <c:v>2005</c:v>
                </c:pt>
                <c:pt idx="29">
                  <c:v>528</c:v>
                </c:pt>
                <c:pt idx="30">
                  <c:v>513</c:v>
                </c:pt>
                <c:pt idx="31">
                  <c:v>276</c:v>
                </c:pt>
                <c:pt idx="32">
                  <c:v>816</c:v>
                </c:pt>
                <c:pt idx="33">
                  <c:v>2524</c:v>
                </c:pt>
              </c:numCache>
            </c:numRef>
          </c:val>
          <c:smooth val="0"/>
          <c:extLst>
            <c:ext xmlns:c16="http://schemas.microsoft.com/office/drawing/2014/chart" uri="{C3380CC4-5D6E-409C-BE32-E72D297353CC}">
              <c16:uniqueId val="{00000010-C2E0-A749-AC3C-9FB5180F7F05}"/>
            </c:ext>
          </c:extLst>
        </c:ser>
        <c:ser>
          <c:idx val="17"/>
          <c:order val="17"/>
          <c:tx>
            <c:strRef>
              <c:f>Sheet5!$S$39</c:f>
              <c:strCache>
                <c:ptCount val="1"/>
                <c:pt idx="0">
                  <c:v>電池</c:v>
                </c:pt>
              </c:strCache>
            </c:strRef>
          </c:tx>
          <c:spPr>
            <a:ln w="28575" cap="rnd">
              <a:solidFill>
                <a:schemeClr val="accent6">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Sheet5!$S$40:$S$73</c:f>
              <c:numCache>
                <c:formatCode>General</c:formatCode>
                <c:ptCount val="34"/>
                <c:pt idx="0">
                  <c:v>894</c:v>
                </c:pt>
                <c:pt idx="1">
                  <c:v>574</c:v>
                </c:pt>
                <c:pt idx="2">
                  <c:v>675</c:v>
                </c:pt>
                <c:pt idx="3">
                  <c:v>523</c:v>
                </c:pt>
                <c:pt idx="4">
                  <c:v>527</c:v>
                </c:pt>
                <c:pt idx="5">
                  <c:v>761</c:v>
                </c:pt>
                <c:pt idx="6">
                  <c:v>676</c:v>
                </c:pt>
                <c:pt idx="7">
                  <c:v>444</c:v>
                </c:pt>
                <c:pt idx="8">
                  <c:v>278</c:v>
                </c:pt>
                <c:pt idx="9">
                  <c:v>168</c:v>
                </c:pt>
                <c:pt idx="10">
                  <c:v>202</c:v>
                </c:pt>
                <c:pt idx="11">
                  <c:v>270</c:v>
                </c:pt>
                <c:pt idx="12">
                  <c:v>70</c:v>
                </c:pt>
                <c:pt idx="13">
                  <c:v>106</c:v>
                </c:pt>
                <c:pt idx="14">
                  <c:v>63</c:v>
                </c:pt>
                <c:pt idx="15">
                  <c:v>46</c:v>
                </c:pt>
                <c:pt idx="16">
                  <c:v>75</c:v>
                </c:pt>
                <c:pt idx="17">
                  <c:v>105</c:v>
                </c:pt>
                <c:pt idx="18">
                  <c:v>228</c:v>
                </c:pt>
                <c:pt idx="19">
                  <c:v>253</c:v>
                </c:pt>
                <c:pt idx="20">
                  <c:v>247</c:v>
                </c:pt>
                <c:pt idx="21">
                  <c:v>309</c:v>
                </c:pt>
                <c:pt idx="22">
                  <c:v>291</c:v>
                </c:pt>
                <c:pt idx="23">
                  <c:v>736</c:v>
                </c:pt>
                <c:pt idx="24">
                  <c:v>584</c:v>
                </c:pt>
                <c:pt idx="25">
                  <c:v>382</c:v>
                </c:pt>
                <c:pt idx="26">
                  <c:v>523</c:v>
                </c:pt>
                <c:pt idx="27">
                  <c:v>276</c:v>
                </c:pt>
                <c:pt idx="28">
                  <c:v>272</c:v>
                </c:pt>
                <c:pt idx="29">
                  <c:v>258</c:v>
                </c:pt>
                <c:pt idx="30">
                  <c:v>298</c:v>
                </c:pt>
                <c:pt idx="31">
                  <c:v>293</c:v>
                </c:pt>
                <c:pt idx="32">
                  <c:v>277</c:v>
                </c:pt>
                <c:pt idx="33">
                  <c:v>348</c:v>
                </c:pt>
              </c:numCache>
            </c:numRef>
          </c:val>
          <c:smooth val="0"/>
          <c:extLst>
            <c:ext xmlns:c16="http://schemas.microsoft.com/office/drawing/2014/chart" uri="{C3380CC4-5D6E-409C-BE32-E72D297353CC}">
              <c16:uniqueId val="{00000011-C2E0-A749-AC3C-9FB5180F7F05}"/>
            </c:ext>
          </c:extLst>
        </c:ser>
        <c:ser>
          <c:idx val="18"/>
          <c:order val="18"/>
          <c:tx>
            <c:strRef>
              <c:f>Sheet5!$T$39</c:f>
              <c:strCache>
                <c:ptCount val="1"/>
                <c:pt idx="0">
                  <c:v>付属品</c:v>
                </c:pt>
              </c:strCache>
            </c:strRef>
          </c:tx>
          <c:spPr>
            <a:ln w="28575" cap="rnd">
              <a:solidFill>
                <a:schemeClr val="accent1">
                  <a:lumMod val="8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Sheet5!$T$40:$T$73</c:f>
              <c:numCache>
                <c:formatCode>General</c:formatCode>
                <c:ptCount val="34"/>
                <c:pt idx="0">
                  <c:v>3575</c:v>
                </c:pt>
                <c:pt idx="1">
                  <c:v>2739</c:v>
                </c:pt>
                <c:pt idx="2">
                  <c:v>2544</c:v>
                </c:pt>
                <c:pt idx="3">
                  <c:v>1748</c:v>
                </c:pt>
                <c:pt idx="4">
                  <c:v>1639</c:v>
                </c:pt>
                <c:pt idx="5">
                  <c:v>1824</c:v>
                </c:pt>
                <c:pt idx="6">
                  <c:v>2007</c:v>
                </c:pt>
                <c:pt idx="7">
                  <c:v>2050</c:v>
                </c:pt>
                <c:pt idx="8">
                  <c:v>2279</c:v>
                </c:pt>
                <c:pt idx="9">
                  <c:v>2543</c:v>
                </c:pt>
                <c:pt idx="10">
                  <c:v>2528</c:v>
                </c:pt>
                <c:pt idx="11">
                  <c:v>7349</c:v>
                </c:pt>
                <c:pt idx="12">
                  <c:v>3900</c:v>
                </c:pt>
                <c:pt idx="13">
                  <c:v>3664</c:v>
                </c:pt>
                <c:pt idx="14">
                  <c:v>2778</c:v>
                </c:pt>
                <c:pt idx="15">
                  <c:v>1902</c:v>
                </c:pt>
                <c:pt idx="16">
                  <c:v>1982</c:v>
                </c:pt>
                <c:pt idx="17">
                  <c:v>2270</c:v>
                </c:pt>
                <c:pt idx="18">
                  <c:v>2086</c:v>
                </c:pt>
                <c:pt idx="19">
                  <c:v>2421</c:v>
                </c:pt>
                <c:pt idx="20">
                  <c:v>2680</c:v>
                </c:pt>
                <c:pt idx="21">
                  <c:v>2687</c:v>
                </c:pt>
                <c:pt idx="22">
                  <c:v>2516</c:v>
                </c:pt>
                <c:pt idx="23">
                  <c:v>6144</c:v>
                </c:pt>
                <c:pt idx="24">
                  <c:v>3295</c:v>
                </c:pt>
                <c:pt idx="25">
                  <c:v>1848</c:v>
                </c:pt>
                <c:pt idx="26">
                  <c:v>1695</c:v>
                </c:pt>
                <c:pt idx="27">
                  <c:v>1495</c:v>
                </c:pt>
                <c:pt idx="28">
                  <c:v>1350</c:v>
                </c:pt>
                <c:pt idx="29">
                  <c:v>1272</c:v>
                </c:pt>
                <c:pt idx="30">
                  <c:v>1186</c:v>
                </c:pt>
                <c:pt idx="31">
                  <c:v>1737</c:v>
                </c:pt>
                <c:pt idx="32">
                  <c:v>1691</c:v>
                </c:pt>
                <c:pt idx="33">
                  <c:v>1632</c:v>
                </c:pt>
              </c:numCache>
            </c:numRef>
          </c:val>
          <c:smooth val="0"/>
          <c:extLst>
            <c:ext xmlns:c16="http://schemas.microsoft.com/office/drawing/2014/chart" uri="{C3380CC4-5D6E-409C-BE32-E72D297353CC}">
              <c16:uniqueId val="{00000012-C2E0-A749-AC3C-9FB5180F7F05}"/>
            </c:ext>
          </c:extLst>
        </c:ser>
        <c:ser>
          <c:idx val="19"/>
          <c:order val="19"/>
          <c:tx>
            <c:strRef>
              <c:f>Sheet5!$U$39</c:f>
              <c:strCache>
                <c:ptCount val="1"/>
                <c:pt idx="0">
                  <c:v>本</c:v>
                </c:pt>
              </c:strCache>
            </c:strRef>
          </c:tx>
          <c:spPr>
            <a:ln w="28575" cap="rnd">
              <a:solidFill>
                <a:schemeClr val="accent2">
                  <a:lumMod val="8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Sheet5!$U$40:$U$73</c:f>
              <c:numCache>
                <c:formatCode>General</c:formatCode>
                <c:ptCount val="34"/>
                <c:pt idx="0">
                  <c:v>2625</c:v>
                </c:pt>
                <c:pt idx="1">
                  <c:v>2947</c:v>
                </c:pt>
                <c:pt idx="2">
                  <c:v>2923</c:v>
                </c:pt>
                <c:pt idx="3">
                  <c:v>2413</c:v>
                </c:pt>
                <c:pt idx="4">
                  <c:v>1994</c:v>
                </c:pt>
                <c:pt idx="5">
                  <c:v>2103</c:v>
                </c:pt>
                <c:pt idx="6">
                  <c:v>2290</c:v>
                </c:pt>
                <c:pt idx="7">
                  <c:v>2043</c:v>
                </c:pt>
                <c:pt idx="8">
                  <c:v>1886</c:v>
                </c:pt>
                <c:pt idx="9">
                  <c:v>2257</c:v>
                </c:pt>
                <c:pt idx="10">
                  <c:v>2093</c:v>
                </c:pt>
                <c:pt idx="11">
                  <c:v>2647</c:v>
                </c:pt>
                <c:pt idx="12">
                  <c:v>1963</c:v>
                </c:pt>
                <c:pt idx="13">
                  <c:v>2242</c:v>
                </c:pt>
                <c:pt idx="14">
                  <c:v>2241</c:v>
                </c:pt>
                <c:pt idx="15">
                  <c:v>2163</c:v>
                </c:pt>
                <c:pt idx="16">
                  <c:v>1739</c:v>
                </c:pt>
                <c:pt idx="17">
                  <c:v>1930</c:v>
                </c:pt>
                <c:pt idx="18">
                  <c:v>1996</c:v>
                </c:pt>
                <c:pt idx="19">
                  <c:v>1745</c:v>
                </c:pt>
                <c:pt idx="20">
                  <c:v>1751</c:v>
                </c:pt>
                <c:pt idx="21">
                  <c:v>1920</c:v>
                </c:pt>
                <c:pt idx="22">
                  <c:v>1823</c:v>
                </c:pt>
                <c:pt idx="23">
                  <c:v>1875</c:v>
                </c:pt>
                <c:pt idx="24">
                  <c:v>1579</c:v>
                </c:pt>
                <c:pt idx="25">
                  <c:v>1642</c:v>
                </c:pt>
                <c:pt idx="26">
                  <c:v>1731</c:v>
                </c:pt>
                <c:pt idx="27">
                  <c:v>1720</c:v>
                </c:pt>
                <c:pt idx="28">
                  <c:v>1993</c:v>
                </c:pt>
                <c:pt idx="29">
                  <c:v>2097</c:v>
                </c:pt>
                <c:pt idx="30">
                  <c:v>2428</c:v>
                </c:pt>
                <c:pt idx="31">
                  <c:v>2732</c:v>
                </c:pt>
                <c:pt idx="32">
                  <c:v>3123</c:v>
                </c:pt>
                <c:pt idx="33">
                  <c:v>5687</c:v>
                </c:pt>
              </c:numCache>
            </c:numRef>
          </c:val>
          <c:smooth val="0"/>
          <c:extLst>
            <c:ext xmlns:c16="http://schemas.microsoft.com/office/drawing/2014/chart" uri="{C3380CC4-5D6E-409C-BE32-E72D297353CC}">
              <c16:uniqueId val="{00000013-C2E0-A749-AC3C-9FB5180F7F05}"/>
            </c:ext>
          </c:extLst>
        </c:ser>
        <c:dLbls>
          <c:showLegendKey val="0"/>
          <c:showVal val="0"/>
          <c:showCatName val="0"/>
          <c:showSerName val="0"/>
          <c:showPercent val="0"/>
          <c:showBubbleSize val="0"/>
        </c:dLbls>
        <c:smooth val="0"/>
        <c:axId val="1835889727"/>
        <c:axId val="1826626671"/>
      </c:lineChart>
      <c:dateAx>
        <c:axId val="1835889727"/>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6626671"/>
        <c:crosses val="autoZero"/>
        <c:auto val="1"/>
        <c:lblOffset val="100"/>
        <c:baseTimeUnit val="months"/>
      </c:dateAx>
      <c:valAx>
        <c:axId val="182662667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889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city_cnt!$C$75:$C$105</c:f>
              <c:strCache>
                <c:ptCount val="31"/>
                <c:pt idx="0">
                  <c:v>ミティシチ</c:v>
                </c:pt>
                <c:pt idx="1">
                  <c:v>訪問</c:v>
                </c:pt>
                <c:pt idx="2">
                  <c:v>トムスク</c:v>
                </c:pt>
                <c:pt idx="3">
                  <c:v>ジュコフスキー</c:v>
                </c:pt>
                <c:pt idx="4">
                  <c:v>バラシハ</c:v>
                </c:pt>
                <c:pt idx="5">
                  <c:v>アディゲア</c:v>
                </c:pt>
                <c:pt idx="6">
                  <c:v>ヴォログダ</c:v>
                </c:pt>
                <c:pt idx="7">
                  <c:v>ヴォルスキー</c:v>
                </c:pt>
                <c:pt idx="8">
                  <c:v>ノボシビルスク</c:v>
                </c:pt>
                <c:pt idx="9">
                  <c:v>ヤロスラブリ</c:v>
                </c:pt>
                <c:pt idx="10">
                  <c:v>オムスク</c:v>
                </c:pt>
                <c:pt idx="11">
                  <c:v>コロムナ</c:v>
                </c:pt>
                <c:pt idx="12">
                  <c:v>デジタル</c:v>
                </c:pt>
                <c:pt idx="13">
                  <c:v>カザン</c:v>
                </c:pt>
                <c:pt idx="14">
                  <c:v>スルグト</c:v>
                </c:pt>
                <c:pt idx="15">
                  <c:v>ロストフ・ナ・ドヌ</c:v>
                </c:pt>
                <c:pt idx="16">
                  <c:v>カルーガ</c:v>
                </c:pt>
                <c:pt idx="17">
                  <c:v>クルスク</c:v>
                </c:pt>
                <c:pt idx="18">
                  <c:v>オンラインストア</c:v>
                </c:pt>
                <c:pt idx="19">
                  <c:v>N.ノヴゴロド</c:v>
                </c:pt>
                <c:pt idx="20">
                  <c:v>チェーホフ</c:v>
                </c:pt>
                <c:pt idx="21">
                  <c:v>セルギエフ</c:v>
                </c:pt>
                <c:pt idx="22">
                  <c:v>サマラ</c:v>
                </c:pt>
                <c:pt idx="23">
                  <c:v>クラスノヤルスク</c:v>
                </c:pt>
                <c:pt idx="24">
                  <c:v>ウファ</c:v>
                </c:pt>
                <c:pt idx="25">
                  <c:v>チュメニ</c:v>
                </c:pt>
                <c:pt idx="26">
                  <c:v>ヴォロネジ</c:v>
                </c:pt>
                <c:pt idx="27">
                  <c:v>ヒムキ</c:v>
                </c:pt>
                <c:pt idx="28">
                  <c:v>SPb</c:v>
                </c:pt>
                <c:pt idx="29">
                  <c:v>ヤクーツク</c:v>
                </c:pt>
                <c:pt idx="30">
                  <c:v>モスクワ</c:v>
                </c:pt>
              </c:strCache>
            </c:strRef>
          </c:cat>
          <c:val>
            <c:numRef>
              <c:f>city_cnt!$D$75:$D$105</c:f>
              <c:numCache>
                <c:formatCode>General</c:formatCode>
                <c:ptCount val="31"/>
                <c:pt idx="0">
                  <c:v>5482</c:v>
                </c:pt>
                <c:pt idx="1">
                  <c:v>15866</c:v>
                </c:pt>
                <c:pt idx="2">
                  <c:v>24909</c:v>
                </c:pt>
                <c:pt idx="3">
                  <c:v>25095</c:v>
                </c:pt>
                <c:pt idx="4">
                  <c:v>28355</c:v>
                </c:pt>
                <c:pt idx="5">
                  <c:v>30620</c:v>
                </c:pt>
                <c:pt idx="6">
                  <c:v>42762</c:v>
                </c:pt>
                <c:pt idx="7">
                  <c:v>43942</c:v>
                </c:pt>
                <c:pt idx="8">
                  <c:v>46586</c:v>
                </c:pt>
                <c:pt idx="9">
                  <c:v>48993</c:v>
                </c:pt>
                <c:pt idx="10">
                  <c:v>53886</c:v>
                </c:pt>
                <c:pt idx="11">
                  <c:v>61633</c:v>
                </c:pt>
                <c:pt idx="12">
                  <c:v>63388</c:v>
                </c:pt>
                <c:pt idx="13">
                  <c:v>66138</c:v>
                </c:pt>
                <c:pt idx="14">
                  <c:v>67637</c:v>
                </c:pt>
                <c:pt idx="15">
                  <c:v>70884</c:v>
                </c:pt>
                <c:pt idx="16">
                  <c:v>71201</c:v>
                </c:pt>
                <c:pt idx="17">
                  <c:v>73455</c:v>
                </c:pt>
                <c:pt idx="18">
                  <c:v>73478</c:v>
                </c:pt>
                <c:pt idx="19">
                  <c:v>75467</c:v>
                </c:pt>
                <c:pt idx="20">
                  <c:v>78079</c:v>
                </c:pt>
                <c:pt idx="21">
                  <c:v>78990</c:v>
                </c:pt>
                <c:pt idx="22">
                  <c:v>86833</c:v>
                </c:pt>
                <c:pt idx="23">
                  <c:v>91324</c:v>
                </c:pt>
                <c:pt idx="24">
                  <c:v>111401</c:v>
                </c:pt>
                <c:pt idx="25">
                  <c:v>142095</c:v>
                </c:pt>
                <c:pt idx="26">
                  <c:v>171142</c:v>
                </c:pt>
                <c:pt idx="27">
                  <c:v>185790</c:v>
                </c:pt>
                <c:pt idx="28">
                  <c:v>195542</c:v>
                </c:pt>
                <c:pt idx="29">
                  <c:v>240857</c:v>
                </c:pt>
                <c:pt idx="30">
                  <c:v>1276376</c:v>
                </c:pt>
              </c:numCache>
            </c:numRef>
          </c:val>
          <c:extLst>
            <c:ext xmlns:c16="http://schemas.microsoft.com/office/drawing/2014/chart" uri="{C3380CC4-5D6E-409C-BE32-E72D297353CC}">
              <c16:uniqueId val="{00000000-7E37-A74F-B404-AF27B2EB4900}"/>
            </c:ext>
          </c:extLst>
        </c:ser>
        <c:dLbls>
          <c:showLegendKey val="0"/>
          <c:showVal val="0"/>
          <c:showCatName val="0"/>
          <c:showSerName val="0"/>
          <c:showPercent val="0"/>
          <c:showBubbleSize val="0"/>
        </c:dLbls>
        <c:gapWidth val="182"/>
        <c:axId val="1835410143"/>
        <c:axId val="1840955455"/>
      </c:barChart>
      <c:catAx>
        <c:axId val="18354101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0955455"/>
        <c:crosses val="autoZero"/>
        <c:auto val="1"/>
        <c:lblAlgn val="ctr"/>
        <c:lblOffset val="100"/>
        <c:noMultiLvlLbl val="0"/>
      </c:catAx>
      <c:valAx>
        <c:axId val="18409554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4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Sheet6!$D$35:$D$54</c:f>
              <c:strCache>
                <c:ptCount val="20"/>
                <c:pt idx="0">
                  <c:v>パソコン</c:v>
                </c:pt>
                <c:pt idx="1">
                  <c:v>MACゲーム</c:v>
                </c:pt>
                <c:pt idx="2">
                  <c:v>Androidゲーム</c:v>
                </c:pt>
                <c:pt idx="3">
                  <c:v>ネットキャリア（尖塔）</c:v>
                </c:pt>
                <c:pt idx="4">
                  <c:v>ブランクメディア（ピース）</c:v>
                </c:pt>
                <c:pt idx="5">
                  <c:v>電池</c:v>
                </c:pt>
                <c:pt idx="6">
                  <c:v>商品の配送</c:v>
                </c:pt>
                <c:pt idx="7">
                  <c:v>支払いカード（映画、音楽、ゲーム）</c:v>
                </c:pt>
                <c:pt idx="8">
                  <c:v>チケット（数字）</c:v>
                </c:pt>
                <c:pt idx="9">
                  <c:v>オフィス</c:v>
                </c:pt>
                <c:pt idx="10">
                  <c:v>本</c:v>
                </c:pt>
                <c:pt idx="11">
                  <c:v>支払いカード</c:v>
                </c:pt>
                <c:pt idx="12">
                  <c:v>プログラム</c:v>
                </c:pt>
                <c:pt idx="13">
                  <c:v>ミュージック</c:v>
                </c:pt>
                <c:pt idx="14">
                  <c:v>付属品</c:v>
                </c:pt>
                <c:pt idx="15">
                  <c:v>ギフト</c:v>
                </c:pt>
                <c:pt idx="16">
                  <c:v>シネマ</c:v>
                </c:pt>
                <c:pt idx="17">
                  <c:v>PCゲーム</c:v>
                </c:pt>
                <c:pt idx="18">
                  <c:v>ゲーム機</c:v>
                </c:pt>
                <c:pt idx="19">
                  <c:v>ゲーム</c:v>
                </c:pt>
              </c:strCache>
            </c:strRef>
          </c:cat>
          <c:val>
            <c:numRef>
              <c:f>Sheet6!$E$35:$E$54</c:f>
              <c:numCache>
                <c:formatCode>0</c:formatCode>
                <c:ptCount val="20"/>
                <c:pt idx="0">
                  <c:v>263.39999999999998</c:v>
                </c:pt>
                <c:pt idx="1">
                  <c:v>5422</c:v>
                </c:pt>
                <c:pt idx="2">
                  <c:v>18319.8</c:v>
                </c:pt>
                <c:pt idx="3">
                  <c:v>175741</c:v>
                </c:pt>
                <c:pt idx="4">
                  <c:v>336266.15</c:v>
                </c:pt>
                <c:pt idx="5">
                  <c:v>1189233.71</c:v>
                </c:pt>
                <c:pt idx="6">
                  <c:v>6538909.8399998834</c:v>
                </c:pt>
                <c:pt idx="7">
                  <c:v>6706100</c:v>
                </c:pt>
                <c:pt idx="8">
                  <c:v>19309889.999997988</c:v>
                </c:pt>
                <c:pt idx="9">
                  <c:v>25561625.930003345</c:v>
                </c:pt>
                <c:pt idx="10">
                  <c:v>30348897.240000069</c:v>
                </c:pt>
                <c:pt idx="11">
                  <c:v>66246995.720000029</c:v>
                </c:pt>
                <c:pt idx="12">
                  <c:v>122390895.1300001</c:v>
                </c:pt>
                <c:pt idx="13">
                  <c:v>149719998.79000008</c:v>
                </c:pt>
                <c:pt idx="14">
                  <c:v>166386781.44999993</c:v>
                </c:pt>
                <c:pt idx="15">
                  <c:v>309146571.48000103</c:v>
                </c:pt>
                <c:pt idx="16">
                  <c:v>334987968.18999946</c:v>
                </c:pt>
                <c:pt idx="17">
                  <c:v>477981687.74999613</c:v>
                </c:pt>
                <c:pt idx="18">
                  <c:v>528028109.43999892</c:v>
                </c:pt>
                <c:pt idx="19">
                  <c:v>1153846667.5499954</c:v>
                </c:pt>
              </c:numCache>
            </c:numRef>
          </c:val>
          <c:extLst>
            <c:ext xmlns:c16="http://schemas.microsoft.com/office/drawing/2014/chart" uri="{C3380CC4-5D6E-409C-BE32-E72D297353CC}">
              <c16:uniqueId val="{00000000-6AC8-2745-920F-9EBBD02F5A5E}"/>
            </c:ext>
          </c:extLst>
        </c:ser>
        <c:dLbls>
          <c:showLegendKey val="0"/>
          <c:showVal val="0"/>
          <c:showCatName val="0"/>
          <c:showSerName val="0"/>
          <c:showPercent val="0"/>
          <c:showBubbleSize val="0"/>
        </c:dLbls>
        <c:gapWidth val="182"/>
        <c:axId val="1811439135"/>
        <c:axId val="1829196895"/>
      </c:barChart>
      <c:catAx>
        <c:axId val="18114391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9196895"/>
        <c:crosses val="autoZero"/>
        <c:auto val="1"/>
        <c:lblAlgn val="ctr"/>
        <c:lblOffset val="100"/>
        <c:noMultiLvlLbl val="0"/>
      </c:catAx>
      <c:valAx>
        <c:axId val="182919689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1439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date_type_rev!$O$43</c:f>
              <c:strCache>
                <c:ptCount val="1"/>
                <c:pt idx="0">
                  <c:v>PCゲーム</c:v>
                </c:pt>
              </c:strCache>
            </c:strRef>
          </c:tx>
          <c:spPr>
            <a:ln w="28575" cap="rnd">
              <a:solidFill>
                <a:schemeClr val="accent1"/>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date_type_rev!$O$44:$O$77</c:f>
              <c:numCache>
                <c:formatCode>General</c:formatCode>
                <c:ptCount val="34"/>
                <c:pt idx="0">
                  <c:v>14357320.52999997</c:v>
                </c:pt>
                <c:pt idx="1">
                  <c:v>17071394.18000026</c:v>
                </c:pt>
                <c:pt idx="2">
                  <c:v>24075866.150000069</c:v>
                </c:pt>
                <c:pt idx="3">
                  <c:v>11633072.899999971</c:v>
                </c:pt>
                <c:pt idx="4">
                  <c:v>12705361.36999982</c:v>
                </c:pt>
                <c:pt idx="5">
                  <c:v>13570299.289999951</c:v>
                </c:pt>
                <c:pt idx="6">
                  <c:v>12542042.089999961</c:v>
                </c:pt>
                <c:pt idx="7">
                  <c:v>13359634.820000131</c:v>
                </c:pt>
                <c:pt idx="8">
                  <c:v>19154112.619999919</c:v>
                </c:pt>
                <c:pt idx="9">
                  <c:v>17512779.300000191</c:v>
                </c:pt>
                <c:pt idx="10">
                  <c:v>26248590.910000421</c:v>
                </c:pt>
                <c:pt idx="11">
                  <c:v>17114233.15999997</c:v>
                </c:pt>
                <c:pt idx="12">
                  <c:v>10702794.57999994</c:v>
                </c:pt>
                <c:pt idx="13">
                  <c:v>8991586.3999999221</c:v>
                </c:pt>
                <c:pt idx="14">
                  <c:v>14150747.519999331</c:v>
                </c:pt>
                <c:pt idx="15">
                  <c:v>14313971.36999985</c:v>
                </c:pt>
                <c:pt idx="16">
                  <c:v>16375130.41000119</c:v>
                </c:pt>
                <c:pt idx="17">
                  <c:v>10946850.309999989</c:v>
                </c:pt>
                <c:pt idx="18">
                  <c:v>8198357.0199999623</c:v>
                </c:pt>
                <c:pt idx="19">
                  <c:v>9096701.2299999669</c:v>
                </c:pt>
                <c:pt idx="20">
                  <c:v>17808751.059999689</c:v>
                </c:pt>
                <c:pt idx="21">
                  <c:v>16780238.010000069</c:v>
                </c:pt>
                <c:pt idx="22">
                  <c:v>24188990.770000018</c:v>
                </c:pt>
                <c:pt idx="23">
                  <c:v>19995279.85999994</c:v>
                </c:pt>
                <c:pt idx="24">
                  <c:v>12555936.519999869</c:v>
                </c:pt>
                <c:pt idx="25">
                  <c:v>8074407.7099999739</c:v>
                </c:pt>
                <c:pt idx="26">
                  <c:v>8835591.7700000107</c:v>
                </c:pt>
                <c:pt idx="27">
                  <c:v>24971808.34999622</c:v>
                </c:pt>
                <c:pt idx="28">
                  <c:v>18103877.80999855</c:v>
                </c:pt>
                <c:pt idx="29">
                  <c:v>7447841.190000006</c:v>
                </c:pt>
                <c:pt idx="30">
                  <c:v>6066557.5999999996</c:v>
                </c:pt>
                <c:pt idx="31">
                  <c:v>5944512.6099999901</c:v>
                </c:pt>
                <c:pt idx="32">
                  <c:v>7765358.0699998783</c:v>
                </c:pt>
                <c:pt idx="33">
                  <c:v>7321690.2600000761</c:v>
                </c:pt>
              </c:numCache>
            </c:numRef>
          </c:val>
          <c:smooth val="0"/>
          <c:extLst>
            <c:ext xmlns:c16="http://schemas.microsoft.com/office/drawing/2014/chart" uri="{C3380CC4-5D6E-409C-BE32-E72D297353CC}">
              <c16:uniqueId val="{00000000-AE5B-F140-B992-FDEC88DB9631}"/>
            </c:ext>
          </c:extLst>
        </c:ser>
        <c:ser>
          <c:idx val="1"/>
          <c:order val="1"/>
          <c:tx>
            <c:strRef>
              <c:f>date_type_rev!$P$43</c:f>
              <c:strCache>
                <c:ptCount val="1"/>
                <c:pt idx="0">
                  <c:v>オフィス</c:v>
                </c:pt>
              </c:strCache>
            </c:strRef>
          </c:tx>
          <c:spPr>
            <a:ln w="28575" cap="rnd">
              <a:solidFill>
                <a:schemeClr val="accent2"/>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date_type_rev!$P$44:$P$77</c:f>
              <c:numCache>
                <c:formatCode>General</c:formatCode>
                <c:ptCount val="34"/>
                <c:pt idx="0">
                  <c:v>59129</c:v>
                </c:pt>
                <c:pt idx="1">
                  <c:v>101227.00000001</c:v>
                </c:pt>
                <c:pt idx="2">
                  <c:v>203516.99</c:v>
                </c:pt>
                <c:pt idx="3">
                  <c:v>80037</c:v>
                </c:pt>
                <c:pt idx="4">
                  <c:v>29966.990000000998</c:v>
                </c:pt>
                <c:pt idx="5">
                  <c:v>20841.000000002001</c:v>
                </c:pt>
                <c:pt idx="6">
                  <c:v>21328.98</c:v>
                </c:pt>
                <c:pt idx="7">
                  <c:v>20272.980000002</c:v>
                </c:pt>
                <c:pt idx="8">
                  <c:v>25254.989999999001</c:v>
                </c:pt>
                <c:pt idx="9">
                  <c:v>35430</c:v>
                </c:pt>
                <c:pt idx="10">
                  <c:v>45543</c:v>
                </c:pt>
                <c:pt idx="11">
                  <c:v>52756</c:v>
                </c:pt>
                <c:pt idx="12">
                  <c:v>31667</c:v>
                </c:pt>
                <c:pt idx="13">
                  <c:v>41217.000000000102</c:v>
                </c:pt>
                <c:pt idx="14">
                  <c:v>57627</c:v>
                </c:pt>
                <c:pt idx="15">
                  <c:v>88455.000000007989</c:v>
                </c:pt>
                <c:pt idx="16">
                  <c:v>131001.00000000899</c:v>
                </c:pt>
                <c:pt idx="17">
                  <c:v>151899.99999999799</c:v>
                </c:pt>
                <c:pt idx="18">
                  <c:v>323914.00000000902</c:v>
                </c:pt>
                <c:pt idx="19">
                  <c:v>604665.99999993795</c:v>
                </c:pt>
                <c:pt idx="20">
                  <c:v>1059198.999999847</c:v>
                </c:pt>
                <c:pt idx="21">
                  <c:v>1047481.999999964</c:v>
                </c:pt>
                <c:pt idx="22">
                  <c:v>1970554.0000000659</c:v>
                </c:pt>
                <c:pt idx="23">
                  <c:v>2527915.999999797</c:v>
                </c:pt>
                <c:pt idx="24">
                  <c:v>1507175.999999953</c:v>
                </c:pt>
                <c:pt idx="25">
                  <c:v>1103992.0000000121</c:v>
                </c:pt>
                <c:pt idx="26">
                  <c:v>1360300.9999999891</c:v>
                </c:pt>
                <c:pt idx="27">
                  <c:v>1103229.9999999839</c:v>
                </c:pt>
                <c:pt idx="28">
                  <c:v>806942.00000001304</c:v>
                </c:pt>
                <c:pt idx="29">
                  <c:v>665952.00000003097</c:v>
                </c:pt>
                <c:pt idx="30">
                  <c:v>741684.99999997602</c:v>
                </c:pt>
                <c:pt idx="31">
                  <c:v>1119295.9999999721</c:v>
                </c:pt>
                <c:pt idx="32">
                  <c:v>7818689.0000038212</c:v>
                </c:pt>
                <c:pt idx="33">
                  <c:v>603460.99999994005</c:v>
                </c:pt>
              </c:numCache>
            </c:numRef>
          </c:val>
          <c:smooth val="0"/>
          <c:extLst>
            <c:ext xmlns:c16="http://schemas.microsoft.com/office/drawing/2014/chart" uri="{C3380CC4-5D6E-409C-BE32-E72D297353CC}">
              <c16:uniqueId val="{00000001-AE5B-F140-B992-FDEC88DB9631}"/>
            </c:ext>
          </c:extLst>
        </c:ser>
        <c:ser>
          <c:idx val="2"/>
          <c:order val="2"/>
          <c:tx>
            <c:strRef>
              <c:f>date_type_rev!$Q$43</c:f>
              <c:strCache>
                <c:ptCount val="1"/>
                <c:pt idx="0">
                  <c:v>ギフト</c:v>
                </c:pt>
              </c:strCache>
            </c:strRef>
          </c:tx>
          <c:spPr>
            <a:ln w="28575" cap="rnd">
              <a:solidFill>
                <a:schemeClr val="accent3"/>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date_type_rev!$Q$44:$Q$77</c:f>
              <c:numCache>
                <c:formatCode>General</c:formatCode>
                <c:ptCount val="34"/>
                <c:pt idx="0">
                  <c:v>6872914.1099999882</c:v>
                </c:pt>
                <c:pt idx="1">
                  <c:v>6482838.8999999994</c:v>
                </c:pt>
                <c:pt idx="2">
                  <c:v>7067699.2500000075</c:v>
                </c:pt>
                <c:pt idx="3">
                  <c:v>5323027.45</c:v>
                </c:pt>
                <c:pt idx="4">
                  <c:v>5040276.4500000011</c:v>
                </c:pt>
                <c:pt idx="5">
                  <c:v>4911368.6500000218</c:v>
                </c:pt>
                <c:pt idx="6">
                  <c:v>5101119.4899999956</c:v>
                </c:pt>
                <c:pt idx="7">
                  <c:v>5934902.7499999925</c:v>
                </c:pt>
                <c:pt idx="8">
                  <c:v>5174407.1999999974</c:v>
                </c:pt>
                <c:pt idx="9">
                  <c:v>7609786.6499999557</c:v>
                </c:pt>
                <c:pt idx="10">
                  <c:v>6856614.1500000004</c:v>
                </c:pt>
                <c:pt idx="11">
                  <c:v>16204585.75</c:v>
                </c:pt>
                <c:pt idx="12">
                  <c:v>7932984.2499999804</c:v>
                </c:pt>
                <c:pt idx="13">
                  <c:v>7863335.5500000035</c:v>
                </c:pt>
                <c:pt idx="14">
                  <c:v>7970706.150000005</c:v>
                </c:pt>
                <c:pt idx="15">
                  <c:v>6677590.6500000013</c:v>
                </c:pt>
                <c:pt idx="16">
                  <c:v>7090387.2599999858</c:v>
                </c:pt>
                <c:pt idx="17">
                  <c:v>7269558.1500000022</c:v>
                </c:pt>
                <c:pt idx="18">
                  <c:v>7877093.6500000153</c:v>
                </c:pt>
                <c:pt idx="19">
                  <c:v>8605450.7000000328</c:v>
                </c:pt>
                <c:pt idx="20">
                  <c:v>7497068.5000000009</c:v>
                </c:pt>
                <c:pt idx="21">
                  <c:v>15058871.82999997</c:v>
                </c:pt>
                <c:pt idx="22">
                  <c:v>12390360.350000011</c:v>
                </c:pt>
                <c:pt idx="23">
                  <c:v>28599290.449999951</c:v>
                </c:pt>
                <c:pt idx="24">
                  <c:v>14874195.880000019</c:v>
                </c:pt>
                <c:pt idx="25">
                  <c:v>13158776.58000005</c:v>
                </c:pt>
                <c:pt idx="26">
                  <c:v>10681359.899999941</c:v>
                </c:pt>
                <c:pt idx="27">
                  <c:v>7859800.580000001</c:v>
                </c:pt>
                <c:pt idx="28">
                  <c:v>8031010.6099999975</c:v>
                </c:pt>
                <c:pt idx="29">
                  <c:v>8423606.900000006</c:v>
                </c:pt>
                <c:pt idx="30">
                  <c:v>8870209.5199999493</c:v>
                </c:pt>
                <c:pt idx="31">
                  <c:v>9064149.0600000005</c:v>
                </c:pt>
                <c:pt idx="32">
                  <c:v>7455708.2000000374</c:v>
                </c:pt>
                <c:pt idx="33">
                  <c:v>13315515.96000001</c:v>
                </c:pt>
              </c:numCache>
            </c:numRef>
          </c:val>
          <c:smooth val="0"/>
          <c:extLst>
            <c:ext xmlns:c16="http://schemas.microsoft.com/office/drawing/2014/chart" uri="{C3380CC4-5D6E-409C-BE32-E72D297353CC}">
              <c16:uniqueId val="{00000002-AE5B-F140-B992-FDEC88DB9631}"/>
            </c:ext>
          </c:extLst>
        </c:ser>
        <c:ser>
          <c:idx val="3"/>
          <c:order val="3"/>
          <c:tx>
            <c:strRef>
              <c:f>date_type_rev!$R$43</c:f>
              <c:strCache>
                <c:ptCount val="1"/>
                <c:pt idx="0">
                  <c:v>ゲーム</c:v>
                </c:pt>
              </c:strCache>
            </c:strRef>
          </c:tx>
          <c:spPr>
            <a:ln w="28575" cap="rnd">
              <a:solidFill>
                <a:schemeClr val="accent4"/>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date_type_rev!$R$44:$R$77</c:f>
              <c:numCache>
                <c:formatCode>General</c:formatCode>
                <c:ptCount val="34"/>
                <c:pt idx="0">
                  <c:v>26524155.42999981</c:v>
                </c:pt>
                <c:pt idx="1">
                  <c:v>27025373.789999548</c:v>
                </c:pt>
                <c:pt idx="2">
                  <c:v>32448754.680000059</c:v>
                </c:pt>
                <c:pt idx="3">
                  <c:v>19022261.550000031</c:v>
                </c:pt>
                <c:pt idx="4">
                  <c:v>18346769.399999969</c:v>
                </c:pt>
                <c:pt idx="5">
                  <c:v>28840113.769999068</c:v>
                </c:pt>
                <c:pt idx="6">
                  <c:v>19554039.62000002</c:v>
                </c:pt>
                <c:pt idx="7">
                  <c:v>22232609.419999991</c:v>
                </c:pt>
                <c:pt idx="8">
                  <c:v>58791839.690000892</c:v>
                </c:pt>
                <c:pt idx="9">
                  <c:v>45239692.72999943</c:v>
                </c:pt>
                <c:pt idx="10">
                  <c:v>36378738.349999957</c:v>
                </c:pt>
                <c:pt idx="11">
                  <c:v>60935779.350000083</c:v>
                </c:pt>
                <c:pt idx="12">
                  <c:v>31386968.009999931</c:v>
                </c:pt>
                <c:pt idx="13">
                  <c:v>29875644.560000259</c:v>
                </c:pt>
                <c:pt idx="14">
                  <c:v>39058985.229999311</c:v>
                </c:pt>
                <c:pt idx="15">
                  <c:v>20716430.800000001</c:v>
                </c:pt>
                <c:pt idx="16">
                  <c:v>33981602.249999672</c:v>
                </c:pt>
                <c:pt idx="17">
                  <c:v>28547230.850000039</c:v>
                </c:pt>
                <c:pt idx="18">
                  <c:v>25510329.949999891</c:v>
                </c:pt>
                <c:pt idx="19">
                  <c:v>29215481.870000102</c:v>
                </c:pt>
                <c:pt idx="20">
                  <c:v>36517064.739999667</c:v>
                </c:pt>
                <c:pt idx="21">
                  <c:v>33931523.04999955</c:v>
                </c:pt>
                <c:pt idx="22">
                  <c:v>63321444.049998581</c:v>
                </c:pt>
                <c:pt idx="23">
                  <c:v>71093410.039999664</c:v>
                </c:pt>
                <c:pt idx="24">
                  <c:v>36989359.370000221</c:v>
                </c:pt>
                <c:pt idx="25">
                  <c:v>32337192.02000032</c:v>
                </c:pt>
                <c:pt idx="26">
                  <c:v>33190620.109999418</c:v>
                </c:pt>
                <c:pt idx="27">
                  <c:v>31093802.779999729</c:v>
                </c:pt>
                <c:pt idx="28">
                  <c:v>37632945.839999773</c:v>
                </c:pt>
                <c:pt idx="29">
                  <c:v>24435494.659999739</c:v>
                </c:pt>
                <c:pt idx="30">
                  <c:v>23140703.960000001</c:v>
                </c:pt>
                <c:pt idx="31">
                  <c:v>22795702.740000069</c:v>
                </c:pt>
                <c:pt idx="32">
                  <c:v>37706725.88999895</c:v>
                </c:pt>
                <c:pt idx="33">
                  <c:v>36027876.999999948</c:v>
                </c:pt>
              </c:numCache>
            </c:numRef>
          </c:val>
          <c:smooth val="0"/>
          <c:extLst>
            <c:ext xmlns:c16="http://schemas.microsoft.com/office/drawing/2014/chart" uri="{C3380CC4-5D6E-409C-BE32-E72D297353CC}">
              <c16:uniqueId val="{00000003-AE5B-F140-B992-FDEC88DB9631}"/>
            </c:ext>
          </c:extLst>
        </c:ser>
        <c:ser>
          <c:idx val="4"/>
          <c:order val="4"/>
          <c:tx>
            <c:strRef>
              <c:f>date_type_rev!$S$43</c:f>
              <c:strCache>
                <c:ptCount val="1"/>
                <c:pt idx="0">
                  <c:v>ゲーム機</c:v>
                </c:pt>
              </c:strCache>
            </c:strRef>
          </c:tx>
          <c:spPr>
            <a:ln w="28575" cap="rnd">
              <a:solidFill>
                <a:schemeClr val="accent5"/>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date_type_rev!$S$44:$S$77</c:f>
              <c:numCache>
                <c:formatCode>General</c:formatCode>
                <c:ptCount val="34"/>
                <c:pt idx="0">
                  <c:v>10712533.219999989</c:v>
                </c:pt>
                <c:pt idx="1">
                  <c:v>7543483.0000000019</c:v>
                </c:pt>
                <c:pt idx="2">
                  <c:v>6969736.6999999993</c:v>
                </c:pt>
                <c:pt idx="3">
                  <c:v>5041663.4000000013</c:v>
                </c:pt>
                <c:pt idx="4">
                  <c:v>4312986.6500000013</c:v>
                </c:pt>
                <c:pt idx="5">
                  <c:v>6212729.7000000076</c:v>
                </c:pt>
                <c:pt idx="6">
                  <c:v>6906148.9500000076</c:v>
                </c:pt>
                <c:pt idx="7">
                  <c:v>6962308.2000000067</c:v>
                </c:pt>
                <c:pt idx="8">
                  <c:v>9473843.4999998994</c:v>
                </c:pt>
                <c:pt idx="9">
                  <c:v>8899625.150000101</c:v>
                </c:pt>
                <c:pt idx="10">
                  <c:v>38981560.000005201</c:v>
                </c:pt>
                <c:pt idx="11">
                  <c:v>66787798.399997421</c:v>
                </c:pt>
                <c:pt idx="12">
                  <c:v>18363706.100000098</c:v>
                </c:pt>
                <c:pt idx="13">
                  <c:v>32674811.199999589</c:v>
                </c:pt>
                <c:pt idx="14">
                  <c:v>19834035.309999201</c:v>
                </c:pt>
                <c:pt idx="15">
                  <c:v>12820760.300000099</c:v>
                </c:pt>
                <c:pt idx="16">
                  <c:v>12149862.399999989</c:v>
                </c:pt>
                <c:pt idx="17">
                  <c:v>13527884.49999998</c:v>
                </c:pt>
                <c:pt idx="18">
                  <c:v>12748154.99999998</c:v>
                </c:pt>
                <c:pt idx="19">
                  <c:v>17828787.300000001</c:v>
                </c:pt>
                <c:pt idx="20">
                  <c:v>21447031.599999789</c:v>
                </c:pt>
                <c:pt idx="21">
                  <c:v>16969745.280000001</c:v>
                </c:pt>
                <c:pt idx="22">
                  <c:v>22763958.960000001</c:v>
                </c:pt>
                <c:pt idx="23">
                  <c:v>63794344.069998793</c:v>
                </c:pt>
                <c:pt idx="24">
                  <c:v>22601331.529999491</c:v>
                </c:pt>
                <c:pt idx="25">
                  <c:v>9499421.6699998993</c:v>
                </c:pt>
                <c:pt idx="26">
                  <c:v>8878057.870000001</c:v>
                </c:pt>
                <c:pt idx="27">
                  <c:v>4919948</c:v>
                </c:pt>
                <c:pt idx="28">
                  <c:v>6178836.5499999998</c:v>
                </c:pt>
                <c:pt idx="29">
                  <c:v>7357375.0599997006</c:v>
                </c:pt>
                <c:pt idx="30">
                  <c:v>4277855.99</c:v>
                </c:pt>
                <c:pt idx="31">
                  <c:v>5503427.8199998997</c:v>
                </c:pt>
                <c:pt idx="32">
                  <c:v>7502057.0600000015</c:v>
                </c:pt>
                <c:pt idx="33">
                  <c:v>7582299</c:v>
                </c:pt>
              </c:numCache>
            </c:numRef>
          </c:val>
          <c:smooth val="0"/>
          <c:extLst>
            <c:ext xmlns:c16="http://schemas.microsoft.com/office/drawing/2014/chart" uri="{C3380CC4-5D6E-409C-BE32-E72D297353CC}">
              <c16:uniqueId val="{00000004-AE5B-F140-B992-FDEC88DB9631}"/>
            </c:ext>
          </c:extLst>
        </c:ser>
        <c:ser>
          <c:idx val="5"/>
          <c:order val="5"/>
          <c:tx>
            <c:strRef>
              <c:f>date_type_rev!$T$43</c:f>
              <c:strCache>
                <c:ptCount val="1"/>
                <c:pt idx="0">
                  <c:v>シネマ</c:v>
                </c:pt>
              </c:strCache>
            </c:strRef>
          </c:tx>
          <c:spPr>
            <a:ln w="28575" cap="rnd">
              <a:solidFill>
                <a:schemeClr val="accent6"/>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date_type_rev!$T$44:$T$77</c:f>
              <c:numCache>
                <c:formatCode>General</c:formatCode>
                <c:ptCount val="34"/>
                <c:pt idx="0">
                  <c:v>14956073.01999999</c:v>
                </c:pt>
                <c:pt idx="1">
                  <c:v>15051023.10000002</c:v>
                </c:pt>
                <c:pt idx="2">
                  <c:v>16374283.980000019</c:v>
                </c:pt>
                <c:pt idx="3">
                  <c:v>13604118.29999999</c:v>
                </c:pt>
                <c:pt idx="4">
                  <c:v>11758166.65</c:v>
                </c:pt>
                <c:pt idx="5">
                  <c:v>12469770.70000024</c:v>
                </c:pt>
                <c:pt idx="6">
                  <c:v>11083831.770000121</c:v>
                </c:pt>
                <c:pt idx="7">
                  <c:v>11704713.02000008</c:v>
                </c:pt>
                <c:pt idx="8">
                  <c:v>11570726.33</c:v>
                </c:pt>
                <c:pt idx="9">
                  <c:v>12228344.499999991</c:v>
                </c:pt>
                <c:pt idx="10">
                  <c:v>13292611.50000002</c:v>
                </c:pt>
                <c:pt idx="11">
                  <c:v>16397886.70000004</c:v>
                </c:pt>
                <c:pt idx="12">
                  <c:v>11173872.96000001</c:v>
                </c:pt>
                <c:pt idx="13">
                  <c:v>9935405.9000000078</c:v>
                </c:pt>
                <c:pt idx="14">
                  <c:v>11018649.59999999</c:v>
                </c:pt>
                <c:pt idx="15">
                  <c:v>11191664.60000005</c:v>
                </c:pt>
                <c:pt idx="16">
                  <c:v>8475605.1400000099</c:v>
                </c:pt>
                <c:pt idx="17">
                  <c:v>8114060.5000000019</c:v>
                </c:pt>
                <c:pt idx="18">
                  <c:v>7688413.3600000031</c:v>
                </c:pt>
                <c:pt idx="19">
                  <c:v>8533430.8700000141</c:v>
                </c:pt>
                <c:pt idx="20">
                  <c:v>7147609.0500000035</c:v>
                </c:pt>
                <c:pt idx="21">
                  <c:v>8784127.2599999588</c:v>
                </c:pt>
                <c:pt idx="22">
                  <c:v>8814899.7100000586</c:v>
                </c:pt>
                <c:pt idx="23">
                  <c:v>12134195.18999999</c:v>
                </c:pt>
                <c:pt idx="24">
                  <c:v>8701053.7900000159</c:v>
                </c:pt>
                <c:pt idx="25">
                  <c:v>6781317.9399999743</c:v>
                </c:pt>
                <c:pt idx="26">
                  <c:v>7893685.7800001064</c:v>
                </c:pt>
                <c:pt idx="27">
                  <c:v>7493052.1200000132</c:v>
                </c:pt>
                <c:pt idx="28">
                  <c:v>5632227.8099999968</c:v>
                </c:pt>
                <c:pt idx="29">
                  <c:v>5342847.6199999992</c:v>
                </c:pt>
                <c:pt idx="30">
                  <c:v>4990288.339999998</c:v>
                </c:pt>
                <c:pt idx="31">
                  <c:v>4863043.9699999951</c:v>
                </c:pt>
                <c:pt idx="32">
                  <c:v>4723335.930000036</c:v>
                </c:pt>
                <c:pt idx="33">
                  <c:v>5063631.1799999932</c:v>
                </c:pt>
              </c:numCache>
            </c:numRef>
          </c:val>
          <c:smooth val="0"/>
          <c:extLst>
            <c:ext xmlns:c16="http://schemas.microsoft.com/office/drawing/2014/chart" uri="{C3380CC4-5D6E-409C-BE32-E72D297353CC}">
              <c16:uniqueId val="{00000005-AE5B-F140-B992-FDEC88DB9631}"/>
            </c:ext>
          </c:extLst>
        </c:ser>
        <c:ser>
          <c:idx val="6"/>
          <c:order val="6"/>
          <c:tx>
            <c:strRef>
              <c:f>date_type_rev!$U$43</c:f>
              <c:strCache>
                <c:ptCount val="1"/>
                <c:pt idx="0">
                  <c:v>チケット（数字）</c:v>
                </c:pt>
              </c:strCache>
            </c:strRef>
          </c:tx>
          <c:spPr>
            <a:ln w="28575" cap="rnd">
              <a:solidFill>
                <a:schemeClr val="accent1">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date_type_rev!$U$44:$U$77</c:f>
              <c:numCache>
                <c:formatCode>General</c:formatCode>
                <c:ptCount val="34"/>
                <c:pt idx="18">
                  <c:v>106700</c:v>
                </c:pt>
                <c:pt idx="19">
                  <c:v>326500</c:v>
                </c:pt>
                <c:pt idx="20">
                  <c:v>7431589.9999991143</c:v>
                </c:pt>
                <c:pt idx="21">
                  <c:v>3113700.0000002398</c:v>
                </c:pt>
                <c:pt idx="27">
                  <c:v>52100</c:v>
                </c:pt>
                <c:pt idx="28">
                  <c:v>163100</c:v>
                </c:pt>
                <c:pt idx="29">
                  <c:v>130100</c:v>
                </c:pt>
                <c:pt idx="30">
                  <c:v>218300</c:v>
                </c:pt>
                <c:pt idx="31">
                  <c:v>563100</c:v>
                </c:pt>
                <c:pt idx="32">
                  <c:v>7206199.99999863</c:v>
                </c:pt>
                <c:pt idx="33">
                  <c:v>-1500</c:v>
                </c:pt>
              </c:numCache>
            </c:numRef>
          </c:val>
          <c:smooth val="0"/>
          <c:extLst>
            <c:ext xmlns:c16="http://schemas.microsoft.com/office/drawing/2014/chart" uri="{C3380CC4-5D6E-409C-BE32-E72D297353CC}">
              <c16:uniqueId val="{00000006-AE5B-F140-B992-FDEC88DB9631}"/>
            </c:ext>
          </c:extLst>
        </c:ser>
        <c:ser>
          <c:idx val="7"/>
          <c:order val="7"/>
          <c:tx>
            <c:strRef>
              <c:f>date_type_rev!$V$43</c:f>
              <c:strCache>
                <c:ptCount val="1"/>
                <c:pt idx="0">
                  <c:v>ネットキャリア（尖塔）</c:v>
                </c:pt>
              </c:strCache>
            </c:strRef>
          </c:tx>
          <c:spPr>
            <a:ln w="28575" cap="rnd">
              <a:solidFill>
                <a:schemeClr val="accent2">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date_type_rev!$V$44:$V$77</c:f>
              <c:numCache>
                <c:formatCode>General</c:formatCode>
                <c:ptCount val="34"/>
                <c:pt idx="0">
                  <c:v>31800</c:v>
                </c:pt>
                <c:pt idx="1">
                  <c:v>18590</c:v>
                </c:pt>
                <c:pt idx="2">
                  <c:v>21452</c:v>
                </c:pt>
                <c:pt idx="3">
                  <c:v>22978</c:v>
                </c:pt>
                <c:pt idx="4">
                  <c:v>22562</c:v>
                </c:pt>
                <c:pt idx="5">
                  <c:v>12632</c:v>
                </c:pt>
                <c:pt idx="6">
                  <c:v>16402</c:v>
                </c:pt>
                <c:pt idx="7">
                  <c:v>8215</c:v>
                </c:pt>
                <c:pt idx="8">
                  <c:v>5603</c:v>
                </c:pt>
                <c:pt idx="9">
                  <c:v>4070</c:v>
                </c:pt>
                <c:pt idx="10">
                  <c:v>3181</c:v>
                </c:pt>
                <c:pt idx="11">
                  <c:v>1491</c:v>
                </c:pt>
                <c:pt idx="12">
                  <c:v>1740</c:v>
                </c:pt>
                <c:pt idx="13">
                  <c:v>1292</c:v>
                </c:pt>
                <c:pt idx="14">
                  <c:v>1243</c:v>
                </c:pt>
                <c:pt idx="15">
                  <c:v>348</c:v>
                </c:pt>
                <c:pt idx="16">
                  <c:v>1193</c:v>
                </c:pt>
                <c:pt idx="18">
                  <c:v>599</c:v>
                </c:pt>
                <c:pt idx="26">
                  <c:v>350</c:v>
                </c:pt>
              </c:numCache>
            </c:numRef>
          </c:val>
          <c:smooth val="0"/>
          <c:extLst>
            <c:ext xmlns:c16="http://schemas.microsoft.com/office/drawing/2014/chart" uri="{C3380CC4-5D6E-409C-BE32-E72D297353CC}">
              <c16:uniqueId val="{00000007-AE5B-F140-B992-FDEC88DB9631}"/>
            </c:ext>
          </c:extLst>
        </c:ser>
        <c:ser>
          <c:idx val="8"/>
          <c:order val="8"/>
          <c:tx>
            <c:strRef>
              <c:f>date_type_rev!$W$43</c:f>
              <c:strCache>
                <c:ptCount val="1"/>
                <c:pt idx="0">
                  <c:v>パソコン</c:v>
                </c:pt>
              </c:strCache>
            </c:strRef>
          </c:tx>
          <c:spPr>
            <a:ln w="28575" cap="rnd">
              <a:solidFill>
                <a:schemeClr val="accent3">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date_type_rev!$W$44:$W$77</c:f>
              <c:numCache>
                <c:formatCode>General</c:formatCode>
                <c:ptCount val="34"/>
                <c:pt idx="0">
                  <c:v>148</c:v>
                </c:pt>
                <c:pt idx="1">
                  <c:v>93</c:v>
                </c:pt>
                <c:pt idx="3">
                  <c:v>22.4</c:v>
                </c:pt>
              </c:numCache>
            </c:numRef>
          </c:val>
          <c:smooth val="0"/>
          <c:extLst>
            <c:ext xmlns:c16="http://schemas.microsoft.com/office/drawing/2014/chart" uri="{C3380CC4-5D6E-409C-BE32-E72D297353CC}">
              <c16:uniqueId val="{00000008-AE5B-F140-B992-FDEC88DB9631}"/>
            </c:ext>
          </c:extLst>
        </c:ser>
        <c:ser>
          <c:idx val="9"/>
          <c:order val="9"/>
          <c:tx>
            <c:strRef>
              <c:f>date_type_rev!$X$43</c:f>
              <c:strCache>
                <c:ptCount val="1"/>
                <c:pt idx="0">
                  <c:v>ブランクメディア（ピース）</c:v>
                </c:pt>
              </c:strCache>
            </c:strRef>
          </c:tx>
          <c:spPr>
            <a:ln w="28575" cap="rnd">
              <a:solidFill>
                <a:schemeClr val="accent4">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date_type_rev!$X$44:$X$77</c:f>
              <c:numCache>
                <c:formatCode>General</c:formatCode>
                <c:ptCount val="34"/>
                <c:pt idx="0">
                  <c:v>41210</c:v>
                </c:pt>
                <c:pt idx="1">
                  <c:v>35548</c:v>
                </c:pt>
                <c:pt idx="2">
                  <c:v>38843</c:v>
                </c:pt>
                <c:pt idx="3">
                  <c:v>32493</c:v>
                </c:pt>
                <c:pt idx="4">
                  <c:v>35688</c:v>
                </c:pt>
                <c:pt idx="5">
                  <c:v>36382</c:v>
                </c:pt>
                <c:pt idx="6">
                  <c:v>28191</c:v>
                </c:pt>
                <c:pt idx="7">
                  <c:v>20612</c:v>
                </c:pt>
                <c:pt idx="8">
                  <c:v>19568</c:v>
                </c:pt>
                <c:pt idx="9">
                  <c:v>11637</c:v>
                </c:pt>
                <c:pt idx="10">
                  <c:v>11972</c:v>
                </c:pt>
                <c:pt idx="11">
                  <c:v>5515</c:v>
                </c:pt>
                <c:pt idx="12">
                  <c:v>3071</c:v>
                </c:pt>
                <c:pt idx="13">
                  <c:v>3568</c:v>
                </c:pt>
                <c:pt idx="14">
                  <c:v>3650</c:v>
                </c:pt>
                <c:pt idx="15">
                  <c:v>2599</c:v>
                </c:pt>
                <c:pt idx="16">
                  <c:v>3427.15</c:v>
                </c:pt>
                <c:pt idx="17">
                  <c:v>1588</c:v>
                </c:pt>
                <c:pt idx="18">
                  <c:v>41</c:v>
                </c:pt>
                <c:pt idx="20">
                  <c:v>13</c:v>
                </c:pt>
                <c:pt idx="24">
                  <c:v>650</c:v>
                </c:pt>
              </c:numCache>
            </c:numRef>
          </c:val>
          <c:smooth val="0"/>
          <c:extLst>
            <c:ext xmlns:c16="http://schemas.microsoft.com/office/drawing/2014/chart" uri="{C3380CC4-5D6E-409C-BE32-E72D297353CC}">
              <c16:uniqueId val="{00000009-AE5B-F140-B992-FDEC88DB9631}"/>
            </c:ext>
          </c:extLst>
        </c:ser>
        <c:ser>
          <c:idx val="10"/>
          <c:order val="10"/>
          <c:tx>
            <c:strRef>
              <c:f>date_type_rev!$Y$43</c:f>
              <c:strCache>
                <c:ptCount val="1"/>
                <c:pt idx="0">
                  <c:v>プログラム</c:v>
                </c:pt>
              </c:strCache>
            </c:strRef>
          </c:tx>
          <c:spPr>
            <a:ln w="28575" cap="rnd">
              <a:solidFill>
                <a:schemeClr val="accent5">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date_type_rev!$Y$44:$Y$77</c:f>
              <c:numCache>
                <c:formatCode>General</c:formatCode>
                <c:ptCount val="34"/>
                <c:pt idx="0">
                  <c:v>6028750.699999989</c:v>
                </c:pt>
                <c:pt idx="1">
                  <c:v>5901604.1499999687</c:v>
                </c:pt>
                <c:pt idx="2">
                  <c:v>5609878.8999999901</c:v>
                </c:pt>
                <c:pt idx="3">
                  <c:v>4820836.5999999978</c:v>
                </c:pt>
                <c:pt idx="4">
                  <c:v>3698375.0999999992</c:v>
                </c:pt>
                <c:pt idx="5">
                  <c:v>3532263.1</c:v>
                </c:pt>
                <c:pt idx="6">
                  <c:v>3837888.72</c:v>
                </c:pt>
                <c:pt idx="7">
                  <c:v>3830191.8499999992</c:v>
                </c:pt>
                <c:pt idx="8">
                  <c:v>4456096.6000000006</c:v>
                </c:pt>
                <c:pt idx="9">
                  <c:v>4765890.3000000007</c:v>
                </c:pt>
                <c:pt idx="10">
                  <c:v>4790378.0399999982</c:v>
                </c:pt>
                <c:pt idx="11">
                  <c:v>4827269.6500000637</c:v>
                </c:pt>
                <c:pt idx="12">
                  <c:v>4466458.9999999991</c:v>
                </c:pt>
                <c:pt idx="13">
                  <c:v>3878515.9499999899</c:v>
                </c:pt>
                <c:pt idx="14">
                  <c:v>3841724.9000000018</c:v>
                </c:pt>
                <c:pt idx="15">
                  <c:v>3305979.9</c:v>
                </c:pt>
                <c:pt idx="16">
                  <c:v>2590516.8499999992</c:v>
                </c:pt>
                <c:pt idx="17">
                  <c:v>2644171.1</c:v>
                </c:pt>
                <c:pt idx="18">
                  <c:v>3002099</c:v>
                </c:pt>
                <c:pt idx="19">
                  <c:v>3155888.4</c:v>
                </c:pt>
                <c:pt idx="20">
                  <c:v>3350869.6</c:v>
                </c:pt>
                <c:pt idx="21">
                  <c:v>3698419.4199999901</c:v>
                </c:pt>
                <c:pt idx="22">
                  <c:v>3462626.8</c:v>
                </c:pt>
                <c:pt idx="23">
                  <c:v>4667699.3999999799</c:v>
                </c:pt>
                <c:pt idx="24">
                  <c:v>3731031.1900000102</c:v>
                </c:pt>
                <c:pt idx="25">
                  <c:v>2930155.45</c:v>
                </c:pt>
                <c:pt idx="26">
                  <c:v>2804655.9000000102</c:v>
                </c:pt>
                <c:pt idx="27">
                  <c:v>2492096</c:v>
                </c:pt>
                <c:pt idx="28">
                  <c:v>2019458.5</c:v>
                </c:pt>
                <c:pt idx="29">
                  <c:v>1899013.62</c:v>
                </c:pt>
                <c:pt idx="30">
                  <c:v>2006090.0700000119</c:v>
                </c:pt>
                <c:pt idx="31">
                  <c:v>1912506.73</c:v>
                </c:pt>
                <c:pt idx="32">
                  <c:v>2027254.86</c:v>
                </c:pt>
                <c:pt idx="33">
                  <c:v>2404238.7799999998</c:v>
                </c:pt>
              </c:numCache>
            </c:numRef>
          </c:val>
          <c:smooth val="0"/>
          <c:extLst>
            <c:ext xmlns:c16="http://schemas.microsoft.com/office/drawing/2014/chart" uri="{C3380CC4-5D6E-409C-BE32-E72D297353CC}">
              <c16:uniqueId val="{0000000A-AE5B-F140-B992-FDEC88DB9631}"/>
            </c:ext>
          </c:extLst>
        </c:ser>
        <c:ser>
          <c:idx val="11"/>
          <c:order val="11"/>
          <c:tx>
            <c:strRef>
              <c:f>date_type_rev!$Z$43</c:f>
              <c:strCache>
                <c:ptCount val="1"/>
                <c:pt idx="0">
                  <c:v>ミュージック</c:v>
                </c:pt>
              </c:strCache>
            </c:strRef>
          </c:tx>
          <c:spPr>
            <a:ln w="28575" cap="rnd">
              <a:solidFill>
                <a:schemeClr val="accent6">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date_type_rev!$Z$44:$Z$77</c:f>
              <c:numCache>
                <c:formatCode>General</c:formatCode>
                <c:ptCount val="34"/>
                <c:pt idx="0">
                  <c:v>4963307.4900000012</c:v>
                </c:pt>
                <c:pt idx="1">
                  <c:v>4818130.6000000024</c:v>
                </c:pt>
                <c:pt idx="2">
                  <c:v>5542454.7999999998</c:v>
                </c:pt>
                <c:pt idx="3">
                  <c:v>4828692.3499999996</c:v>
                </c:pt>
                <c:pt idx="4">
                  <c:v>4871629.6500000013</c:v>
                </c:pt>
                <c:pt idx="5">
                  <c:v>5078271.200000002</c:v>
                </c:pt>
                <c:pt idx="6">
                  <c:v>5423700.6400000034</c:v>
                </c:pt>
                <c:pt idx="7">
                  <c:v>5138381.6000000006</c:v>
                </c:pt>
                <c:pt idx="8">
                  <c:v>4431260.4499999993</c:v>
                </c:pt>
                <c:pt idx="9">
                  <c:v>4625056.1499999994</c:v>
                </c:pt>
                <c:pt idx="10">
                  <c:v>4783694.2999999989</c:v>
                </c:pt>
                <c:pt idx="11">
                  <c:v>6968447.75</c:v>
                </c:pt>
                <c:pt idx="12">
                  <c:v>4408027.7</c:v>
                </c:pt>
                <c:pt idx="13">
                  <c:v>4081462.4000000008</c:v>
                </c:pt>
                <c:pt idx="14">
                  <c:v>4482083.9999999991</c:v>
                </c:pt>
                <c:pt idx="15">
                  <c:v>3834027.8000000012</c:v>
                </c:pt>
                <c:pt idx="16">
                  <c:v>3908533.169999999</c:v>
                </c:pt>
                <c:pt idx="17">
                  <c:v>4245483.9499999993</c:v>
                </c:pt>
                <c:pt idx="18">
                  <c:v>4410457.3999999994</c:v>
                </c:pt>
                <c:pt idx="19">
                  <c:v>4307630.0999999996</c:v>
                </c:pt>
                <c:pt idx="20">
                  <c:v>3582675.05</c:v>
                </c:pt>
                <c:pt idx="21">
                  <c:v>3943912.4400000009</c:v>
                </c:pt>
                <c:pt idx="22">
                  <c:v>5054449.0500000305</c:v>
                </c:pt>
                <c:pt idx="23">
                  <c:v>7416201.549999983</c:v>
                </c:pt>
                <c:pt idx="24">
                  <c:v>4352295.6999999993</c:v>
                </c:pt>
                <c:pt idx="25">
                  <c:v>3858193.1800000011</c:v>
                </c:pt>
                <c:pt idx="26">
                  <c:v>4246572.9600000009</c:v>
                </c:pt>
                <c:pt idx="27">
                  <c:v>3398862.88</c:v>
                </c:pt>
                <c:pt idx="28">
                  <c:v>2849916.5</c:v>
                </c:pt>
                <c:pt idx="29">
                  <c:v>3370410.92</c:v>
                </c:pt>
                <c:pt idx="30">
                  <c:v>3237844.52</c:v>
                </c:pt>
                <c:pt idx="31">
                  <c:v>2853485.9799999949</c:v>
                </c:pt>
                <c:pt idx="32">
                  <c:v>3103285.589999998</c:v>
                </c:pt>
                <c:pt idx="33">
                  <c:v>3301158.9700000021</c:v>
                </c:pt>
              </c:numCache>
            </c:numRef>
          </c:val>
          <c:smooth val="0"/>
          <c:extLst>
            <c:ext xmlns:c16="http://schemas.microsoft.com/office/drawing/2014/chart" uri="{C3380CC4-5D6E-409C-BE32-E72D297353CC}">
              <c16:uniqueId val="{0000000B-AE5B-F140-B992-FDEC88DB9631}"/>
            </c:ext>
          </c:extLst>
        </c:ser>
        <c:ser>
          <c:idx val="12"/>
          <c:order val="12"/>
          <c:tx>
            <c:strRef>
              <c:f>date_type_rev!$AA$43</c:f>
              <c:strCache>
                <c:ptCount val="1"/>
                <c:pt idx="0">
                  <c:v>支払いカード</c:v>
                </c:pt>
              </c:strCache>
            </c:strRef>
          </c:tx>
          <c:spPr>
            <a:ln w="28575" cap="rnd">
              <a:solidFill>
                <a:schemeClr val="accent1">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date_type_rev!$AA$44:$AA$77</c:f>
              <c:numCache>
                <c:formatCode>General</c:formatCode>
                <c:ptCount val="34"/>
                <c:pt idx="0">
                  <c:v>943276.3800000021</c:v>
                </c:pt>
                <c:pt idx="1">
                  <c:v>1040054</c:v>
                </c:pt>
                <c:pt idx="2">
                  <c:v>1217686.05</c:v>
                </c:pt>
                <c:pt idx="3">
                  <c:v>1084024.9999999891</c:v>
                </c:pt>
                <c:pt idx="4">
                  <c:v>1001464.2</c:v>
                </c:pt>
                <c:pt idx="5">
                  <c:v>1132337.5</c:v>
                </c:pt>
                <c:pt idx="6">
                  <c:v>1035398.16999999</c:v>
                </c:pt>
                <c:pt idx="7">
                  <c:v>1120630.449999999</c:v>
                </c:pt>
                <c:pt idx="8">
                  <c:v>1257599.5</c:v>
                </c:pt>
                <c:pt idx="9">
                  <c:v>1043423.8</c:v>
                </c:pt>
                <c:pt idx="10">
                  <c:v>1482711.1999999899</c:v>
                </c:pt>
                <c:pt idx="11">
                  <c:v>2696510.0499999789</c:v>
                </c:pt>
                <c:pt idx="12">
                  <c:v>1788622.6</c:v>
                </c:pt>
                <c:pt idx="13">
                  <c:v>2292275</c:v>
                </c:pt>
                <c:pt idx="14">
                  <c:v>2379263.83</c:v>
                </c:pt>
                <c:pt idx="15">
                  <c:v>1570324.7</c:v>
                </c:pt>
                <c:pt idx="16">
                  <c:v>1765140.6</c:v>
                </c:pt>
                <c:pt idx="17">
                  <c:v>1774257.8</c:v>
                </c:pt>
                <c:pt idx="18">
                  <c:v>1378479.9999999991</c:v>
                </c:pt>
                <c:pt idx="19">
                  <c:v>1931065.00000001</c:v>
                </c:pt>
                <c:pt idx="20">
                  <c:v>2095233.6</c:v>
                </c:pt>
                <c:pt idx="21">
                  <c:v>2415082.5</c:v>
                </c:pt>
                <c:pt idx="22">
                  <c:v>3142167.6499999892</c:v>
                </c:pt>
                <c:pt idx="23">
                  <c:v>5066313.1000000304</c:v>
                </c:pt>
                <c:pt idx="24">
                  <c:v>4872041.4200000092</c:v>
                </c:pt>
                <c:pt idx="25">
                  <c:v>3213812.6100000329</c:v>
                </c:pt>
                <c:pt idx="26">
                  <c:v>3121950.76000001</c:v>
                </c:pt>
                <c:pt idx="27">
                  <c:v>1980156</c:v>
                </c:pt>
                <c:pt idx="28">
                  <c:v>1820949.3900000099</c:v>
                </c:pt>
                <c:pt idx="29">
                  <c:v>1776447.71</c:v>
                </c:pt>
                <c:pt idx="30">
                  <c:v>1456533.53</c:v>
                </c:pt>
                <c:pt idx="31">
                  <c:v>1826370.1999999899</c:v>
                </c:pt>
                <c:pt idx="32">
                  <c:v>1770098.50000001</c:v>
                </c:pt>
                <c:pt idx="33">
                  <c:v>1755292.92</c:v>
                </c:pt>
              </c:numCache>
            </c:numRef>
          </c:val>
          <c:smooth val="0"/>
          <c:extLst>
            <c:ext xmlns:c16="http://schemas.microsoft.com/office/drawing/2014/chart" uri="{C3380CC4-5D6E-409C-BE32-E72D297353CC}">
              <c16:uniqueId val="{0000000C-AE5B-F140-B992-FDEC88DB9631}"/>
            </c:ext>
          </c:extLst>
        </c:ser>
        <c:ser>
          <c:idx val="13"/>
          <c:order val="13"/>
          <c:tx>
            <c:strRef>
              <c:f>date_type_rev!$AB$43</c:f>
              <c:strCache>
                <c:ptCount val="1"/>
                <c:pt idx="0">
                  <c:v>支払いカード（映画、音楽、ゲーム）</c:v>
                </c:pt>
              </c:strCache>
            </c:strRef>
          </c:tx>
          <c:spPr>
            <a:ln w="28575" cap="rnd">
              <a:solidFill>
                <a:schemeClr val="accent2">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date_type_rev!$AB$44:$AB$77</c:f>
              <c:numCache>
                <c:formatCode>General</c:formatCode>
                <c:ptCount val="34"/>
                <c:pt idx="7">
                  <c:v>65900</c:v>
                </c:pt>
                <c:pt idx="8">
                  <c:v>231500</c:v>
                </c:pt>
                <c:pt idx="9">
                  <c:v>273500</c:v>
                </c:pt>
                <c:pt idx="10">
                  <c:v>262500</c:v>
                </c:pt>
                <c:pt idx="11">
                  <c:v>578000</c:v>
                </c:pt>
                <c:pt idx="12">
                  <c:v>352000</c:v>
                </c:pt>
                <c:pt idx="13">
                  <c:v>442200</c:v>
                </c:pt>
                <c:pt idx="14">
                  <c:v>347000</c:v>
                </c:pt>
                <c:pt idx="15">
                  <c:v>1823500</c:v>
                </c:pt>
                <c:pt idx="16">
                  <c:v>306500</c:v>
                </c:pt>
                <c:pt idx="17">
                  <c:v>331500</c:v>
                </c:pt>
                <c:pt idx="18">
                  <c:v>301500</c:v>
                </c:pt>
                <c:pt idx="19">
                  <c:v>346500</c:v>
                </c:pt>
                <c:pt idx="20">
                  <c:v>403000</c:v>
                </c:pt>
                <c:pt idx="21">
                  <c:v>344500</c:v>
                </c:pt>
                <c:pt idx="22">
                  <c:v>296500</c:v>
                </c:pt>
              </c:numCache>
            </c:numRef>
          </c:val>
          <c:smooth val="0"/>
          <c:extLst>
            <c:ext xmlns:c16="http://schemas.microsoft.com/office/drawing/2014/chart" uri="{C3380CC4-5D6E-409C-BE32-E72D297353CC}">
              <c16:uniqueId val="{0000000D-AE5B-F140-B992-FDEC88DB9631}"/>
            </c:ext>
          </c:extLst>
        </c:ser>
        <c:ser>
          <c:idx val="14"/>
          <c:order val="14"/>
          <c:tx>
            <c:strRef>
              <c:f>date_type_rev!$AC$43</c:f>
              <c:strCache>
                <c:ptCount val="1"/>
                <c:pt idx="0">
                  <c:v>商品の配送</c:v>
                </c:pt>
              </c:strCache>
            </c:strRef>
          </c:tx>
          <c:spPr>
            <a:ln w="28575" cap="rnd">
              <a:solidFill>
                <a:schemeClr val="accent3">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date_type_rev!$AC$44:$AC$77</c:f>
              <c:numCache>
                <c:formatCode>General</c:formatCode>
                <c:ptCount val="34"/>
                <c:pt idx="0">
                  <c:v>98008.999999992986</c:v>
                </c:pt>
                <c:pt idx="1">
                  <c:v>121692.000000015</c:v>
                </c:pt>
                <c:pt idx="2">
                  <c:v>193538.99999999499</c:v>
                </c:pt>
                <c:pt idx="3">
                  <c:v>94516.999999975407</c:v>
                </c:pt>
                <c:pt idx="4">
                  <c:v>83013.000000010012</c:v>
                </c:pt>
                <c:pt idx="5">
                  <c:v>85546.999999980908</c:v>
                </c:pt>
                <c:pt idx="6">
                  <c:v>60887.000000002001</c:v>
                </c:pt>
                <c:pt idx="7">
                  <c:v>134805.999999967</c:v>
                </c:pt>
                <c:pt idx="8">
                  <c:v>294096.99999997602</c:v>
                </c:pt>
                <c:pt idx="9">
                  <c:v>232860.999999983</c:v>
                </c:pt>
                <c:pt idx="10">
                  <c:v>313162.99999999808</c:v>
                </c:pt>
                <c:pt idx="11">
                  <c:v>173268.000000006</c:v>
                </c:pt>
                <c:pt idx="12">
                  <c:v>100947.99999998799</c:v>
                </c:pt>
                <c:pt idx="13">
                  <c:v>145208.00000000879</c:v>
                </c:pt>
                <c:pt idx="14">
                  <c:v>204984.000000039</c:v>
                </c:pt>
                <c:pt idx="15">
                  <c:v>142713.99999999901</c:v>
                </c:pt>
                <c:pt idx="16">
                  <c:v>221831.00000015291</c:v>
                </c:pt>
                <c:pt idx="17">
                  <c:v>85483.999999986016</c:v>
                </c:pt>
                <c:pt idx="18">
                  <c:v>114707.840000014</c:v>
                </c:pt>
                <c:pt idx="19">
                  <c:v>91235.000000024986</c:v>
                </c:pt>
                <c:pt idx="20">
                  <c:v>203501.00000003699</c:v>
                </c:pt>
                <c:pt idx="21">
                  <c:v>153032.999999983</c:v>
                </c:pt>
                <c:pt idx="22">
                  <c:v>453043.00000003108</c:v>
                </c:pt>
                <c:pt idx="23">
                  <c:v>407250.00000002899</c:v>
                </c:pt>
                <c:pt idx="24">
                  <c:v>172016.99999998021</c:v>
                </c:pt>
                <c:pt idx="25">
                  <c:v>207470.0000000055</c:v>
                </c:pt>
                <c:pt idx="26">
                  <c:v>224468.00000002599</c:v>
                </c:pt>
                <c:pt idx="27">
                  <c:v>327257.99999993359</c:v>
                </c:pt>
                <c:pt idx="28">
                  <c:v>481861.99999971798</c:v>
                </c:pt>
                <c:pt idx="29">
                  <c:v>185648.99999997811</c:v>
                </c:pt>
                <c:pt idx="30">
                  <c:v>129875.99999998399</c:v>
                </c:pt>
                <c:pt idx="31">
                  <c:v>143067.00000000221</c:v>
                </c:pt>
                <c:pt idx="32">
                  <c:v>308337.00000007101</c:v>
                </c:pt>
                <c:pt idx="33">
                  <c:v>149567.99999999269</c:v>
                </c:pt>
              </c:numCache>
            </c:numRef>
          </c:val>
          <c:smooth val="0"/>
          <c:extLst>
            <c:ext xmlns:c16="http://schemas.microsoft.com/office/drawing/2014/chart" uri="{C3380CC4-5D6E-409C-BE32-E72D297353CC}">
              <c16:uniqueId val="{0000000E-AE5B-F140-B992-FDEC88DB9631}"/>
            </c:ext>
          </c:extLst>
        </c:ser>
        <c:ser>
          <c:idx val="15"/>
          <c:order val="15"/>
          <c:tx>
            <c:strRef>
              <c:f>date_type_rev!$AD$43</c:f>
              <c:strCache>
                <c:ptCount val="1"/>
                <c:pt idx="0">
                  <c:v>電池</c:v>
                </c:pt>
              </c:strCache>
            </c:strRef>
          </c:tx>
          <c:spPr>
            <a:ln w="28575" cap="rnd">
              <a:solidFill>
                <a:schemeClr val="accent4">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date_type_rev!$AD$44:$AD$77</c:f>
              <c:numCache>
                <c:formatCode>General</c:formatCode>
                <c:ptCount val="34"/>
                <c:pt idx="0">
                  <c:v>74348.670000000013</c:v>
                </c:pt>
                <c:pt idx="1">
                  <c:v>45227.600000000013</c:v>
                </c:pt>
                <c:pt idx="2">
                  <c:v>56031.45</c:v>
                </c:pt>
                <c:pt idx="3">
                  <c:v>44155.199999999997</c:v>
                </c:pt>
                <c:pt idx="4">
                  <c:v>44920</c:v>
                </c:pt>
                <c:pt idx="5">
                  <c:v>61927.600000000013</c:v>
                </c:pt>
                <c:pt idx="6">
                  <c:v>55901.4</c:v>
                </c:pt>
                <c:pt idx="7">
                  <c:v>37176</c:v>
                </c:pt>
                <c:pt idx="8">
                  <c:v>23570</c:v>
                </c:pt>
                <c:pt idx="9">
                  <c:v>14580</c:v>
                </c:pt>
                <c:pt idx="10">
                  <c:v>16796</c:v>
                </c:pt>
                <c:pt idx="11">
                  <c:v>23616</c:v>
                </c:pt>
                <c:pt idx="12">
                  <c:v>6008</c:v>
                </c:pt>
                <c:pt idx="13">
                  <c:v>9571.2000000000007</c:v>
                </c:pt>
                <c:pt idx="14">
                  <c:v>5375</c:v>
                </c:pt>
                <c:pt idx="15">
                  <c:v>3842</c:v>
                </c:pt>
                <c:pt idx="16">
                  <c:v>6599</c:v>
                </c:pt>
                <c:pt idx="17">
                  <c:v>9065</c:v>
                </c:pt>
                <c:pt idx="18">
                  <c:v>20470</c:v>
                </c:pt>
                <c:pt idx="19">
                  <c:v>23227</c:v>
                </c:pt>
                <c:pt idx="20">
                  <c:v>22259</c:v>
                </c:pt>
                <c:pt idx="21">
                  <c:v>26881.4</c:v>
                </c:pt>
                <c:pt idx="22">
                  <c:v>25850.799999999999</c:v>
                </c:pt>
                <c:pt idx="23">
                  <c:v>80221.349999999991</c:v>
                </c:pt>
                <c:pt idx="24">
                  <c:v>67572</c:v>
                </c:pt>
                <c:pt idx="25">
                  <c:v>48844</c:v>
                </c:pt>
                <c:pt idx="26">
                  <c:v>68819</c:v>
                </c:pt>
                <c:pt idx="27">
                  <c:v>36750</c:v>
                </c:pt>
                <c:pt idx="28">
                  <c:v>35517</c:v>
                </c:pt>
                <c:pt idx="29">
                  <c:v>33962</c:v>
                </c:pt>
                <c:pt idx="30">
                  <c:v>38846.379999999997</c:v>
                </c:pt>
                <c:pt idx="31">
                  <c:v>37989.96</c:v>
                </c:pt>
                <c:pt idx="32">
                  <c:v>37824.26</c:v>
                </c:pt>
                <c:pt idx="33">
                  <c:v>45489.440000000002</c:v>
                </c:pt>
              </c:numCache>
            </c:numRef>
          </c:val>
          <c:smooth val="0"/>
          <c:extLst>
            <c:ext xmlns:c16="http://schemas.microsoft.com/office/drawing/2014/chart" uri="{C3380CC4-5D6E-409C-BE32-E72D297353CC}">
              <c16:uniqueId val="{0000000F-AE5B-F140-B992-FDEC88DB9631}"/>
            </c:ext>
          </c:extLst>
        </c:ser>
        <c:ser>
          <c:idx val="16"/>
          <c:order val="16"/>
          <c:tx>
            <c:strRef>
              <c:f>date_type_rev!$AE$43</c:f>
              <c:strCache>
                <c:ptCount val="1"/>
                <c:pt idx="0">
                  <c:v>付属品</c:v>
                </c:pt>
              </c:strCache>
            </c:strRef>
          </c:tx>
          <c:spPr>
            <a:ln w="28575" cap="rnd">
              <a:solidFill>
                <a:schemeClr val="accent5">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date_type_rev!$AE$44:$AE$77</c:f>
              <c:numCache>
                <c:formatCode>General</c:formatCode>
                <c:ptCount val="34"/>
                <c:pt idx="0">
                  <c:v>5408616.779999976</c:v>
                </c:pt>
                <c:pt idx="1">
                  <c:v>4374680.0000000019</c:v>
                </c:pt>
                <c:pt idx="2">
                  <c:v>4081323.6</c:v>
                </c:pt>
                <c:pt idx="3">
                  <c:v>2661610.15</c:v>
                </c:pt>
                <c:pt idx="4">
                  <c:v>2432901.5999999889</c:v>
                </c:pt>
                <c:pt idx="5">
                  <c:v>2867901.4699999969</c:v>
                </c:pt>
                <c:pt idx="6">
                  <c:v>2902045.1999999988</c:v>
                </c:pt>
                <c:pt idx="7">
                  <c:v>3028486.9499999988</c:v>
                </c:pt>
                <c:pt idx="8">
                  <c:v>3499174.1999999899</c:v>
                </c:pt>
                <c:pt idx="9">
                  <c:v>3963090.7500000019</c:v>
                </c:pt>
                <c:pt idx="10">
                  <c:v>4512251.45</c:v>
                </c:pt>
                <c:pt idx="11">
                  <c:v>13962032.949999981</c:v>
                </c:pt>
                <c:pt idx="12">
                  <c:v>6852045.200000002</c:v>
                </c:pt>
                <c:pt idx="13">
                  <c:v>6501796.6500000022</c:v>
                </c:pt>
                <c:pt idx="14">
                  <c:v>5001292.4000000004</c:v>
                </c:pt>
                <c:pt idx="15">
                  <c:v>3460060.6</c:v>
                </c:pt>
                <c:pt idx="16">
                  <c:v>3708845.399999999</c:v>
                </c:pt>
                <c:pt idx="17">
                  <c:v>4375383.8</c:v>
                </c:pt>
                <c:pt idx="18">
                  <c:v>4128768.5</c:v>
                </c:pt>
                <c:pt idx="19">
                  <c:v>4923486.3000000007</c:v>
                </c:pt>
                <c:pt idx="20">
                  <c:v>5563921.3700000001</c:v>
                </c:pt>
                <c:pt idx="21">
                  <c:v>5589404.2000000002</c:v>
                </c:pt>
                <c:pt idx="22">
                  <c:v>5528855.5</c:v>
                </c:pt>
                <c:pt idx="23">
                  <c:v>15574445.64999998</c:v>
                </c:pt>
                <c:pt idx="24">
                  <c:v>7966126.3799999952</c:v>
                </c:pt>
                <c:pt idx="25">
                  <c:v>4814818.830000001</c:v>
                </c:pt>
                <c:pt idx="26">
                  <c:v>4577302.5500000007</c:v>
                </c:pt>
                <c:pt idx="27">
                  <c:v>3905229.85</c:v>
                </c:pt>
                <c:pt idx="28">
                  <c:v>3451655.11</c:v>
                </c:pt>
                <c:pt idx="29">
                  <c:v>3046244.04999999</c:v>
                </c:pt>
                <c:pt idx="30">
                  <c:v>2913104.5699999989</c:v>
                </c:pt>
                <c:pt idx="31">
                  <c:v>3634901.8799999901</c:v>
                </c:pt>
                <c:pt idx="32">
                  <c:v>3613088.1599999978</c:v>
                </c:pt>
                <c:pt idx="33">
                  <c:v>3561889.4</c:v>
                </c:pt>
              </c:numCache>
            </c:numRef>
          </c:val>
          <c:smooth val="0"/>
          <c:extLst>
            <c:ext xmlns:c16="http://schemas.microsoft.com/office/drawing/2014/chart" uri="{C3380CC4-5D6E-409C-BE32-E72D297353CC}">
              <c16:uniqueId val="{00000010-AE5B-F140-B992-FDEC88DB9631}"/>
            </c:ext>
          </c:extLst>
        </c:ser>
        <c:ser>
          <c:idx val="17"/>
          <c:order val="17"/>
          <c:tx>
            <c:strRef>
              <c:f>date_type_rev!$AF$43</c:f>
              <c:strCache>
                <c:ptCount val="1"/>
                <c:pt idx="0">
                  <c:v>本</c:v>
                </c:pt>
              </c:strCache>
            </c:strRef>
          </c:tx>
          <c:spPr>
            <a:ln w="28575" cap="rnd">
              <a:solidFill>
                <a:schemeClr val="accent6">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date_type_rev!$AF$44:$AF$77</c:f>
              <c:numCache>
                <c:formatCode>General</c:formatCode>
                <c:ptCount val="34"/>
                <c:pt idx="0">
                  <c:v>875498.79999999993</c:v>
                </c:pt>
                <c:pt idx="1">
                  <c:v>1034748.05</c:v>
                </c:pt>
                <c:pt idx="2">
                  <c:v>1031620.6</c:v>
                </c:pt>
                <c:pt idx="3">
                  <c:v>860775.25000000012</c:v>
                </c:pt>
                <c:pt idx="4">
                  <c:v>681231.39999999991</c:v>
                </c:pt>
                <c:pt idx="5">
                  <c:v>718020.85000000009</c:v>
                </c:pt>
                <c:pt idx="6">
                  <c:v>781674.85000000009</c:v>
                </c:pt>
                <c:pt idx="7">
                  <c:v>699128.60000000009</c:v>
                </c:pt>
                <c:pt idx="8">
                  <c:v>673238.59999999986</c:v>
                </c:pt>
                <c:pt idx="9">
                  <c:v>781845.19999999984</c:v>
                </c:pt>
                <c:pt idx="10">
                  <c:v>685134.39999999991</c:v>
                </c:pt>
                <c:pt idx="11">
                  <c:v>842541.70000000019</c:v>
                </c:pt>
                <c:pt idx="12">
                  <c:v>655108.55000000005</c:v>
                </c:pt>
                <c:pt idx="13">
                  <c:v>693232.95</c:v>
                </c:pt>
                <c:pt idx="14">
                  <c:v>758037.39999999909</c:v>
                </c:pt>
                <c:pt idx="15">
                  <c:v>699486.5</c:v>
                </c:pt>
                <c:pt idx="16">
                  <c:v>565559.19999999995</c:v>
                </c:pt>
                <c:pt idx="17">
                  <c:v>644120.69999999995</c:v>
                </c:pt>
                <c:pt idx="18">
                  <c:v>677835.6</c:v>
                </c:pt>
                <c:pt idx="19">
                  <c:v>614042.5</c:v>
                </c:pt>
                <c:pt idx="20">
                  <c:v>593807.39999999991</c:v>
                </c:pt>
                <c:pt idx="21">
                  <c:v>668601.94999999995</c:v>
                </c:pt>
                <c:pt idx="22">
                  <c:v>623898.69999999902</c:v>
                </c:pt>
                <c:pt idx="23">
                  <c:v>666706.14999999991</c:v>
                </c:pt>
                <c:pt idx="24">
                  <c:v>534687</c:v>
                </c:pt>
                <c:pt idx="25">
                  <c:v>564941.1</c:v>
                </c:pt>
                <c:pt idx="26">
                  <c:v>591831</c:v>
                </c:pt>
                <c:pt idx="27">
                  <c:v>618229.19999999995</c:v>
                </c:pt>
                <c:pt idx="28">
                  <c:v>1366170.1200000599</c:v>
                </c:pt>
                <c:pt idx="29">
                  <c:v>1278430.7</c:v>
                </c:pt>
                <c:pt idx="30">
                  <c:v>1316981.69</c:v>
                </c:pt>
                <c:pt idx="31">
                  <c:v>1484711.76</c:v>
                </c:pt>
                <c:pt idx="32">
                  <c:v>1862726.62</c:v>
                </c:pt>
                <c:pt idx="33">
                  <c:v>3204292.1500000618</c:v>
                </c:pt>
              </c:numCache>
            </c:numRef>
          </c:val>
          <c:smooth val="0"/>
          <c:extLst>
            <c:ext xmlns:c16="http://schemas.microsoft.com/office/drawing/2014/chart" uri="{C3380CC4-5D6E-409C-BE32-E72D297353CC}">
              <c16:uniqueId val="{00000011-AE5B-F140-B992-FDEC88DB9631}"/>
            </c:ext>
          </c:extLst>
        </c:ser>
        <c:dLbls>
          <c:showLegendKey val="0"/>
          <c:showVal val="0"/>
          <c:showCatName val="0"/>
          <c:showSerName val="0"/>
          <c:showPercent val="0"/>
          <c:showBubbleSize val="0"/>
        </c:dLbls>
        <c:smooth val="0"/>
        <c:axId val="1830042463"/>
        <c:axId val="1827822687"/>
      </c:lineChart>
      <c:dateAx>
        <c:axId val="183004246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7822687"/>
        <c:crosses val="autoZero"/>
        <c:auto val="1"/>
        <c:lblOffset val="100"/>
        <c:baseTimeUnit val="months"/>
      </c:dateAx>
      <c:valAx>
        <c:axId val="1827822687"/>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0042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city_rev!$C$76:$C$106</c:f>
              <c:strCache>
                <c:ptCount val="31"/>
                <c:pt idx="0">
                  <c:v>ミティシチ</c:v>
                </c:pt>
                <c:pt idx="1">
                  <c:v>訪問</c:v>
                </c:pt>
                <c:pt idx="2">
                  <c:v>ジュコフスキー</c:v>
                </c:pt>
                <c:pt idx="3">
                  <c:v>トムスク</c:v>
                </c:pt>
                <c:pt idx="4">
                  <c:v>バラシハ</c:v>
                </c:pt>
                <c:pt idx="5">
                  <c:v>ヴォログダ</c:v>
                </c:pt>
                <c:pt idx="6">
                  <c:v>ヴォルスキー</c:v>
                </c:pt>
                <c:pt idx="7">
                  <c:v>アディゲア</c:v>
                </c:pt>
                <c:pt idx="8">
                  <c:v>ヤロスラブリ</c:v>
                </c:pt>
                <c:pt idx="9">
                  <c:v>ノボシビルスク</c:v>
                </c:pt>
                <c:pt idx="10">
                  <c:v>デジタル</c:v>
                </c:pt>
                <c:pt idx="11">
                  <c:v>カザン</c:v>
                </c:pt>
                <c:pt idx="12">
                  <c:v>コロムナ</c:v>
                </c:pt>
                <c:pt idx="13">
                  <c:v>チェーホフ</c:v>
                </c:pt>
                <c:pt idx="14">
                  <c:v>クルスク</c:v>
                </c:pt>
                <c:pt idx="15">
                  <c:v>オムスク</c:v>
                </c:pt>
                <c:pt idx="16">
                  <c:v>ロストフ・ナ・ドヌ</c:v>
                </c:pt>
                <c:pt idx="17">
                  <c:v>カルーガ</c:v>
                </c:pt>
                <c:pt idx="18">
                  <c:v>セルギエフ</c:v>
                </c:pt>
                <c:pt idx="19">
                  <c:v>スルグト</c:v>
                </c:pt>
                <c:pt idx="20">
                  <c:v>サマラ</c:v>
                </c:pt>
                <c:pt idx="21">
                  <c:v>N.ノヴゴロド</c:v>
                </c:pt>
                <c:pt idx="22">
                  <c:v>ウファ</c:v>
                </c:pt>
                <c:pt idx="23">
                  <c:v>クラスノヤルスク</c:v>
                </c:pt>
                <c:pt idx="24">
                  <c:v>オンラインストア</c:v>
                </c:pt>
                <c:pt idx="25">
                  <c:v>チュメニ</c:v>
                </c:pt>
                <c:pt idx="26">
                  <c:v>ヒムキ</c:v>
                </c:pt>
                <c:pt idx="27">
                  <c:v>ヴォロネジ</c:v>
                </c:pt>
                <c:pt idx="28">
                  <c:v>ヤクーツク</c:v>
                </c:pt>
                <c:pt idx="29">
                  <c:v>SPb</c:v>
                </c:pt>
                <c:pt idx="30">
                  <c:v>モスクワ</c:v>
                </c:pt>
              </c:strCache>
            </c:strRef>
          </c:cat>
          <c:val>
            <c:numRef>
              <c:f>city_rev!$D$76:$D$106</c:f>
              <c:numCache>
                <c:formatCode>0</c:formatCode>
                <c:ptCount val="31"/>
                <c:pt idx="0">
                  <c:v>5949101.5700000068</c:v>
                </c:pt>
                <c:pt idx="1">
                  <c:v>16372837.000000071</c:v>
                </c:pt>
                <c:pt idx="2">
                  <c:v>19931938.520000041</c:v>
                </c:pt>
                <c:pt idx="3">
                  <c:v>27714110.019999951</c:v>
                </c:pt>
                <c:pt idx="4">
                  <c:v>30140853.869999841</c:v>
                </c:pt>
                <c:pt idx="5">
                  <c:v>38160429.029999487</c:v>
                </c:pt>
                <c:pt idx="6">
                  <c:v>40539650.319999099</c:v>
                </c:pt>
                <c:pt idx="7">
                  <c:v>44049638.799997836</c:v>
                </c:pt>
                <c:pt idx="8">
                  <c:v>45226578.899998993</c:v>
                </c:pt>
                <c:pt idx="9">
                  <c:v>46352399.030000202</c:v>
                </c:pt>
                <c:pt idx="10">
                  <c:v>49792061.499998666</c:v>
                </c:pt>
                <c:pt idx="11">
                  <c:v>52743454.679999918</c:v>
                </c:pt>
                <c:pt idx="12">
                  <c:v>57436486.630000301</c:v>
                </c:pt>
                <c:pt idx="13">
                  <c:v>58605903.529998958</c:v>
                </c:pt>
                <c:pt idx="14">
                  <c:v>64953921.550000243</c:v>
                </c:pt>
                <c:pt idx="15">
                  <c:v>65766434.410001002</c:v>
                </c:pt>
                <c:pt idx="16">
                  <c:v>68479468.370001167</c:v>
                </c:pt>
                <c:pt idx="17">
                  <c:v>68710368.399999648</c:v>
                </c:pt>
                <c:pt idx="18">
                  <c:v>74189318.919999361</c:v>
                </c:pt>
                <c:pt idx="19">
                  <c:v>74882096.249999717</c:v>
                </c:pt>
                <c:pt idx="20">
                  <c:v>75128825.739999175</c:v>
                </c:pt>
                <c:pt idx="21">
                  <c:v>78787596.889997527</c:v>
                </c:pt>
                <c:pt idx="22">
                  <c:v>101565283.37999719</c:v>
                </c:pt>
                <c:pt idx="23">
                  <c:v>111177649.2900029</c:v>
                </c:pt>
                <c:pt idx="24">
                  <c:v>112205072.8599989</c:v>
                </c:pt>
                <c:pt idx="25">
                  <c:v>122296682.25000191</c:v>
                </c:pt>
                <c:pt idx="26">
                  <c:v>141939672.99999899</c:v>
                </c:pt>
                <c:pt idx="27">
                  <c:v>167374470.350003</c:v>
                </c:pt>
                <c:pt idx="28">
                  <c:v>191612978.3599987</c:v>
                </c:pt>
                <c:pt idx="29">
                  <c:v>214134731.99999681</c:v>
                </c:pt>
                <c:pt idx="30">
                  <c:v>1132706329.150043</c:v>
                </c:pt>
              </c:numCache>
            </c:numRef>
          </c:val>
          <c:extLst>
            <c:ext xmlns:c16="http://schemas.microsoft.com/office/drawing/2014/chart" uri="{C3380CC4-5D6E-409C-BE32-E72D297353CC}">
              <c16:uniqueId val="{00000000-712E-F641-B1A7-EA75926B4749}"/>
            </c:ext>
          </c:extLst>
        </c:ser>
        <c:dLbls>
          <c:showLegendKey val="0"/>
          <c:showVal val="0"/>
          <c:showCatName val="0"/>
          <c:showSerName val="0"/>
          <c:showPercent val="0"/>
          <c:showBubbleSize val="0"/>
        </c:dLbls>
        <c:gapWidth val="182"/>
        <c:axId val="1836010799"/>
        <c:axId val="1835703759"/>
      </c:barChart>
      <c:catAx>
        <c:axId val="183601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703759"/>
        <c:crosses val="autoZero"/>
        <c:auto val="1"/>
        <c:lblAlgn val="ctr"/>
        <c:lblOffset val="100"/>
        <c:noMultiLvlLbl val="0"/>
      </c:catAx>
      <c:valAx>
        <c:axId val="183570375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601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ja-JP" dirty="0"/>
              <a:t>2013</a:t>
            </a:r>
            <a:r>
              <a:rPr lang="ja-JP" altLang="en-US"/>
              <a:t>年</a:t>
            </a:r>
            <a:r>
              <a:rPr lang="en-US" altLang="ja-JP" dirty="0"/>
              <a:t>1</a:t>
            </a:r>
            <a:r>
              <a:rPr lang="ja-JP" altLang="en-US"/>
              <a:t>月</a:t>
            </a:r>
            <a:r>
              <a:rPr lang="en-US" altLang="ja-JP" dirty="0"/>
              <a:t>〜2015</a:t>
            </a:r>
            <a:r>
              <a:rPr lang="ja-JP" altLang="en-US"/>
              <a:t>年</a:t>
            </a:r>
            <a:r>
              <a:rPr lang="en-US" altLang="ja-JP" dirty="0"/>
              <a:t>10</a:t>
            </a:r>
            <a:r>
              <a:rPr lang="ja-JP" altLang="en-US"/>
              <a:t>月までの推移</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lineChart>
        <c:grouping val="standard"/>
        <c:varyColors val="0"/>
        <c:ser>
          <c:idx val="0"/>
          <c:order val="0"/>
          <c:tx>
            <c:strRef>
              <c:f>date_price!$C$1</c:f>
              <c:strCache>
                <c:ptCount val="1"/>
                <c:pt idx="0">
                  <c:v>item_price</c:v>
                </c:pt>
              </c:strCache>
            </c:strRef>
          </c:tx>
          <c:spPr>
            <a:ln w="28575" cap="rnd">
              <a:solidFill>
                <a:schemeClr val="accent1"/>
              </a:solidFill>
              <a:round/>
            </a:ln>
            <a:effectLst/>
          </c:spPr>
          <c:marker>
            <c:symbol val="none"/>
          </c:marker>
          <c:cat>
            <c:numRef>
              <c:f>date_price!$D$2:$D$35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date_price!$C$2:$C$35</c:f>
              <c:numCache>
                <c:formatCode>General</c:formatCode>
                <c:ptCount val="34"/>
                <c:pt idx="0">
                  <c:v>710.62212704142405</c:v>
                </c:pt>
                <c:pt idx="1">
                  <c:v>695.86685611631924</c:v>
                </c:pt>
                <c:pt idx="2">
                  <c:v>694.68806295245588</c:v>
                </c:pt>
                <c:pt idx="3">
                  <c:v>653.63379656154223</c:v>
                </c:pt>
                <c:pt idx="4">
                  <c:v>624.17999294114225</c:v>
                </c:pt>
                <c:pt idx="5">
                  <c:v>630.89364410019925</c:v>
                </c:pt>
                <c:pt idx="6">
                  <c:v>618.57824685910327</c:v>
                </c:pt>
                <c:pt idx="7">
                  <c:v>624.57685470027729</c:v>
                </c:pt>
                <c:pt idx="8">
                  <c:v>756.22882335160614</c:v>
                </c:pt>
                <c:pt idx="9">
                  <c:v>784.64332771393413</c:v>
                </c:pt>
                <c:pt idx="10">
                  <c:v>822.94987941110753</c:v>
                </c:pt>
                <c:pt idx="11">
                  <c:v>999.53883145115663</c:v>
                </c:pt>
                <c:pt idx="12">
                  <c:v>862.86912770139247</c:v>
                </c:pt>
                <c:pt idx="13">
                  <c:v>866.44831994569483</c:v>
                </c:pt>
                <c:pt idx="14">
                  <c:v>901.06817103487754</c:v>
                </c:pt>
                <c:pt idx="15">
                  <c:v>852.16016704214098</c:v>
                </c:pt>
                <c:pt idx="16">
                  <c:v>860.03922552048653</c:v>
                </c:pt>
                <c:pt idx="17">
                  <c:v>873.53823052892176</c:v>
                </c:pt>
                <c:pt idx="18">
                  <c:v>847.04641961695063</c:v>
                </c:pt>
                <c:pt idx="19">
                  <c:v>886.87969896724974</c:v>
                </c:pt>
                <c:pt idx="20">
                  <c:v>1057.381811114622</c:v>
                </c:pt>
                <c:pt idx="21">
                  <c:v>1069.6590293039869</c:v>
                </c:pt>
                <c:pt idx="22">
                  <c:v>1218.8736998863981</c:v>
                </c:pt>
                <c:pt idx="23">
                  <c:v>1371.7501226340021</c:v>
                </c:pt>
                <c:pt idx="24">
                  <c:v>1136.142470286891</c:v>
                </c:pt>
                <c:pt idx="25">
                  <c:v>1010.465368440781</c:v>
                </c:pt>
                <c:pt idx="26">
                  <c:v>1021.170081251088</c:v>
                </c:pt>
                <c:pt idx="27">
                  <c:v>1047.9426720572651</c:v>
                </c:pt>
                <c:pt idx="28">
                  <c:v>1076.8994657599701</c:v>
                </c:pt>
                <c:pt idx="29">
                  <c:v>1020.437533122558</c:v>
                </c:pt>
                <c:pt idx="30">
                  <c:v>966.82839048325513</c:v>
                </c:pt>
                <c:pt idx="31">
                  <c:v>951.37413869267459</c:v>
                </c:pt>
                <c:pt idx="32">
                  <c:v>1167.5022899360049</c:v>
                </c:pt>
                <c:pt idx="33">
                  <c:v>1224.5748250651011</c:v>
                </c:pt>
              </c:numCache>
            </c:numRef>
          </c:val>
          <c:smooth val="0"/>
          <c:extLst>
            <c:ext xmlns:c16="http://schemas.microsoft.com/office/drawing/2014/chart" uri="{C3380CC4-5D6E-409C-BE32-E72D297353CC}">
              <c16:uniqueId val="{00000000-82BC-7B45-AFDB-0C316A6B65F1}"/>
            </c:ext>
          </c:extLst>
        </c:ser>
        <c:dLbls>
          <c:showLegendKey val="0"/>
          <c:showVal val="0"/>
          <c:showCatName val="0"/>
          <c:showSerName val="0"/>
          <c:showPercent val="0"/>
          <c:showBubbleSize val="0"/>
        </c:dLbls>
        <c:smooth val="0"/>
        <c:axId val="1756471199"/>
        <c:axId val="1755175791"/>
      </c:lineChart>
      <c:dateAx>
        <c:axId val="1756471199"/>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5175791"/>
        <c:crosses val="autoZero"/>
        <c:auto val="1"/>
        <c:lblOffset val="100"/>
        <c:baseTimeUnit val="months"/>
      </c:dateAx>
      <c:valAx>
        <c:axId val="1755175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6471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Sheet4!$C$43</c:f>
              <c:strCache>
                <c:ptCount val="1"/>
                <c:pt idx="0">
                  <c:v>Androidゲーム</c:v>
                </c:pt>
              </c:strCache>
            </c:strRef>
          </c:tx>
          <c:spPr>
            <a:ln w="28575" cap="rnd">
              <a:solidFill>
                <a:schemeClr val="accent1"/>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Sheet4!$C$44:$C$77</c:f>
              <c:numCache>
                <c:formatCode>General</c:formatCode>
                <c:ptCount val="34"/>
                <c:pt idx="23">
                  <c:v>171.2</c:v>
                </c:pt>
                <c:pt idx="24">
                  <c:v>229</c:v>
                </c:pt>
                <c:pt idx="25">
                  <c:v>135.19999999999999</c:v>
                </c:pt>
                <c:pt idx="26">
                  <c:v>175</c:v>
                </c:pt>
                <c:pt idx="27">
                  <c:v>175</c:v>
                </c:pt>
                <c:pt idx="28">
                  <c:v>168</c:v>
                </c:pt>
                <c:pt idx="29">
                  <c:v>178.18181818181819</c:v>
                </c:pt>
                <c:pt idx="30">
                  <c:v>151.66666666666671</c:v>
                </c:pt>
                <c:pt idx="31">
                  <c:v>190</c:v>
                </c:pt>
                <c:pt idx="32">
                  <c:v>140</c:v>
                </c:pt>
                <c:pt idx="33">
                  <c:v>140</c:v>
                </c:pt>
              </c:numCache>
            </c:numRef>
          </c:val>
          <c:smooth val="0"/>
          <c:extLst>
            <c:ext xmlns:c16="http://schemas.microsoft.com/office/drawing/2014/chart" uri="{C3380CC4-5D6E-409C-BE32-E72D297353CC}">
              <c16:uniqueId val="{00000000-107B-EE4F-A771-7BA512E7CDE9}"/>
            </c:ext>
          </c:extLst>
        </c:ser>
        <c:ser>
          <c:idx val="1"/>
          <c:order val="1"/>
          <c:tx>
            <c:strRef>
              <c:f>Sheet4!$D$43</c:f>
              <c:strCache>
                <c:ptCount val="1"/>
                <c:pt idx="0">
                  <c:v>MACゲーム</c:v>
                </c:pt>
              </c:strCache>
            </c:strRef>
          </c:tx>
          <c:spPr>
            <a:ln w="28575" cap="rnd">
              <a:solidFill>
                <a:schemeClr val="accent2"/>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Sheet4!$D$44:$D$77</c:f>
              <c:numCache>
                <c:formatCode>General</c:formatCode>
                <c:ptCount val="34"/>
                <c:pt idx="23">
                  <c:v>539</c:v>
                </c:pt>
                <c:pt idx="24">
                  <c:v>665.66666666666663</c:v>
                </c:pt>
                <c:pt idx="28">
                  <c:v>449</c:v>
                </c:pt>
                <c:pt idx="31">
                  <c:v>949</c:v>
                </c:pt>
                <c:pt idx="33">
                  <c:v>949</c:v>
                </c:pt>
              </c:numCache>
            </c:numRef>
          </c:val>
          <c:smooth val="0"/>
          <c:extLst>
            <c:ext xmlns:c16="http://schemas.microsoft.com/office/drawing/2014/chart" uri="{C3380CC4-5D6E-409C-BE32-E72D297353CC}">
              <c16:uniqueId val="{00000001-107B-EE4F-A771-7BA512E7CDE9}"/>
            </c:ext>
          </c:extLst>
        </c:ser>
        <c:ser>
          <c:idx val="2"/>
          <c:order val="2"/>
          <c:tx>
            <c:strRef>
              <c:f>Sheet4!$E$43</c:f>
              <c:strCache>
                <c:ptCount val="1"/>
                <c:pt idx="0">
                  <c:v>PCゲーム</c:v>
                </c:pt>
              </c:strCache>
            </c:strRef>
          </c:tx>
          <c:spPr>
            <a:ln w="28575" cap="rnd">
              <a:solidFill>
                <a:schemeClr val="accent3"/>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Sheet4!$E$44:$E$77</c:f>
              <c:numCache>
                <c:formatCode>General</c:formatCode>
                <c:ptCount val="34"/>
                <c:pt idx="0">
                  <c:v>501.96791105709968</c:v>
                </c:pt>
                <c:pt idx="1">
                  <c:v>517.51406530207271</c:v>
                </c:pt>
                <c:pt idx="2">
                  <c:v>560.57054596301987</c:v>
                </c:pt>
                <c:pt idx="3">
                  <c:v>517.49429143390523</c:v>
                </c:pt>
                <c:pt idx="4">
                  <c:v>516.55275654412651</c:v>
                </c:pt>
                <c:pt idx="5">
                  <c:v>499.46423752770761</c:v>
                </c:pt>
                <c:pt idx="6">
                  <c:v>511.18907687547102</c:v>
                </c:pt>
                <c:pt idx="7">
                  <c:v>455.79576090243489</c:v>
                </c:pt>
                <c:pt idx="8">
                  <c:v>538.6563838802831</c:v>
                </c:pt>
                <c:pt idx="9">
                  <c:v>551.29548222033725</c:v>
                </c:pt>
                <c:pt idx="10">
                  <c:v>696.16023756290133</c:v>
                </c:pt>
                <c:pt idx="11">
                  <c:v>562.30222875685786</c:v>
                </c:pt>
                <c:pt idx="12">
                  <c:v>504.24487263037457</c:v>
                </c:pt>
                <c:pt idx="13">
                  <c:v>450.36542861450221</c:v>
                </c:pt>
                <c:pt idx="14">
                  <c:v>618.33749035186872</c:v>
                </c:pt>
                <c:pt idx="15">
                  <c:v>625.13968329761997</c:v>
                </c:pt>
                <c:pt idx="16">
                  <c:v>582.27884897715705</c:v>
                </c:pt>
                <c:pt idx="17">
                  <c:v>546.15275676122167</c:v>
                </c:pt>
                <c:pt idx="18">
                  <c:v>530.12647548219377</c:v>
                </c:pt>
                <c:pt idx="19">
                  <c:v>478.10432099993727</c:v>
                </c:pt>
                <c:pt idx="20">
                  <c:v>693.29243379523359</c:v>
                </c:pt>
                <c:pt idx="21">
                  <c:v>697.50400109395798</c:v>
                </c:pt>
                <c:pt idx="22">
                  <c:v>855.76819521062134</c:v>
                </c:pt>
                <c:pt idx="23">
                  <c:v>802.25716878125763</c:v>
                </c:pt>
                <c:pt idx="24">
                  <c:v>673.7318804695467</c:v>
                </c:pt>
                <c:pt idx="25">
                  <c:v>612.53937141910706</c:v>
                </c:pt>
                <c:pt idx="26">
                  <c:v>642.79341767212873</c:v>
                </c:pt>
                <c:pt idx="27">
                  <c:v>761.44798608709004</c:v>
                </c:pt>
                <c:pt idx="28">
                  <c:v>831.59670225083994</c:v>
                </c:pt>
                <c:pt idx="29">
                  <c:v>761.76386850102347</c:v>
                </c:pt>
                <c:pt idx="30">
                  <c:v>727.20307055338628</c:v>
                </c:pt>
                <c:pt idx="31">
                  <c:v>662.44243853791443</c:v>
                </c:pt>
                <c:pt idx="32">
                  <c:v>759.58930797596611</c:v>
                </c:pt>
                <c:pt idx="33">
                  <c:v>861.84291088244902</c:v>
                </c:pt>
              </c:numCache>
            </c:numRef>
          </c:val>
          <c:smooth val="0"/>
          <c:extLst>
            <c:ext xmlns:c16="http://schemas.microsoft.com/office/drawing/2014/chart" uri="{C3380CC4-5D6E-409C-BE32-E72D297353CC}">
              <c16:uniqueId val="{00000002-107B-EE4F-A771-7BA512E7CDE9}"/>
            </c:ext>
          </c:extLst>
        </c:ser>
        <c:ser>
          <c:idx val="3"/>
          <c:order val="3"/>
          <c:tx>
            <c:strRef>
              <c:f>Sheet4!$F$43</c:f>
              <c:strCache>
                <c:ptCount val="1"/>
                <c:pt idx="0">
                  <c:v>オフィス</c:v>
                </c:pt>
              </c:strCache>
            </c:strRef>
          </c:tx>
          <c:spPr>
            <a:ln w="28575" cap="rnd">
              <a:solidFill>
                <a:schemeClr val="accent4"/>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Sheet4!$F$44:$F$77</c:f>
              <c:numCache>
                <c:formatCode>General</c:formatCode>
                <c:ptCount val="34"/>
                <c:pt idx="0">
                  <c:v>484.8763440860215</c:v>
                </c:pt>
                <c:pt idx="1">
                  <c:v>809.97569444447925</c:v>
                </c:pt>
                <c:pt idx="2">
                  <c:v>855.8847552540559</c:v>
                </c:pt>
                <c:pt idx="3">
                  <c:v>829.4367088607595</c:v>
                </c:pt>
                <c:pt idx="4">
                  <c:v>417.78461805556248</c:v>
                </c:pt>
                <c:pt idx="5">
                  <c:v>349.27927927929733</c:v>
                </c:pt>
                <c:pt idx="6">
                  <c:v>378.39949999999999</c:v>
                </c:pt>
                <c:pt idx="7">
                  <c:v>340.1753985507392</c:v>
                </c:pt>
                <c:pt idx="8">
                  <c:v>520.89813008129261</c:v>
                </c:pt>
                <c:pt idx="9">
                  <c:v>643.02083333333337</c:v>
                </c:pt>
                <c:pt idx="10">
                  <c:v>784.25714285714287</c:v>
                </c:pt>
                <c:pt idx="11">
                  <c:v>579.09701492537317</c:v>
                </c:pt>
                <c:pt idx="12">
                  <c:v>589.804347826087</c:v>
                </c:pt>
                <c:pt idx="13">
                  <c:v>679.7544217687082</c:v>
                </c:pt>
                <c:pt idx="14">
                  <c:v>776.32835820895525</c:v>
                </c:pt>
                <c:pt idx="15">
                  <c:v>745.83946360156312</c:v>
                </c:pt>
                <c:pt idx="16">
                  <c:v>823.99590163936887</c:v>
                </c:pt>
                <c:pt idx="17">
                  <c:v>797.26869658119222</c:v>
                </c:pt>
                <c:pt idx="18">
                  <c:v>1076.5711538461669</c:v>
                </c:pt>
                <c:pt idx="19">
                  <c:v>992.96113015869923</c:v>
                </c:pt>
                <c:pt idx="20">
                  <c:v>1051.0022852039081</c:v>
                </c:pt>
                <c:pt idx="21">
                  <c:v>973.07268256586769</c:v>
                </c:pt>
                <c:pt idx="22">
                  <c:v>1203.2728899559081</c:v>
                </c:pt>
                <c:pt idx="23">
                  <c:v>1313.1461502958859</c:v>
                </c:pt>
                <c:pt idx="24">
                  <c:v>1089.913826420526</c:v>
                </c:pt>
                <c:pt idx="25">
                  <c:v>1135.7491929730629</c:v>
                </c:pt>
                <c:pt idx="26">
                  <c:v>1328.430056557497</c:v>
                </c:pt>
                <c:pt idx="27">
                  <c:v>1391.473823061574</c:v>
                </c:pt>
                <c:pt idx="28">
                  <c:v>1151.616449746937</c:v>
                </c:pt>
                <c:pt idx="29">
                  <c:v>1084.133500417737</c:v>
                </c:pt>
                <c:pt idx="30">
                  <c:v>1077.310213864296</c:v>
                </c:pt>
                <c:pt idx="31">
                  <c:v>1174.582104584633</c:v>
                </c:pt>
                <c:pt idx="32">
                  <c:v>1291.1083666992679</c:v>
                </c:pt>
                <c:pt idx="33">
                  <c:v>1161.032212885098</c:v>
                </c:pt>
              </c:numCache>
            </c:numRef>
          </c:val>
          <c:smooth val="0"/>
          <c:extLst>
            <c:ext xmlns:c16="http://schemas.microsoft.com/office/drawing/2014/chart" uri="{C3380CC4-5D6E-409C-BE32-E72D297353CC}">
              <c16:uniqueId val="{00000003-107B-EE4F-A771-7BA512E7CDE9}"/>
            </c:ext>
          </c:extLst>
        </c:ser>
        <c:ser>
          <c:idx val="4"/>
          <c:order val="4"/>
          <c:tx>
            <c:strRef>
              <c:f>Sheet4!$G$43</c:f>
              <c:strCache>
                <c:ptCount val="1"/>
                <c:pt idx="0">
                  <c:v>ギフト</c:v>
                </c:pt>
              </c:strCache>
            </c:strRef>
          </c:tx>
          <c:spPr>
            <a:ln w="28575" cap="rnd">
              <a:solidFill>
                <a:schemeClr val="accent5"/>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Sheet4!$G$44:$G$77</c:f>
              <c:numCache>
                <c:formatCode>General</c:formatCode>
                <c:ptCount val="34"/>
                <c:pt idx="0">
                  <c:v>623.59672494940151</c:v>
                </c:pt>
                <c:pt idx="1">
                  <c:v>624.76618079517436</c:v>
                </c:pt>
                <c:pt idx="2">
                  <c:v>648.50278487706021</c:v>
                </c:pt>
                <c:pt idx="3">
                  <c:v>638.16508972711085</c:v>
                </c:pt>
                <c:pt idx="4">
                  <c:v>589.90676911445735</c:v>
                </c:pt>
                <c:pt idx="5">
                  <c:v>457.04547507724021</c:v>
                </c:pt>
                <c:pt idx="6">
                  <c:v>500.73787699646181</c:v>
                </c:pt>
                <c:pt idx="7">
                  <c:v>560.95015005072901</c:v>
                </c:pt>
                <c:pt idx="8">
                  <c:v>572.52217642197024</c:v>
                </c:pt>
                <c:pt idx="9">
                  <c:v>616.63193209140036</c:v>
                </c:pt>
                <c:pt idx="10">
                  <c:v>632.28340218538744</c:v>
                </c:pt>
                <c:pt idx="11">
                  <c:v>679.87259108684748</c:v>
                </c:pt>
                <c:pt idx="12">
                  <c:v>638.63665091294342</c:v>
                </c:pt>
                <c:pt idx="13">
                  <c:v>660.85287452356965</c:v>
                </c:pt>
                <c:pt idx="14">
                  <c:v>651.95556601474914</c:v>
                </c:pt>
                <c:pt idx="15">
                  <c:v>668.81941470068671</c:v>
                </c:pt>
                <c:pt idx="16">
                  <c:v>685.49231434489889</c:v>
                </c:pt>
                <c:pt idx="17">
                  <c:v>685.54200706217762</c:v>
                </c:pt>
                <c:pt idx="18">
                  <c:v>715.71716235383246</c:v>
                </c:pt>
                <c:pt idx="19">
                  <c:v>740.58179948602185</c:v>
                </c:pt>
                <c:pt idx="20">
                  <c:v>765.54618631841743</c:v>
                </c:pt>
                <c:pt idx="21">
                  <c:v>825.5345552795003</c:v>
                </c:pt>
                <c:pt idx="22">
                  <c:v>860.59743152479552</c:v>
                </c:pt>
                <c:pt idx="23">
                  <c:v>958.76273552474277</c:v>
                </c:pt>
                <c:pt idx="24">
                  <c:v>937.90263964703297</c:v>
                </c:pt>
                <c:pt idx="25">
                  <c:v>939.88496544679333</c:v>
                </c:pt>
                <c:pt idx="26">
                  <c:v>904.35998066326806</c:v>
                </c:pt>
                <c:pt idx="27">
                  <c:v>861.98968974250374</c:v>
                </c:pt>
                <c:pt idx="28">
                  <c:v>834.90993060776918</c:v>
                </c:pt>
                <c:pt idx="29">
                  <c:v>839.29478848248505</c:v>
                </c:pt>
                <c:pt idx="30">
                  <c:v>796.95918100639096</c:v>
                </c:pt>
                <c:pt idx="31">
                  <c:v>876.11363629730431</c:v>
                </c:pt>
                <c:pt idx="32">
                  <c:v>852.33271510320844</c:v>
                </c:pt>
                <c:pt idx="33">
                  <c:v>998.20736180508152</c:v>
                </c:pt>
              </c:numCache>
            </c:numRef>
          </c:val>
          <c:smooth val="0"/>
          <c:extLst>
            <c:ext xmlns:c16="http://schemas.microsoft.com/office/drawing/2014/chart" uri="{C3380CC4-5D6E-409C-BE32-E72D297353CC}">
              <c16:uniqueId val="{00000004-107B-EE4F-A771-7BA512E7CDE9}"/>
            </c:ext>
          </c:extLst>
        </c:ser>
        <c:ser>
          <c:idx val="5"/>
          <c:order val="5"/>
          <c:tx>
            <c:strRef>
              <c:f>Sheet4!$H$43</c:f>
              <c:strCache>
                <c:ptCount val="1"/>
                <c:pt idx="0">
                  <c:v>ゲーム</c:v>
                </c:pt>
              </c:strCache>
            </c:strRef>
          </c:tx>
          <c:spPr>
            <a:ln w="28575" cap="rnd">
              <a:solidFill>
                <a:schemeClr val="accent6"/>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Sheet4!$H$44:$H$77</c:f>
              <c:numCache>
                <c:formatCode>General</c:formatCode>
                <c:ptCount val="34"/>
                <c:pt idx="0">
                  <c:v>1406.6417900471361</c:v>
                </c:pt>
                <c:pt idx="1">
                  <c:v>1352.6711825564969</c:v>
                </c:pt>
                <c:pt idx="2">
                  <c:v>1378.5998304536081</c:v>
                </c:pt>
                <c:pt idx="3">
                  <c:v>1303.606498630186</c:v>
                </c:pt>
                <c:pt idx="4">
                  <c:v>1203.417907195615</c:v>
                </c:pt>
                <c:pt idx="5">
                  <c:v>1203.698005509016</c:v>
                </c:pt>
                <c:pt idx="6">
                  <c:v>1281.2235884479589</c:v>
                </c:pt>
                <c:pt idx="7">
                  <c:v>1145.954557307434</c:v>
                </c:pt>
                <c:pt idx="8">
                  <c:v>1437.5174755791261</c:v>
                </c:pt>
                <c:pt idx="9">
                  <c:v>1603.903844814078</c:v>
                </c:pt>
                <c:pt idx="10">
                  <c:v>1739.58517757448</c:v>
                </c:pt>
                <c:pt idx="11">
                  <c:v>1641.348578974048</c:v>
                </c:pt>
                <c:pt idx="12">
                  <c:v>1488.295267859289</c:v>
                </c:pt>
                <c:pt idx="13">
                  <c:v>1378.886497636026</c:v>
                </c:pt>
                <c:pt idx="14">
                  <c:v>1680.0851150302051</c:v>
                </c:pt>
                <c:pt idx="15">
                  <c:v>1605.1124316492201</c:v>
                </c:pt>
                <c:pt idx="16">
                  <c:v>1662.3454054527881</c:v>
                </c:pt>
                <c:pt idx="17">
                  <c:v>1695.2415570522651</c:v>
                </c:pt>
                <c:pt idx="18">
                  <c:v>1509.613938776173</c:v>
                </c:pt>
                <c:pt idx="19">
                  <c:v>1438.250623525103</c:v>
                </c:pt>
                <c:pt idx="20">
                  <c:v>1724.140523970613</c:v>
                </c:pt>
                <c:pt idx="21">
                  <c:v>1867.265869534217</c:v>
                </c:pt>
                <c:pt idx="22">
                  <c:v>2080.6860536278782</c:v>
                </c:pt>
                <c:pt idx="23">
                  <c:v>1900.833868825561</c:v>
                </c:pt>
                <c:pt idx="24">
                  <c:v>1794.7477870537341</c:v>
                </c:pt>
                <c:pt idx="25">
                  <c:v>1774.516725427173</c:v>
                </c:pt>
                <c:pt idx="26">
                  <c:v>1941.281694417705</c:v>
                </c:pt>
                <c:pt idx="27">
                  <c:v>2270.8749106180949</c:v>
                </c:pt>
                <c:pt idx="28">
                  <c:v>2000.999593074517</c:v>
                </c:pt>
                <c:pt idx="29">
                  <c:v>1742.2910844182641</c:v>
                </c:pt>
                <c:pt idx="30">
                  <c:v>1869.116682846372</c:v>
                </c:pt>
                <c:pt idx="31">
                  <c:v>1472.763649122194</c:v>
                </c:pt>
                <c:pt idx="32">
                  <c:v>1977.032945524757</c:v>
                </c:pt>
                <c:pt idx="33">
                  <c:v>2500.775032779592</c:v>
                </c:pt>
              </c:numCache>
            </c:numRef>
          </c:val>
          <c:smooth val="0"/>
          <c:extLst>
            <c:ext xmlns:c16="http://schemas.microsoft.com/office/drawing/2014/chart" uri="{C3380CC4-5D6E-409C-BE32-E72D297353CC}">
              <c16:uniqueId val="{00000005-107B-EE4F-A771-7BA512E7CDE9}"/>
            </c:ext>
          </c:extLst>
        </c:ser>
        <c:ser>
          <c:idx val="6"/>
          <c:order val="6"/>
          <c:tx>
            <c:strRef>
              <c:f>Sheet4!$I$43</c:f>
              <c:strCache>
                <c:ptCount val="1"/>
                <c:pt idx="0">
                  <c:v>ゲーム機</c:v>
                </c:pt>
              </c:strCache>
            </c:strRef>
          </c:tx>
          <c:spPr>
            <a:ln w="28575" cap="rnd">
              <a:solidFill>
                <a:schemeClr val="accent1">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Sheet4!$I$44:$I$77</c:f>
              <c:numCache>
                <c:formatCode>General</c:formatCode>
                <c:ptCount val="34"/>
                <c:pt idx="0">
                  <c:v>12302.501519138739</c:v>
                </c:pt>
                <c:pt idx="1">
                  <c:v>11701.348465266559</c:v>
                </c:pt>
                <c:pt idx="2">
                  <c:v>11098.84508064516</c:v>
                </c:pt>
                <c:pt idx="3">
                  <c:v>11691.85765661253</c:v>
                </c:pt>
                <c:pt idx="4">
                  <c:v>11276.8472899729</c:v>
                </c:pt>
                <c:pt idx="5">
                  <c:v>11125.622181818189</c:v>
                </c:pt>
                <c:pt idx="6">
                  <c:v>11781.13602430557</c:v>
                </c:pt>
                <c:pt idx="7">
                  <c:v>11489.80892857144</c:v>
                </c:pt>
                <c:pt idx="8">
                  <c:v>11824.71287677301</c:v>
                </c:pt>
                <c:pt idx="9">
                  <c:v>11393.85104450504</c:v>
                </c:pt>
                <c:pt idx="10">
                  <c:v>12660.86488958944</c:v>
                </c:pt>
                <c:pt idx="11">
                  <c:v>13436.73801322601</c:v>
                </c:pt>
                <c:pt idx="12">
                  <c:v>13841.6374992376</c:v>
                </c:pt>
                <c:pt idx="13">
                  <c:v>14398.89176317553</c:v>
                </c:pt>
                <c:pt idx="14">
                  <c:v>15013.79981086704</c:v>
                </c:pt>
                <c:pt idx="15">
                  <c:v>16121.915425023921</c:v>
                </c:pt>
                <c:pt idx="16">
                  <c:v>15784.502658788761</c:v>
                </c:pt>
                <c:pt idx="17">
                  <c:v>15874.86368563683</c:v>
                </c:pt>
                <c:pt idx="18">
                  <c:v>14763.90336787563</c:v>
                </c:pt>
                <c:pt idx="19">
                  <c:v>14346.98462616822</c:v>
                </c:pt>
                <c:pt idx="20">
                  <c:v>15860.048652140689</c:v>
                </c:pt>
                <c:pt idx="21">
                  <c:v>17982.765882352938</c:v>
                </c:pt>
                <c:pt idx="22">
                  <c:v>18666.743988970589</c:v>
                </c:pt>
                <c:pt idx="23">
                  <c:v>17994.05636027225</c:v>
                </c:pt>
                <c:pt idx="24">
                  <c:v>19524.22609051755</c:v>
                </c:pt>
                <c:pt idx="25">
                  <c:v>20897.857151360458</c:v>
                </c:pt>
                <c:pt idx="26">
                  <c:v>22084.999663212438</c:v>
                </c:pt>
                <c:pt idx="27">
                  <c:v>21993.05405405405</c:v>
                </c:pt>
                <c:pt idx="28">
                  <c:v>22084.80203703704</c:v>
                </c:pt>
                <c:pt idx="29">
                  <c:v>21707.391118493691</c:v>
                </c:pt>
                <c:pt idx="30">
                  <c:v>22407.173418367351</c:v>
                </c:pt>
                <c:pt idx="31">
                  <c:v>21900.287886524678</c:v>
                </c:pt>
                <c:pt idx="32">
                  <c:v>23483.657788778881</c:v>
                </c:pt>
                <c:pt idx="33">
                  <c:v>26237.190972222219</c:v>
                </c:pt>
              </c:numCache>
            </c:numRef>
          </c:val>
          <c:smooth val="0"/>
          <c:extLst>
            <c:ext xmlns:c16="http://schemas.microsoft.com/office/drawing/2014/chart" uri="{C3380CC4-5D6E-409C-BE32-E72D297353CC}">
              <c16:uniqueId val="{00000006-107B-EE4F-A771-7BA512E7CDE9}"/>
            </c:ext>
          </c:extLst>
        </c:ser>
        <c:ser>
          <c:idx val="7"/>
          <c:order val="7"/>
          <c:tx>
            <c:strRef>
              <c:f>Sheet4!$J$43</c:f>
              <c:strCache>
                <c:ptCount val="1"/>
                <c:pt idx="0">
                  <c:v>シネマ</c:v>
                </c:pt>
              </c:strCache>
            </c:strRef>
          </c:tx>
          <c:spPr>
            <a:ln w="28575" cap="rnd">
              <a:solidFill>
                <a:schemeClr val="accent2">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Sheet4!$J$44:$J$77</c:f>
              <c:numCache>
                <c:formatCode>General</c:formatCode>
                <c:ptCount val="34"/>
                <c:pt idx="0">
                  <c:v>345.7659475251989</c:v>
                </c:pt>
                <c:pt idx="1">
                  <c:v>359.97629368023718</c:v>
                </c:pt>
                <c:pt idx="2">
                  <c:v>354.58205023149912</c:v>
                </c:pt>
                <c:pt idx="3">
                  <c:v>359.23269286866821</c:v>
                </c:pt>
                <c:pt idx="4">
                  <c:v>343.82092349469428</c:v>
                </c:pt>
                <c:pt idx="5">
                  <c:v>346.57966672936908</c:v>
                </c:pt>
                <c:pt idx="6">
                  <c:v>307.5343063018675</c:v>
                </c:pt>
                <c:pt idx="7">
                  <c:v>323.03921045349563</c:v>
                </c:pt>
                <c:pt idx="8">
                  <c:v>340.91996341356912</c:v>
                </c:pt>
                <c:pt idx="9">
                  <c:v>355.94947285758161</c:v>
                </c:pt>
                <c:pt idx="10">
                  <c:v>366.22050942024919</c:v>
                </c:pt>
                <c:pt idx="11">
                  <c:v>382.87722655248422</c:v>
                </c:pt>
                <c:pt idx="12">
                  <c:v>345.56642722159239</c:v>
                </c:pt>
                <c:pt idx="13">
                  <c:v>364.46871307719027</c:v>
                </c:pt>
                <c:pt idx="14">
                  <c:v>363.03156198941463</c:v>
                </c:pt>
                <c:pt idx="15">
                  <c:v>373.99910256207107</c:v>
                </c:pt>
                <c:pt idx="16">
                  <c:v>346.95030854349682</c:v>
                </c:pt>
                <c:pt idx="17">
                  <c:v>334.06891717868263</c:v>
                </c:pt>
                <c:pt idx="18">
                  <c:v>341.00536038001462</c:v>
                </c:pt>
                <c:pt idx="19">
                  <c:v>348.25080770077062</c:v>
                </c:pt>
                <c:pt idx="20">
                  <c:v>355.67798944774802</c:v>
                </c:pt>
                <c:pt idx="21">
                  <c:v>395.34809768062689</c:v>
                </c:pt>
                <c:pt idx="22">
                  <c:v>377.33131679652013</c:v>
                </c:pt>
                <c:pt idx="23">
                  <c:v>398.60286655148758</c:v>
                </c:pt>
                <c:pt idx="24">
                  <c:v>370.86177122954979</c:v>
                </c:pt>
                <c:pt idx="25">
                  <c:v>353.59343288628372</c:v>
                </c:pt>
                <c:pt idx="26">
                  <c:v>365.93112251149557</c:v>
                </c:pt>
                <c:pt idx="27">
                  <c:v>420.89086757928948</c:v>
                </c:pt>
                <c:pt idx="28">
                  <c:v>398.97063609654742</c:v>
                </c:pt>
                <c:pt idx="29">
                  <c:v>371.78777091136078</c:v>
                </c:pt>
                <c:pt idx="30">
                  <c:v>359.13041089670833</c:v>
                </c:pt>
                <c:pt idx="31">
                  <c:v>364.8639421825618</c:v>
                </c:pt>
                <c:pt idx="32">
                  <c:v>398.65268209864013</c:v>
                </c:pt>
                <c:pt idx="33">
                  <c:v>383.19347697772912</c:v>
                </c:pt>
              </c:numCache>
            </c:numRef>
          </c:val>
          <c:smooth val="0"/>
          <c:extLst>
            <c:ext xmlns:c16="http://schemas.microsoft.com/office/drawing/2014/chart" uri="{C3380CC4-5D6E-409C-BE32-E72D297353CC}">
              <c16:uniqueId val="{00000007-107B-EE4F-A771-7BA512E7CDE9}"/>
            </c:ext>
          </c:extLst>
        </c:ser>
        <c:ser>
          <c:idx val="8"/>
          <c:order val="8"/>
          <c:tx>
            <c:strRef>
              <c:f>Sheet4!$K$43</c:f>
              <c:strCache>
                <c:ptCount val="1"/>
                <c:pt idx="0">
                  <c:v>チケット（数字）</c:v>
                </c:pt>
              </c:strCache>
            </c:strRef>
          </c:tx>
          <c:spPr>
            <a:ln w="28575" cap="rnd">
              <a:solidFill>
                <a:schemeClr val="accent3">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Sheet4!$K$44:$K$77</c:f>
              <c:numCache>
                <c:formatCode>General</c:formatCode>
                <c:ptCount val="34"/>
                <c:pt idx="18">
                  <c:v>971.83098591549299</c:v>
                </c:pt>
                <c:pt idx="19">
                  <c:v>1045.4106280193239</c:v>
                </c:pt>
                <c:pt idx="20">
                  <c:v>1460.369394894175</c:v>
                </c:pt>
                <c:pt idx="21">
                  <c:v>1877.356195683361</c:v>
                </c:pt>
                <c:pt idx="27">
                  <c:v>1100</c:v>
                </c:pt>
                <c:pt idx="28">
                  <c:v>1106.060606060606</c:v>
                </c:pt>
                <c:pt idx="29">
                  <c:v>1089.8305084745759</c:v>
                </c:pt>
                <c:pt idx="30">
                  <c:v>1091.780821917808</c:v>
                </c:pt>
                <c:pt idx="31">
                  <c:v>1127.8688524590159</c:v>
                </c:pt>
                <c:pt idx="32">
                  <c:v>1306.187099402139</c:v>
                </c:pt>
                <c:pt idx="33">
                  <c:v>1500</c:v>
                </c:pt>
              </c:numCache>
            </c:numRef>
          </c:val>
          <c:smooth val="0"/>
          <c:extLst>
            <c:ext xmlns:c16="http://schemas.microsoft.com/office/drawing/2014/chart" uri="{C3380CC4-5D6E-409C-BE32-E72D297353CC}">
              <c16:uniqueId val="{00000008-107B-EE4F-A771-7BA512E7CDE9}"/>
            </c:ext>
          </c:extLst>
        </c:ser>
        <c:ser>
          <c:idx val="9"/>
          <c:order val="9"/>
          <c:tx>
            <c:strRef>
              <c:f>Sheet4!$L$43</c:f>
              <c:strCache>
                <c:ptCount val="1"/>
                <c:pt idx="0">
                  <c:v>ネットキャリア（尖塔）</c:v>
                </c:pt>
              </c:strCache>
            </c:strRef>
          </c:tx>
          <c:spPr>
            <a:ln w="28575" cap="rnd">
              <a:solidFill>
                <a:schemeClr val="accent4">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Sheet4!$L$44:$L$77</c:f>
              <c:numCache>
                <c:formatCode>General</c:formatCode>
                <c:ptCount val="34"/>
                <c:pt idx="0">
                  <c:v>188.5071428571429</c:v>
                </c:pt>
                <c:pt idx="1">
                  <c:v>179.01190476190479</c:v>
                </c:pt>
                <c:pt idx="2">
                  <c:v>209.7865168539326</c:v>
                </c:pt>
                <c:pt idx="3">
                  <c:v>206.78571428571431</c:v>
                </c:pt>
                <c:pt idx="4">
                  <c:v>215.48809523809521</c:v>
                </c:pt>
                <c:pt idx="5">
                  <c:v>168.3384615384615</c:v>
                </c:pt>
                <c:pt idx="6">
                  <c:v>174.33333333333329</c:v>
                </c:pt>
                <c:pt idx="7">
                  <c:v>171.51111111111109</c:v>
                </c:pt>
                <c:pt idx="8">
                  <c:v>177.61290322580649</c:v>
                </c:pt>
                <c:pt idx="9">
                  <c:v>156.84</c:v>
                </c:pt>
                <c:pt idx="10">
                  <c:v>169.58823529411771</c:v>
                </c:pt>
                <c:pt idx="11">
                  <c:v>167.75</c:v>
                </c:pt>
                <c:pt idx="12">
                  <c:v>174</c:v>
                </c:pt>
                <c:pt idx="13">
                  <c:v>161.5</c:v>
                </c:pt>
                <c:pt idx="14">
                  <c:v>179</c:v>
                </c:pt>
                <c:pt idx="15">
                  <c:v>174</c:v>
                </c:pt>
                <c:pt idx="16">
                  <c:v>174</c:v>
                </c:pt>
                <c:pt idx="18">
                  <c:v>599</c:v>
                </c:pt>
                <c:pt idx="26">
                  <c:v>350</c:v>
                </c:pt>
              </c:numCache>
            </c:numRef>
          </c:val>
          <c:smooth val="0"/>
          <c:extLst>
            <c:ext xmlns:c16="http://schemas.microsoft.com/office/drawing/2014/chart" uri="{C3380CC4-5D6E-409C-BE32-E72D297353CC}">
              <c16:uniqueId val="{00000009-107B-EE4F-A771-7BA512E7CDE9}"/>
            </c:ext>
          </c:extLst>
        </c:ser>
        <c:ser>
          <c:idx val="10"/>
          <c:order val="10"/>
          <c:tx>
            <c:strRef>
              <c:f>Sheet4!$M$43</c:f>
              <c:strCache>
                <c:ptCount val="1"/>
                <c:pt idx="0">
                  <c:v>パソコン</c:v>
                </c:pt>
              </c:strCache>
            </c:strRef>
          </c:tx>
          <c:spPr>
            <a:ln w="28575" cap="rnd">
              <a:solidFill>
                <a:schemeClr val="accent5">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Sheet4!$M$44:$M$77</c:f>
              <c:numCache>
                <c:formatCode>General</c:formatCode>
                <c:ptCount val="34"/>
                <c:pt idx="0">
                  <c:v>148</c:v>
                </c:pt>
                <c:pt idx="1">
                  <c:v>93</c:v>
                </c:pt>
                <c:pt idx="3">
                  <c:v>22.4</c:v>
                </c:pt>
              </c:numCache>
            </c:numRef>
          </c:val>
          <c:smooth val="0"/>
          <c:extLst>
            <c:ext xmlns:c16="http://schemas.microsoft.com/office/drawing/2014/chart" uri="{C3380CC4-5D6E-409C-BE32-E72D297353CC}">
              <c16:uniqueId val="{0000000A-107B-EE4F-A771-7BA512E7CDE9}"/>
            </c:ext>
          </c:extLst>
        </c:ser>
        <c:ser>
          <c:idx val="11"/>
          <c:order val="11"/>
          <c:tx>
            <c:strRef>
              <c:f>Sheet4!$N$43</c:f>
              <c:strCache>
                <c:ptCount val="1"/>
                <c:pt idx="0">
                  <c:v>ブランクメディア（ピース）</c:v>
                </c:pt>
              </c:strCache>
            </c:strRef>
          </c:tx>
          <c:spPr>
            <a:ln w="28575" cap="rnd">
              <a:solidFill>
                <a:schemeClr val="accent6">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Sheet4!$N$44:$N$77</c:f>
              <c:numCache>
                <c:formatCode>General</c:formatCode>
                <c:ptCount val="34"/>
                <c:pt idx="0">
                  <c:v>31.17543859649123</c:v>
                </c:pt>
                <c:pt idx="1">
                  <c:v>30.931861804222649</c:v>
                </c:pt>
                <c:pt idx="2">
                  <c:v>34.627184466019408</c:v>
                </c:pt>
                <c:pt idx="3">
                  <c:v>32.337155963302749</c:v>
                </c:pt>
                <c:pt idx="4">
                  <c:v>31.48076923076923</c:v>
                </c:pt>
                <c:pt idx="5">
                  <c:v>32.771008403361343</c:v>
                </c:pt>
                <c:pt idx="6">
                  <c:v>31.15649867374005</c:v>
                </c:pt>
                <c:pt idx="7">
                  <c:v>31.625454545454549</c:v>
                </c:pt>
                <c:pt idx="8">
                  <c:v>35.479166666666657</c:v>
                </c:pt>
                <c:pt idx="9">
                  <c:v>33.768656716417908</c:v>
                </c:pt>
                <c:pt idx="10">
                  <c:v>35.142857142857153</c:v>
                </c:pt>
                <c:pt idx="11">
                  <c:v>31.75</c:v>
                </c:pt>
                <c:pt idx="12">
                  <c:v>32.243902439024389</c:v>
                </c:pt>
                <c:pt idx="13">
                  <c:v>33</c:v>
                </c:pt>
                <c:pt idx="14">
                  <c:v>33.279069767441861</c:v>
                </c:pt>
                <c:pt idx="15">
                  <c:v>29.147058823529409</c:v>
                </c:pt>
                <c:pt idx="16">
                  <c:v>40.783333333333339</c:v>
                </c:pt>
                <c:pt idx="17">
                  <c:v>58.4</c:v>
                </c:pt>
                <c:pt idx="18">
                  <c:v>41</c:v>
                </c:pt>
                <c:pt idx="20">
                  <c:v>13</c:v>
                </c:pt>
                <c:pt idx="24">
                  <c:v>13</c:v>
                </c:pt>
              </c:numCache>
            </c:numRef>
          </c:val>
          <c:smooth val="0"/>
          <c:extLst>
            <c:ext xmlns:c16="http://schemas.microsoft.com/office/drawing/2014/chart" uri="{C3380CC4-5D6E-409C-BE32-E72D297353CC}">
              <c16:uniqueId val="{0000000B-107B-EE4F-A771-7BA512E7CDE9}"/>
            </c:ext>
          </c:extLst>
        </c:ser>
        <c:ser>
          <c:idx val="12"/>
          <c:order val="12"/>
          <c:tx>
            <c:strRef>
              <c:f>Sheet4!$O$43</c:f>
              <c:strCache>
                <c:ptCount val="1"/>
                <c:pt idx="0">
                  <c:v>プログラム</c:v>
                </c:pt>
              </c:strCache>
            </c:strRef>
          </c:tx>
          <c:spPr>
            <a:ln w="28575" cap="rnd">
              <a:solidFill>
                <a:schemeClr val="accent1">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Sheet4!$O$44:$O$77</c:f>
              <c:numCache>
                <c:formatCode>General</c:formatCode>
                <c:ptCount val="34"/>
                <c:pt idx="0">
                  <c:v>1493.478297832585</c:v>
                </c:pt>
                <c:pt idx="1">
                  <c:v>1532.2574678804569</c:v>
                </c:pt>
                <c:pt idx="2">
                  <c:v>1547.2323404996509</c:v>
                </c:pt>
                <c:pt idx="3">
                  <c:v>1589.258115993807</c:v>
                </c:pt>
                <c:pt idx="4">
                  <c:v>1557.0329682032559</c:v>
                </c:pt>
                <c:pt idx="5">
                  <c:v>1552.5305009363301</c:v>
                </c:pt>
                <c:pt idx="6">
                  <c:v>1580.544651785714</c:v>
                </c:pt>
                <c:pt idx="7">
                  <c:v>1596.1573732373231</c:v>
                </c:pt>
                <c:pt idx="8">
                  <c:v>1680.4026359143329</c:v>
                </c:pt>
                <c:pt idx="9">
                  <c:v>1731.808883964545</c:v>
                </c:pt>
                <c:pt idx="10">
                  <c:v>1771.167338769118</c:v>
                </c:pt>
                <c:pt idx="11">
                  <c:v>1641.9702518262241</c:v>
                </c:pt>
                <c:pt idx="12">
                  <c:v>1632.8574813647349</c:v>
                </c:pt>
                <c:pt idx="13">
                  <c:v>1636.8245693591541</c:v>
                </c:pt>
                <c:pt idx="14">
                  <c:v>1696.174307580176</c:v>
                </c:pt>
                <c:pt idx="15">
                  <c:v>1673.140593455352</c:v>
                </c:pt>
                <c:pt idx="16">
                  <c:v>1712.917689745419</c:v>
                </c:pt>
                <c:pt idx="17">
                  <c:v>1725.832001389854</c:v>
                </c:pt>
                <c:pt idx="18">
                  <c:v>1899.9731164383561</c:v>
                </c:pt>
                <c:pt idx="19">
                  <c:v>1905.169565217391</c:v>
                </c:pt>
                <c:pt idx="20">
                  <c:v>1853.173733984137</c:v>
                </c:pt>
                <c:pt idx="21">
                  <c:v>1873.168986726489</c:v>
                </c:pt>
                <c:pt idx="22">
                  <c:v>1772.089192263936</c:v>
                </c:pt>
                <c:pt idx="23">
                  <c:v>2006.25628333333</c:v>
                </c:pt>
                <c:pt idx="24">
                  <c:v>1864.8830359495589</c:v>
                </c:pt>
                <c:pt idx="25">
                  <c:v>1802.1836048879841</c:v>
                </c:pt>
                <c:pt idx="26">
                  <c:v>1790.153050647823</c:v>
                </c:pt>
                <c:pt idx="27">
                  <c:v>1776.1352848101269</c:v>
                </c:pt>
                <c:pt idx="28">
                  <c:v>1782.17504743833</c:v>
                </c:pt>
                <c:pt idx="29">
                  <c:v>1766.9479113924051</c:v>
                </c:pt>
                <c:pt idx="30">
                  <c:v>1871.799187192119</c:v>
                </c:pt>
                <c:pt idx="31">
                  <c:v>1899.8045250800419</c:v>
                </c:pt>
                <c:pt idx="32">
                  <c:v>1877.9537588652479</c:v>
                </c:pt>
                <c:pt idx="33">
                  <c:v>1848.295887372014</c:v>
                </c:pt>
              </c:numCache>
            </c:numRef>
          </c:val>
          <c:smooth val="0"/>
          <c:extLst>
            <c:ext xmlns:c16="http://schemas.microsoft.com/office/drawing/2014/chart" uri="{C3380CC4-5D6E-409C-BE32-E72D297353CC}">
              <c16:uniqueId val="{0000000C-107B-EE4F-A771-7BA512E7CDE9}"/>
            </c:ext>
          </c:extLst>
        </c:ser>
        <c:ser>
          <c:idx val="13"/>
          <c:order val="13"/>
          <c:tx>
            <c:strRef>
              <c:f>Sheet4!$P$43</c:f>
              <c:strCache>
                <c:ptCount val="1"/>
                <c:pt idx="0">
                  <c:v>ミュージック</c:v>
                </c:pt>
              </c:strCache>
            </c:strRef>
          </c:tx>
          <c:spPr>
            <a:ln w="28575" cap="rnd">
              <a:solidFill>
                <a:schemeClr val="accent2">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Sheet4!$P$44:$P$77</c:f>
              <c:numCache>
                <c:formatCode>General</c:formatCode>
                <c:ptCount val="34"/>
                <c:pt idx="0">
                  <c:v>322.94033249437018</c:v>
                </c:pt>
                <c:pt idx="1">
                  <c:v>325.59769903912172</c:v>
                </c:pt>
                <c:pt idx="2">
                  <c:v>329.51696492520512</c:v>
                </c:pt>
                <c:pt idx="3">
                  <c:v>331.63669686411151</c:v>
                </c:pt>
                <c:pt idx="4">
                  <c:v>329.16592885239112</c:v>
                </c:pt>
                <c:pt idx="5">
                  <c:v>315.59400869380841</c:v>
                </c:pt>
                <c:pt idx="6">
                  <c:v>322.52525087338893</c:v>
                </c:pt>
                <c:pt idx="7">
                  <c:v>313.4313814975248</c:v>
                </c:pt>
                <c:pt idx="8">
                  <c:v>328.65443842623932</c:v>
                </c:pt>
                <c:pt idx="9">
                  <c:v>334.38066715812761</c:v>
                </c:pt>
                <c:pt idx="10">
                  <c:v>353.71402494160191</c:v>
                </c:pt>
                <c:pt idx="11">
                  <c:v>367.30425115081101</c:v>
                </c:pt>
                <c:pt idx="12">
                  <c:v>369.20235661795761</c:v>
                </c:pt>
                <c:pt idx="13">
                  <c:v>371.30056807769847</c:v>
                </c:pt>
                <c:pt idx="14">
                  <c:v>340.18094648932879</c:v>
                </c:pt>
                <c:pt idx="15">
                  <c:v>355.30224771936429</c:v>
                </c:pt>
                <c:pt idx="16">
                  <c:v>348.35451621720108</c:v>
                </c:pt>
                <c:pt idx="17">
                  <c:v>343.49582334958268</c:v>
                </c:pt>
                <c:pt idx="18">
                  <c:v>341.83312711797612</c:v>
                </c:pt>
                <c:pt idx="19">
                  <c:v>339.93348928342931</c:v>
                </c:pt>
                <c:pt idx="20">
                  <c:v>371.40260810243501</c:v>
                </c:pt>
                <c:pt idx="21">
                  <c:v>374.6776957040189</c:v>
                </c:pt>
                <c:pt idx="22">
                  <c:v>424.80154396083088</c:v>
                </c:pt>
                <c:pt idx="23">
                  <c:v>448.22578639395078</c:v>
                </c:pt>
                <c:pt idx="24">
                  <c:v>407.61951196353959</c:v>
                </c:pt>
                <c:pt idx="25">
                  <c:v>416.17044966952011</c:v>
                </c:pt>
                <c:pt idx="26">
                  <c:v>417.97326926926928</c:v>
                </c:pt>
                <c:pt idx="27">
                  <c:v>418.45479083665339</c:v>
                </c:pt>
                <c:pt idx="28">
                  <c:v>399.20648030495562</c:v>
                </c:pt>
                <c:pt idx="29">
                  <c:v>456.43304776887868</c:v>
                </c:pt>
                <c:pt idx="30">
                  <c:v>426.82166843783222</c:v>
                </c:pt>
                <c:pt idx="31">
                  <c:v>412.11175090514041</c:v>
                </c:pt>
                <c:pt idx="32">
                  <c:v>498.70476660532017</c:v>
                </c:pt>
                <c:pt idx="33">
                  <c:v>486.60755971079539</c:v>
                </c:pt>
              </c:numCache>
            </c:numRef>
          </c:val>
          <c:smooth val="0"/>
          <c:extLst>
            <c:ext xmlns:c16="http://schemas.microsoft.com/office/drawing/2014/chart" uri="{C3380CC4-5D6E-409C-BE32-E72D297353CC}">
              <c16:uniqueId val="{0000000D-107B-EE4F-A771-7BA512E7CDE9}"/>
            </c:ext>
          </c:extLst>
        </c:ser>
        <c:ser>
          <c:idx val="14"/>
          <c:order val="14"/>
          <c:tx>
            <c:strRef>
              <c:f>Sheet4!$Q$43</c:f>
              <c:strCache>
                <c:ptCount val="1"/>
                <c:pt idx="0">
                  <c:v>支払いカード</c:v>
                </c:pt>
              </c:strCache>
            </c:strRef>
          </c:tx>
          <c:spPr>
            <a:ln w="28575" cap="rnd">
              <a:solidFill>
                <a:schemeClr val="accent3">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Sheet4!$Q$44:$Q$77</c:f>
              <c:numCache>
                <c:formatCode>General</c:formatCode>
                <c:ptCount val="34"/>
                <c:pt idx="0">
                  <c:v>1361.6124942922379</c:v>
                </c:pt>
                <c:pt idx="1">
                  <c:v>1321.683856502242</c:v>
                </c:pt>
                <c:pt idx="2">
                  <c:v>1329.5710526315791</c:v>
                </c:pt>
                <c:pt idx="3">
                  <c:v>1367.736281676408</c:v>
                </c:pt>
                <c:pt idx="4">
                  <c:v>1322.9418856259661</c:v>
                </c:pt>
                <c:pt idx="5">
                  <c:v>1238.8961779448621</c:v>
                </c:pt>
                <c:pt idx="6">
                  <c:v>1305.023615740736</c:v>
                </c:pt>
                <c:pt idx="7">
                  <c:v>1262.0758151008149</c:v>
                </c:pt>
                <c:pt idx="8">
                  <c:v>1375.8184143222511</c:v>
                </c:pt>
                <c:pt idx="9">
                  <c:v>1298.3057017543861</c:v>
                </c:pt>
                <c:pt idx="10">
                  <c:v>1400.900790678314</c:v>
                </c:pt>
                <c:pt idx="11">
                  <c:v>1484.7056183745531</c:v>
                </c:pt>
                <c:pt idx="12">
                  <c:v>1348.8286106032911</c:v>
                </c:pt>
                <c:pt idx="13">
                  <c:v>1442.621158536585</c:v>
                </c:pt>
                <c:pt idx="14">
                  <c:v>1402.137526555387</c:v>
                </c:pt>
                <c:pt idx="15">
                  <c:v>1364.189728884254</c:v>
                </c:pt>
                <c:pt idx="16">
                  <c:v>1379.340652385589</c:v>
                </c:pt>
                <c:pt idx="17">
                  <c:v>1369.979480901078</c:v>
                </c:pt>
                <c:pt idx="18">
                  <c:v>1344.889083139082</c:v>
                </c:pt>
                <c:pt idx="19">
                  <c:v>1395.7261791706269</c:v>
                </c:pt>
                <c:pt idx="20">
                  <c:v>1417.051708373436</c:v>
                </c:pt>
                <c:pt idx="21">
                  <c:v>1497.221585482331</c:v>
                </c:pt>
                <c:pt idx="22">
                  <c:v>1534.9503799790359</c:v>
                </c:pt>
                <c:pt idx="23">
                  <c:v>1630.35803011352</c:v>
                </c:pt>
                <c:pt idx="24">
                  <c:v>1634.82287962744</c:v>
                </c:pt>
                <c:pt idx="25">
                  <c:v>1629.954954399042</c:v>
                </c:pt>
                <c:pt idx="26">
                  <c:v>1592.953401993356</c:v>
                </c:pt>
                <c:pt idx="27">
                  <c:v>1610.3694196428571</c:v>
                </c:pt>
                <c:pt idx="28">
                  <c:v>1514.9053545695899</c:v>
                </c:pt>
                <c:pt idx="29">
                  <c:v>1571.384133663367</c:v>
                </c:pt>
                <c:pt idx="30">
                  <c:v>1543.5873207036541</c:v>
                </c:pt>
                <c:pt idx="31">
                  <c:v>1631.726509248324</c:v>
                </c:pt>
                <c:pt idx="32">
                  <c:v>1613.5715498938471</c:v>
                </c:pt>
                <c:pt idx="33">
                  <c:v>1590.2242521631649</c:v>
                </c:pt>
              </c:numCache>
            </c:numRef>
          </c:val>
          <c:smooth val="0"/>
          <c:extLst>
            <c:ext xmlns:c16="http://schemas.microsoft.com/office/drawing/2014/chart" uri="{C3380CC4-5D6E-409C-BE32-E72D297353CC}">
              <c16:uniqueId val="{0000000E-107B-EE4F-A771-7BA512E7CDE9}"/>
            </c:ext>
          </c:extLst>
        </c:ser>
        <c:ser>
          <c:idx val="15"/>
          <c:order val="15"/>
          <c:tx>
            <c:strRef>
              <c:f>Sheet4!$R$43</c:f>
              <c:strCache>
                <c:ptCount val="1"/>
                <c:pt idx="0">
                  <c:v>支払いカード（映画、音楽、ゲーム）</c:v>
                </c:pt>
              </c:strCache>
            </c:strRef>
          </c:tx>
          <c:spPr>
            <a:ln w="28575" cap="rnd">
              <a:solidFill>
                <a:schemeClr val="accent4">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Sheet4!$R$44:$R$77</c:f>
              <c:numCache>
                <c:formatCode>General</c:formatCode>
                <c:ptCount val="34"/>
                <c:pt idx="7">
                  <c:v>788.15789473684208</c:v>
                </c:pt>
                <c:pt idx="8">
                  <c:v>773.4375</c:v>
                </c:pt>
                <c:pt idx="9">
                  <c:v>752.55972696245738</c:v>
                </c:pt>
                <c:pt idx="10">
                  <c:v>754.29553264604806</c:v>
                </c:pt>
                <c:pt idx="11">
                  <c:v>773.39449541284398</c:v>
                </c:pt>
                <c:pt idx="12">
                  <c:v>797.29729729729729</c:v>
                </c:pt>
                <c:pt idx="13">
                  <c:v>814.50381679389318</c:v>
                </c:pt>
                <c:pt idx="14">
                  <c:v>783.74655647382917</c:v>
                </c:pt>
                <c:pt idx="15">
                  <c:v>815.73770491803282</c:v>
                </c:pt>
                <c:pt idx="16">
                  <c:v>832.75862068965512</c:v>
                </c:pt>
                <c:pt idx="17">
                  <c:v>792.94478527607362</c:v>
                </c:pt>
                <c:pt idx="18">
                  <c:v>807.94701986754967</c:v>
                </c:pt>
                <c:pt idx="19">
                  <c:v>789.69359331476323</c:v>
                </c:pt>
                <c:pt idx="20">
                  <c:v>818.33333333333337</c:v>
                </c:pt>
                <c:pt idx="21">
                  <c:v>854.23728813559319</c:v>
                </c:pt>
                <c:pt idx="22">
                  <c:v>814.18918918918916</c:v>
                </c:pt>
              </c:numCache>
            </c:numRef>
          </c:val>
          <c:smooth val="0"/>
          <c:extLst>
            <c:ext xmlns:c16="http://schemas.microsoft.com/office/drawing/2014/chart" uri="{C3380CC4-5D6E-409C-BE32-E72D297353CC}">
              <c16:uniqueId val="{0000000F-107B-EE4F-A771-7BA512E7CDE9}"/>
            </c:ext>
          </c:extLst>
        </c:ser>
        <c:ser>
          <c:idx val="16"/>
          <c:order val="16"/>
          <c:tx>
            <c:strRef>
              <c:f>Sheet4!$S$43</c:f>
              <c:strCache>
                <c:ptCount val="1"/>
                <c:pt idx="0">
                  <c:v>商品の配送</c:v>
                </c:pt>
              </c:strCache>
            </c:strRef>
          </c:tx>
          <c:spPr>
            <a:ln w="28575" cap="rnd">
              <a:solidFill>
                <a:schemeClr val="accent5">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Sheet4!$S$44:$S$77</c:f>
              <c:numCache>
                <c:formatCode>General</c:formatCode>
                <c:ptCount val="34"/>
                <c:pt idx="0">
                  <c:v>874.82473069560467</c:v>
                </c:pt>
                <c:pt idx="1">
                  <c:v>1034.2537993922131</c:v>
                </c:pt>
                <c:pt idx="2">
                  <c:v>1596.7020562770181</c:v>
                </c:pt>
                <c:pt idx="3">
                  <c:v>1058.579457364177</c:v>
                </c:pt>
                <c:pt idx="4">
                  <c:v>1067.0404761905711</c:v>
                </c:pt>
                <c:pt idx="5">
                  <c:v>867.75105820091756</c:v>
                </c:pt>
                <c:pt idx="6">
                  <c:v>869.06478405316284</c:v>
                </c:pt>
                <c:pt idx="7">
                  <c:v>1540.8673913041091</c:v>
                </c:pt>
                <c:pt idx="8">
                  <c:v>3122.3232300485238</c:v>
                </c:pt>
                <c:pt idx="9">
                  <c:v>1656.401162017853</c:v>
                </c:pt>
                <c:pt idx="10">
                  <c:v>1329.0852016848601</c:v>
                </c:pt>
                <c:pt idx="11">
                  <c:v>713.80614270463627</c:v>
                </c:pt>
                <c:pt idx="12">
                  <c:v>820.04208194897683</c:v>
                </c:pt>
                <c:pt idx="13">
                  <c:v>687.25380269636025</c:v>
                </c:pt>
                <c:pt idx="14">
                  <c:v>801.45792549285466</c:v>
                </c:pt>
                <c:pt idx="15">
                  <c:v>545.17023545933966</c:v>
                </c:pt>
                <c:pt idx="16">
                  <c:v>601.50558658653324</c:v>
                </c:pt>
                <c:pt idx="17">
                  <c:v>663.87266923427489</c:v>
                </c:pt>
                <c:pt idx="18">
                  <c:v>659.7894275442203</c:v>
                </c:pt>
                <c:pt idx="19">
                  <c:v>596.91519500920379</c:v>
                </c:pt>
                <c:pt idx="20">
                  <c:v>800.93188997283062</c:v>
                </c:pt>
                <c:pt idx="21">
                  <c:v>672.37509832210287</c:v>
                </c:pt>
                <c:pt idx="22">
                  <c:v>473.09374926965722</c:v>
                </c:pt>
                <c:pt idx="23">
                  <c:v>506.36900514906438</c:v>
                </c:pt>
                <c:pt idx="24">
                  <c:v>558.18764483848622</c:v>
                </c:pt>
                <c:pt idx="25">
                  <c:v>593.37653601447744</c:v>
                </c:pt>
                <c:pt idx="26">
                  <c:v>680.2947363438202</c:v>
                </c:pt>
                <c:pt idx="27">
                  <c:v>571.70798678051392</c:v>
                </c:pt>
                <c:pt idx="28">
                  <c:v>459.24147847951559</c:v>
                </c:pt>
                <c:pt idx="29">
                  <c:v>594.18085087877</c:v>
                </c:pt>
                <c:pt idx="30">
                  <c:v>450.67868739264293</c:v>
                </c:pt>
                <c:pt idx="31">
                  <c:v>702.54356636272018</c:v>
                </c:pt>
                <c:pt idx="32">
                  <c:v>638.32996924316046</c:v>
                </c:pt>
                <c:pt idx="33">
                  <c:v>555.04166343118061</c:v>
                </c:pt>
              </c:numCache>
            </c:numRef>
          </c:val>
          <c:smooth val="0"/>
          <c:extLst>
            <c:ext xmlns:c16="http://schemas.microsoft.com/office/drawing/2014/chart" uri="{C3380CC4-5D6E-409C-BE32-E72D297353CC}">
              <c16:uniqueId val="{00000010-107B-EE4F-A771-7BA512E7CDE9}"/>
            </c:ext>
          </c:extLst>
        </c:ser>
        <c:ser>
          <c:idx val="17"/>
          <c:order val="17"/>
          <c:tx>
            <c:strRef>
              <c:f>Sheet4!$T$43</c:f>
              <c:strCache>
                <c:ptCount val="1"/>
                <c:pt idx="0">
                  <c:v>電池</c:v>
                </c:pt>
              </c:strCache>
            </c:strRef>
          </c:tx>
          <c:spPr>
            <a:ln w="28575" cap="rnd">
              <a:solidFill>
                <a:schemeClr val="accent6">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Sheet4!$T$44:$T$77</c:f>
              <c:numCache>
                <c:formatCode>General</c:formatCode>
                <c:ptCount val="34"/>
                <c:pt idx="0">
                  <c:v>83.582224622030253</c:v>
                </c:pt>
                <c:pt idx="1">
                  <c:v>78.090308988764036</c:v>
                </c:pt>
                <c:pt idx="2">
                  <c:v>83.300372208436727</c:v>
                </c:pt>
                <c:pt idx="3">
                  <c:v>85.52000000000001</c:v>
                </c:pt>
                <c:pt idx="4">
                  <c:v>84.639393939393941</c:v>
                </c:pt>
                <c:pt idx="5">
                  <c:v>83.194437500000021</c:v>
                </c:pt>
                <c:pt idx="6">
                  <c:v>82.783378016085791</c:v>
                </c:pt>
                <c:pt idx="7">
                  <c:v>84.707999999999998</c:v>
                </c:pt>
                <c:pt idx="8">
                  <c:v>84.82386363636364</c:v>
                </c:pt>
                <c:pt idx="9">
                  <c:v>86.989361702127653</c:v>
                </c:pt>
                <c:pt idx="10">
                  <c:v>84.297520661157023</c:v>
                </c:pt>
                <c:pt idx="11">
                  <c:v>86.978947368421061</c:v>
                </c:pt>
                <c:pt idx="12">
                  <c:v>86.1</c:v>
                </c:pt>
                <c:pt idx="13">
                  <c:v>88.8</c:v>
                </c:pt>
                <c:pt idx="14">
                  <c:v>85.872340425531917</c:v>
                </c:pt>
                <c:pt idx="15">
                  <c:v>84.470588235294116</c:v>
                </c:pt>
                <c:pt idx="16">
                  <c:v>85.615384615384613</c:v>
                </c:pt>
                <c:pt idx="17">
                  <c:v>87.594594594594597</c:v>
                </c:pt>
                <c:pt idx="18">
                  <c:v>90.402985074626869</c:v>
                </c:pt>
                <c:pt idx="19">
                  <c:v>92.229813664596278</c:v>
                </c:pt>
                <c:pt idx="20">
                  <c:v>89.65517241379311</c:v>
                </c:pt>
                <c:pt idx="21">
                  <c:v>88.12173913043479</c:v>
                </c:pt>
                <c:pt idx="22">
                  <c:v>89.547191011235952</c:v>
                </c:pt>
                <c:pt idx="23">
                  <c:v>109.6244047619048</c:v>
                </c:pt>
                <c:pt idx="24">
                  <c:v>118.3313609467456</c:v>
                </c:pt>
                <c:pt idx="25">
                  <c:v>129.91914893617019</c:v>
                </c:pt>
                <c:pt idx="26">
                  <c:v>132.5352697095436</c:v>
                </c:pt>
                <c:pt idx="27">
                  <c:v>134.2756756756757</c:v>
                </c:pt>
                <c:pt idx="28">
                  <c:v>131.3155080213904</c:v>
                </c:pt>
                <c:pt idx="29">
                  <c:v>133.33152173913041</c:v>
                </c:pt>
                <c:pt idx="30">
                  <c:v>131.17833333333331</c:v>
                </c:pt>
                <c:pt idx="31">
                  <c:v>131.80035714285711</c:v>
                </c:pt>
                <c:pt idx="32">
                  <c:v>137.67303030303029</c:v>
                </c:pt>
                <c:pt idx="33">
                  <c:v>132.67282051282049</c:v>
                </c:pt>
              </c:numCache>
            </c:numRef>
          </c:val>
          <c:smooth val="0"/>
          <c:extLst>
            <c:ext xmlns:c16="http://schemas.microsoft.com/office/drawing/2014/chart" uri="{C3380CC4-5D6E-409C-BE32-E72D297353CC}">
              <c16:uniqueId val="{00000011-107B-EE4F-A771-7BA512E7CDE9}"/>
            </c:ext>
          </c:extLst>
        </c:ser>
        <c:ser>
          <c:idx val="18"/>
          <c:order val="18"/>
          <c:tx>
            <c:strRef>
              <c:f>Sheet4!$U$43</c:f>
              <c:strCache>
                <c:ptCount val="1"/>
                <c:pt idx="0">
                  <c:v>付属品</c:v>
                </c:pt>
              </c:strCache>
            </c:strRef>
          </c:tx>
          <c:spPr>
            <a:ln w="28575" cap="rnd">
              <a:solidFill>
                <a:schemeClr val="accent1">
                  <a:lumMod val="8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Sheet4!$U$44:$U$77</c:f>
              <c:numCache>
                <c:formatCode>General</c:formatCode>
                <c:ptCount val="34"/>
                <c:pt idx="0">
                  <c:v>1556.7867786069601</c:v>
                </c:pt>
                <c:pt idx="1">
                  <c:v>1622.352149366086</c:v>
                </c:pt>
                <c:pt idx="2">
                  <c:v>1637.3044111439419</c:v>
                </c:pt>
                <c:pt idx="3">
                  <c:v>1546.652714797136</c:v>
                </c:pt>
                <c:pt idx="4">
                  <c:v>1509.467409188032</c:v>
                </c:pt>
                <c:pt idx="5">
                  <c:v>1589.3797576457</c:v>
                </c:pt>
                <c:pt idx="6">
                  <c:v>1456.537964416535</c:v>
                </c:pt>
                <c:pt idx="7">
                  <c:v>1514.9608433734929</c:v>
                </c:pt>
                <c:pt idx="8">
                  <c:v>1576.3737057328869</c:v>
                </c:pt>
                <c:pt idx="9">
                  <c:v>1617.8438116591931</c:v>
                </c:pt>
                <c:pt idx="10">
                  <c:v>1663.104013292434</c:v>
                </c:pt>
                <c:pt idx="11">
                  <c:v>1871.1881590548389</c:v>
                </c:pt>
                <c:pt idx="12">
                  <c:v>1761.504187432816</c:v>
                </c:pt>
                <c:pt idx="13">
                  <c:v>1718.8987700885541</c:v>
                </c:pt>
                <c:pt idx="14">
                  <c:v>1774.446775462053</c:v>
                </c:pt>
                <c:pt idx="15">
                  <c:v>1813.409139183902</c:v>
                </c:pt>
                <c:pt idx="16">
                  <c:v>1848.451481681034</c:v>
                </c:pt>
                <c:pt idx="17">
                  <c:v>1917.9884272300469</c:v>
                </c:pt>
                <c:pt idx="18">
                  <c:v>1961.8161802355351</c:v>
                </c:pt>
                <c:pt idx="19">
                  <c:v>2033.4624945295409</c:v>
                </c:pt>
                <c:pt idx="20">
                  <c:v>2091.8836125760649</c:v>
                </c:pt>
                <c:pt idx="21">
                  <c:v>2079.2867536575718</c:v>
                </c:pt>
                <c:pt idx="22">
                  <c:v>2189.3490444536769</c:v>
                </c:pt>
                <c:pt idx="23">
                  <c:v>2493.2525715759698</c:v>
                </c:pt>
                <c:pt idx="24">
                  <c:v>2418.3228515141282</c:v>
                </c:pt>
                <c:pt idx="25">
                  <c:v>2596.9079057888771</c:v>
                </c:pt>
                <c:pt idx="26">
                  <c:v>2708.770536791315</c:v>
                </c:pt>
                <c:pt idx="27">
                  <c:v>2632.1186932215242</c:v>
                </c:pt>
                <c:pt idx="28">
                  <c:v>2547.785787183544</c:v>
                </c:pt>
                <c:pt idx="29">
                  <c:v>2411.512661179695</c:v>
                </c:pt>
                <c:pt idx="30">
                  <c:v>2456.5738103599651</c:v>
                </c:pt>
                <c:pt idx="31">
                  <c:v>2222.625779894177</c:v>
                </c:pt>
                <c:pt idx="32">
                  <c:v>2294.222202781516</c:v>
                </c:pt>
                <c:pt idx="33">
                  <c:v>2369.7919808087731</c:v>
                </c:pt>
              </c:numCache>
            </c:numRef>
          </c:val>
          <c:smooth val="0"/>
          <c:extLst>
            <c:ext xmlns:c16="http://schemas.microsoft.com/office/drawing/2014/chart" uri="{C3380CC4-5D6E-409C-BE32-E72D297353CC}">
              <c16:uniqueId val="{00000012-107B-EE4F-A771-7BA512E7CDE9}"/>
            </c:ext>
          </c:extLst>
        </c:ser>
        <c:ser>
          <c:idx val="19"/>
          <c:order val="19"/>
          <c:tx>
            <c:strRef>
              <c:f>Sheet4!$V$43</c:f>
              <c:strCache>
                <c:ptCount val="1"/>
                <c:pt idx="0">
                  <c:v>本</c:v>
                </c:pt>
              </c:strCache>
            </c:strRef>
          </c:tx>
          <c:spPr>
            <a:ln w="28575" cap="rnd">
              <a:solidFill>
                <a:schemeClr val="accent2">
                  <a:lumMod val="8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Sheet4!$V$44:$V$77</c:f>
              <c:numCache>
                <c:formatCode>General</c:formatCode>
                <c:ptCount val="34"/>
                <c:pt idx="0">
                  <c:v>330.43604325190228</c:v>
                </c:pt>
                <c:pt idx="1">
                  <c:v>343.42820374370052</c:v>
                </c:pt>
                <c:pt idx="2">
                  <c:v>347.87499120647192</c:v>
                </c:pt>
                <c:pt idx="3">
                  <c:v>353.27520086393099</c:v>
                </c:pt>
                <c:pt idx="4">
                  <c:v>339.50329896907209</c:v>
                </c:pt>
                <c:pt idx="5">
                  <c:v>340.5181571146245</c:v>
                </c:pt>
                <c:pt idx="6">
                  <c:v>340.06538461538457</c:v>
                </c:pt>
                <c:pt idx="7">
                  <c:v>339.83498985801219</c:v>
                </c:pt>
                <c:pt idx="8">
                  <c:v>349.71254199328098</c:v>
                </c:pt>
                <c:pt idx="9">
                  <c:v>346.57502356267668</c:v>
                </c:pt>
                <c:pt idx="10">
                  <c:v>329.14729591836732</c:v>
                </c:pt>
                <c:pt idx="11">
                  <c:v>328.30227177114023</c:v>
                </c:pt>
                <c:pt idx="12">
                  <c:v>338.93532488986779</c:v>
                </c:pt>
                <c:pt idx="13">
                  <c:v>321.68339990014971</c:v>
                </c:pt>
                <c:pt idx="14">
                  <c:v>337.2152432080689</c:v>
                </c:pt>
                <c:pt idx="15">
                  <c:v>332.71788871554861</c:v>
                </c:pt>
                <c:pt idx="16">
                  <c:v>327.50012195121951</c:v>
                </c:pt>
                <c:pt idx="17">
                  <c:v>333.91697070204532</c:v>
                </c:pt>
                <c:pt idx="18">
                  <c:v>337.63748671625927</c:v>
                </c:pt>
                <c:pt idx="19">
                  <c:v>350.96832718327181</c:v>
                </c:pt>
                <c:pt idx="20">
                  <c:v>340.13046728971972</c:v>
                </c:pt>
                <c:pt idx="21">
                  <c:v>348.41771445358398</c:v>
                </c:pt>
                <c:pt idx="22">
                  <c:v>345.69823412698389</c:v>
                </c:pt>
                <c:pt idx="23">
                  <c:v>356.12537528868359</c:v>
                </c:pt>
                <c:pt idx="24">
                  <c:v>340.2976680384088</c:v>
                </c:pt>
                <c:pt idx="25">
                  <c:v>348.00745466756211</c:v>
                </c:pt>
                <c:pt idx="26">
                  <c:v>343.71573604060922</c:v>
                </c:pt>
                <c:pt idx="27">
                  <c:v>362.80523138833001</c:v>
                </c:pt>
                <c:pt idx="28">
                  <c:v>550.15517939979441</c:v>
                </c:pt>
                <c:pt idx="29">
                  <c:v>586.58384740259737</c:v>
                </c:pt>
                <c:pt idx="30">
                  <c:v>542.20630738073828</c:v>
                </c:pt>
                <c:pt idx="31">
                  <c:v>546.4529094488189</c:v>
                </c:pt>
                <c:pt idx="32">
                  <c:v>584.04116883116876</c:v>
                </c:pt>
                <c:pt idx="33">
                  <c:v>549.21466746052602</c:v>
                </c:pt>
              </c:numCache>
            </c:numRef>
          </c:val>
          <c:smooth val="0"/>
          <c:extLst>
            <c:ext xmlns:c16="http://schemas.microsoft.com/office/drawing/2014/chart" uri="{C3380CC4-5D6E-409C-BE32-E72D297353CC}">
              <c16:uniqueId val="{00000013-107B-EE4F-A771-7BA512E7CDE9}"/>
            </c:ext>
          </c:extLst>
        </c:ser>
        <c:dLbls>
          <c:showLegendKey val="0"/>
          <c:showVal val="0"/>
          <c:showCatName val="0"/>
          <c:showSerName val="0"/>
          <c:showPercent val="0"/>
          <c:showBubbleSize val="0"/>
        </c:dLbls>
        <c:smooth val="0"/>
        <c:axId val="1824555551"/>
        <c:axId val="1833347999"/>
      </c:lineChart>
      <c:dateAx>
        <c:axId val="1824555551"/>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3347999"/>
        <c:crosses val="autoZero"/>
        <c:auto val="1"/>
        <c:lblOffset val="100"/>
        <c:baseTimeUnit val="months"/>
      </c:dateAx>
      <c:valAx>
        <c:axId val="1833347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4555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city_price!$D$40:$D$70</c:f>
              <c:strCache>
                <c:ptCount val="31"/>
                <c:pt idx="0">
                  <c:v>デジタル</c:v>
                </c:pt>
                <c:pt idx="1">
                  <c:v>チェーホフ</c:v>
                </c:pt>
                <c:pt idx="2">
                  <c:v>カザン</c:v>
                </c:pt>
                <c:pt idx="3">
                  <c:v>ヒムキ</c:v>
                </c:pt>
                <c:pt idx="4">
                  <c:v>ジュコフスキー</c:v>
                </c:pt>
                <c:pt idx="5">
                  <c:v>ヤクーツク</c:v>
                </c:pt>
                <c:pt idx="6">
                  <c:v>チュメニ</c:v>
                </c:pt>
                <c:pt idx="7">
                  <c:v>サマラ</c:v>
                </c:pt>
                <c:pt idx="8">
                  <c:v>クルスク</c:v>
                </c:pt>
                <c:pt idx="9">
                  <c:v>モスクワ</c:v>
                </c:pt>
                <c:pt idx="10">
                  <c:v>ヴォログダ</c:v>
                </c:pt>
                <c:pt idx="11">
                  <c:v>ヤロスラブリ</c:v>
                </c:pt>
                <c:pt idx="12">
                  <c:v>ウファ</c:v>
                </c:pt>
                <c:pt idx="13">
                  <c:v>セルギエフ</c:v>
                </c:pt>
                <c:pt idx="14">
                  <c:v>ヴォロネジ</c:v>
                </c:pt>
                <c:pt idx="15">
                  <c:v>コロムナ</c:v>
                </c:pt>
                <c:pt idx="16">
                  <c:v>ヴォルスキー</c:v>
                </c:pt>
                <c:pt idx="17">
                  <c:v>カルーガ</c:v>
                </c:pt>
                <c:pt idx="18">
                  <c:v>ノボシビルスク</c:v>
                </c:pt>
                <c:pt idx="19">
                  <c:v>ロストフ・ナ・ドヌ</c:v>
                </c:pt>
                <c:pt idx="20">
                  <c:v>SPb</c:v>
                </c:pt>
                <c:pt idx="21">
                  <c:v>N.ノヴゴロド</c:v>
                </c:pt>
                <c:pt idx="22">
                  <c:v>バラシハ</c:v>
                </c:pt>
                <c:pt idx="23">
                  <c:v>スルグト</c:v>
                </c:pt>
                <c:pt idx="24">
                  <c:v>ミティシチ</c:v>
                </c:pt>
                <c:pt idx="25">
                  <c:v>トムスク</c:v>
                </c:pt>
                <c:pt idx="26">
                  <c:v>クラスノヤルスク</c:v>
                </c:pt>
                <c:pt idx="27">
                  <c:v>オムスク</c:v>
                </c:pt>
                <c:pt idx="28">
                  <c:v>訪問</c:v>
                </c:pt>
                <c:pt idx="29">
                  <c:v>アディゲア</c:v>
                </c:pt>
                <c:pt idx="30">
                  <c:v>オンラインストア</c:v>
                </c:pt>
              </c:strCache>
            </c:strRef>
          </c:cat>
          <c:val>
            <c:numRef>
              <c:f>city_price!$E$40:$E$70</c:f>
              <c:numCache>
                <c:formatCode>0</c:formatCode>
                <c:ptCount val="31"/>
                <c:pt idx="0">
                  <c:v>607.89380858417587</c:v>
                </c:pt>
                <c:pt idx="1">
                  <c:v>743.05233881626441</c:v>
                </c:pt>
                <c:pt idx="2">
                  <c:v>754.33917291762782</c:v>
                </c:pt>
                <c:pt idx="3">
                  <c:v>764.35343037621601</c:v>
                </c:pt>
                <c:pt idx="4">
                  <c:v>772.86658248081608</c:v>
                </c:pt>
                <c:pt idx="5">
                  <c:v>795.54664535387678</c:v>
                </c:pt>
                <c:pt idx="6">
                  <c:v>825.40177186882806</c:v>
                </c:pt>
                <c:pt idx="7">
                  <c:v>837.94143377620242</c:v>
                </c:pt>
                <c:pt idx="8">
                  <c:v>849.6503023493168</c:v>
                </c:pt>
                <c:pt idx="9">
                  <c:v>855.32850261702401</c:v>
                </c:pt>
                <c:pt idx="10">
                  <c:v>871.18249568631302</c:v>
                </c:pt>
                <c:pt idx="11">
                  <c:v>884.98122701575107</c:v>
                </c:pt>
                <c:pt idx="12">
                  <c:v>887.52666753502194</c:v>
                </c:pt>
                <c:pt idx="13">
                  <c:v>918.78426878112748</c:v>
                </c:pt>
                <c:pt idx="14">
                  <c:v>921.68415188592621</c:v>
                </c:pt>
                <c:pt idx="15">
                  <c:v>923.7490071232711</c:v>
                </c:pt>
                <c:pt idx="16">
                  <c:v>923.99431818761343</c:v>
                </c:pt>
                <c:pt idx="17">
                  <c:v>934.24048576579798</c:v>
                </c:pt>
                <c:pt idx="18">
                  <c:v>943.95893955465567</c:v>
                </c:pt>
                <c:pt idx="19">
                  <c:v>961.65603675668285</c:v>
                </c:pt>
                <c:pt idx="20">
                  <c:v>971.50826241622826</c:v>
                </c:pt>
                <c:pt idx="21">
                  <c:v>1005.009888133202</c:v>
                </c:pt>
                <c:pt idx="22">
                  <c:v>1036.8406344810569</c:v>
                </c:pt>
                <c:pt idx="23">
                  <c:v>1107.7735643368301</c:v>
                </c:pt>
                <c:pt idx="24">
                  <c:v>1112.806747610523</c:v>
                </c:pt>
                <c:pt idx="25">
                  <c:v>1124.2929389766821</c:v>
                </c:pt>
                <c:pt idx="26">
                  <c:v>1129.4497777251011</c:v>
                </c:pt>
                <c:pt idx="27">
                  <c:v>1164.958858932361</c:v>
                </c:pt>
                <c:pt idx="28">
                  <c:v>1256.812247623066</c:v>
                </c:pt>
                <c:pt idx="29">
                  <c:v>1350.638391441003</c:v>
                </c:pt>
                <c:pt idx="30">
                  <c:v>1464.3911421327059</c:v>
                </c:pt>
              </c:numCache>
            </c:numRef>
          </c:val>
          <c:extLst>
            <c:ext xmlns:c16="http://schemas.microsoft.com/office/drawing/2014/chart" uri="{C3380CC4-5D6E-409C-BE32-E72D297353CC}">
              <c16:uniqueId val="{00000000-BD61-9441-B18A-50B97E001333}"/>
            </c:ext>
          </c:extLst>
        </c:ser>
        <c:dLbls>
          <c:showLegendKey val="0"/>
          <c:showVal val="0"/>
          <c:showCatName val="0"/>
          <c:showSerName val="0"/>
          <c:showPercent val="0"/>
          <c:showBubbleSize val="0"/>
        </c:dLbls>
        <c:gapWidth val="150"/>
        <c:axId val="1852233039"/>
        <c:axId val="1852911439"/>
      </c:barChart>
      <c:catAx>
        <c:axId val="1852233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911439"/>
        <c:crosses val="autoZero"/>
        <c:auto val="1"/>
        <c:lblAlgn val="ctr"/>
        <c:lblOffset val="100"/>
        <c:noMultiLvlLbl val="0"/>
      </c:catAx>
      <c:valAx>
        <c:axId val="185291143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233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diff_avg!$B$26:$B$39</c:f>
              <c:strCache>
                <c:ptCount val="14"/>
                <c:pt idx="0">
                  <c:v>電池</c:v>
                </c:pt>
                <c:pt idx="1">
                  <c:v>オフィス</c:v>
                </c:pt>
                <c:pt idx="2">
                  <c:v>チケット（数字）</c:v>
                </c:pt>
                <c:pt idx="3">
                  <c:v>本</c:v>
                </c:pt>
                <c:pt idx="4">
                  <c:v>シネマ</c:v>
                </c:pt>
                <c:pt idx="5">
                  <c:v>ネットキャリア（尖塔）</c:v>
                </c:pt>
                <c:pt idx="6">
                  <c:v>支払いカード</c:v>
                </c:pt>
                <c:pt idx="7">
                  <c:v>付属品</c:v>
                </c:pt>
                <c:pt idx="8">
                  <c:v>ゲーム機</c:v>
                </c:pt>
                <c:pt idx="9">
                  <c:v>ゲーム</c:v>
                </c:pt>
                <c:pt idx="10">
                  <c:v>PCゲーム</c:v>
                </c:pt>
                <c:pt idx="11">
                  <c:v>ギフト</c:v>
                </c:pt>
                <c:pt idx="12">
                  <c:v>ミュージック</c:v>
                </c:pt>
                <c:pt idx="13">
                  <c:v>プログラム</c:v>
                </c:pt>
              </c:strCache>
            </c:strRef>
          </c:cat>
          <c:val>
            <c:numRef>
              <c:f>diff_avg!$D$26:$D$39</c:f>
              <c:numCache>
                <c:formatCode>General</c:formatCode>
                <c:ptCount val="14"/>
                <c:pt idx="0">
                  <c:v>7.7212180732926043</c:v>
                </c:pt>
                <c:pt idx="1">
                  <c:v>91.909174746061808</c:v>
                </c:pt>
                <c:pt idx="2">
                  <c:v>125.75923073454079</c:v>
                </c:pt>
                <c:pt idx="3">
                  <c:v>134.4422771495484</c:v>
                </c:pt>
                <c:pt idx="4">
                  <c:v>160.1628874538923</c:v>
                </c:pt>
                <c:pt idx="5">
                  <c:v>161.15239294710329</c:v>
                </c:pt>
                <c:pt idx="6">
                  <c:v>202.00644262534931</c:v>
                </c:pt>
                <c:pt idx="7">
                  <c:v>294.64344534385259</c:v>
                </c:pt>
                <c:pt idx="8">
                  <c:v>374.94973526116519</c:v>
                </c:pt>
                <c:pt idx="9">
                  <c:v>388.32748694883412</c:v>
                </c:pt>
                <c:pt idx="10">
                  <c:v>470.56670124668881</c:v>
                </c:pt>
                <c:pt idx="11">
                  <c:v>529.47948059370185</c:v>
                </c:pt>
                <c:pt idx="12">
                  <c:v>544.5762400485952</c:v>
                </c:pt>
                <c:pt idx="13">
                  <c:v>1355.924825252989</c:v>
                </c:pt>
              </c:numCache>
            </c:numRef>
          </c:val>
          <c:extLst>
            <c:ext xmlns:c16="http://schemas.microsoft.com/office/drawing/2014/chart" uri="{C3380CC4-5D6E-409C-BE32-E72D297353CC}">
              <c16:uniqueId val="{00000000-024D-B14F-A799-741184B7A598}"/>
            </c:ext>
          </c:extLst>
        </c:ser>
        <c:dLbls>
          <c:showLegendKey val="0"/>
          <c:showVal val="0"/>
          <c:showCatName val="0"/>
          <c:showSerName val="0"/>
          <c:showPercent val="0"/>
          <c:showBubbleSize val="0"/>
        </c:dLbls>
        <c:gapWidth val="182"/>
        <c:axId val="1750489039"/>
        <c:axId val="1845432399"/>
      </c:barChart>
      <c:catAx>
        <c:axId val="1750489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5432399"/>
        <c:crosses val="autoZero"/>
        <c:auto val="1"/>
        <c:lblAlgn val="ctr"/>
        <c:lblOffset val="100"/>
        <c:noMultiLvlLbl val="0"/>
      </c:catAx>
      <c:valAx>
        <c:axId val="184543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0489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ja-JP"/>
              <a:t>2013</a:t>
            </a:r>
            <a:r>
              <a:rPr lang="ja-JP" altLang="en-US"/>
              <a:t>年</a:t>
            </a:r>
            <a:r>
              <a:rPr lang="en-US" altLang="ja-JP"/>
              <a:t>1</a:t>
            </a:r>
            <a:r>
              <a:rPr lang="ja-JP" altLang="en-US"/>
              <a:t>月</a:t>
            </a:r>
            <a:r>
              <a:rPr lang="en-US" altLang="ja-JP"/>
              <a:t>〜2015</a:t>
            </a:r>
            <a:r>
              <a:rPr lang="ja-JP" altLang="en-US"/>
              <a:t>年</a:t>
            </a:r>
            <a:r>
              <a:rPr lang="en-US" altLang="ja-JP"/>
              <a:t>10</a:t>
            </a:r>
            <a:r>
              <a:rPr lang="ja-JP" altLang="en-US"/>
              <a:t>月までの推移</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lineChart>
        <c:grouping val="standard"/>
        <c:varyColors val="0"/>
        <c:ser>
          <c:idx val="0"/>
          <c:order val="0"/>
          <c:tx>
            <c:strRef>
              <c:f>date_cnt!$C$1</c:f>
              <c:strCache>
                <c:ptCount val="1"/>
                <c:pt idx="0">
                  <c:v>item_cnt_day</c:v>
                </c:pt>
              </c:strCache>
            </c:strRef>
          </c:tx>
          <c:spPr>
            <a:ln w="28575" cap="rnd">
              <a:solidFill>
                <a:schemeClr val="accent1"/>
              </a:solidFill>
              <a:round/>
            </a:ln>
            <a:effectLst/>
          </c:spPr>
          <c:marker>
            <c:symbol val="none"/>
          </c:marker>
          <c:cat>
            <c:numRef>
              <c:f>date_cnt!$D$2:$D$35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date_cnt!$C$2:$C$35</c:f>
              <c:numCache>
                <c:formatCode>General</c:formatCode>
                <c:ptCount val="34"/>
                <c:pt idx="0">
                  <c:v>131479</c:v>
                </c:pt>
                <c:pt idx="1">
                  <c:v>128090</c:v>
                </c:pt>
                <c:pt idx="2">
                  <c:v>147142</c:v>
                </c:pt>
                <c:pt idx="3">
                  <c:v>107190</c:v>
                </c:pt>
                <c:pt idx="4">
                  <c:v>106970</c:v>
                </c:pt>
                <c:pt idx="5">
                  <c:v>125381</c:v>
                </c:pt>
                <c:pt idx="6">
                  <c:v>116966</c:v>
                </c:pt>
                <c:pt idx="7">
                  <c:v>125291</c:v>
                </c:pt>
                <c:pt idx="8">
                  <c:v>133332</c:v>
                </c:pt>
                <c:pt idx="9">
                  <c:v>127541</c:v>
                </c:pt>
                <c:pt idx="10">
                  <c:v>130009</c:v>
                </c:pt>
                <c:pt idx="11">
                  <c:v>183342</c:v>
                </c:pt>
                <c:pt idx="12">
                  <c:v>116899</c:v>
                </c:pt>
                <c:pt idx="13">
                  <c:v>109687</c:v>
                </c:pt>
                <c:pt idx="14">
                  <c:v>115297</c:v>
                </c:pt>
                <c:pt idx="15">
                  <c:v>96556</c:v>
                </c:pt>
                <c:pt idx="16">
                  <c:v>97790</c:v>
                </c:pt>
                <c:pt idx="17">
                  <c:v>97429</c:v>
                </c:pt>
                <c:pt idx="18">
                  <c:v>91280</c:v>
                </c:pt>
                <c:pt idx="19">
                  <c:v>102721</c:v>
                </c:pt>
                <c:pt idx="20">
                  <c:v>99208</c:v>
                </c:pt>
                <c:pt idx="21">
                  <c:v>107422</c:v>
                </c:pt>
                <c:pt idx="22">
                  <c:v>117845</c:v>
                </c:pt>
                <c:pt idx="23">
                  <c:v>168755</c:v>
                </c:pt>
                <c:pt idx="24">
                  <c:v>110971</c:v>
                </c:pt>
                <c:pt idx="25">
                  <c:v>84198</c:v>
                </c:pt>
                <c:pt idx="26">
                  <c:v>82014</c:v>
                </c:pt>
                <c:pt idx="27">
                  <c:v>77827</c:v>
                </c:pt>
                <c:pt idx="28">
                  <c:v>72295</c:v>
                </c:pt>
                <c:pt idx="29">
                  <c:v>64114</c:v>
                </c:pt>
                <c:pt idx="30">
                  <c:v>63187</c:v>
                </c:pt>
                <c:pt idx="31">
                  <c:v>66079</c:v>
                </c:pt>
                <c:pt idx="32">
                  <c:v>72843</c:v>
                </c:pt>
                <c:pt idx="33">
                  <c:v>71056</c:v>
                </c:pt>
              </c:numCache>
            </c:numRef>
          </c:val>
          <c:smooth val="0"/>
          <c:extLst>
            <c:ext xmlns:c16="http://schemas.microsoft.com/office/drawing/2014/chart" uri="{C3380CC4-5D6E-409C-BE32-E72D297353CC}">
              <c16:uniqueId val="{00000000-A7B9-ED43-BFE5-9FEB4929A40A}"/>
            </c:ext>
          </c:extLst>
        </c:ser>
        <c:dLbls>
          <c:showLegendKey val="0"/>
          <c:showVal val="0"/>
          <c:showCatName val="0"/>
          <c:showSerName val="0"/>
          <c:showPercent val="0"/>
          <c:showBubbleSize val="0"/>
        </c:dLbls>
        <c:smooth val="0"/>
        <c:axId val="1748988863"/>
        <c:axId val="1738881151"/>
      </c:lineChart>
      <c:dateAx>
        <c:axId val="174898886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38881151"/>
        <c:crosses val="autoZero"/>
        <c:auto val="1"/>
        <c:lblOffset val="100"/>
        <c:baseTimeUnit val="months"/>
      </c:dateAx>
      <c:valAx>
        <c:axId val="1738881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48988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sk-portfolio/data_analytic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1AB20-80D6-1949-80F9-EE2B76DB3E0B}"/>
              </a:ext>
            </a:extLst>
          </p:cNvPr>
          <p:cNvSpPr>
            <a:spLocks noGrp="1"/>
          </p:cNvSpPr>
          <p:nvPr>
            <p:ph type="ctrTitle"/>
          </p:nvPr>
        </p:nvSpPr>
        <p:spPr/>
        <p:txBody>
          <a:bodyPr>
            <a:normAutofit/>
          </a:bodyPr>
          <a:lstStyle/>
          <a:p>
            <a:r>
              <a:rPr lang="ja-JP" altLang="en-US" sz="4800"/>
              <a:t>小売事業</a:t>
            </a:r>
            <a:br>
              <a:rPr lang="en-US" altLang="ja-JP" sz="4800" dirty="0"/>
            </a:br>
            <a:r>
              <a:rPr lang="ja-JP" altLang="en-US" sz="4800"/>
              <a:t>収益</a:t>
            </a:r>
            <a:r>
              <a:rPr kumimoji="1" lang="ja-JP" altLang="en-US" sz="4800"/>
              <a:t>統計分析</a:t>
            </a:r>
          </a:p>
        </p:txBody>
      </p:sp>
    </p:spTree>
    <p:extLst>
      <p:ext uri="{BB962C8B-B14F-4D97-AF65-F5344CB8AC3E}">
        <p14:creationId xmlns:p14="http://schemas.microsoft.com/office/powerpoint/2010/main" val="237054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93CE359-315C-9140-B403-9907BE807455}"/>
              </a:ext>
            </a:extLst>
          </p:cNvPr>
          <p:cNvSpPr txBox="1"/>
          <p:nvPr/>
        </p:nvSpPr>
        <p:spPr>
          <a:xfrm>
            <a:off x="353567" y="292608"/>
            <a:ext cx="7280287" cy="523220"/>
          </a:xfrm>
          <a:prstGeom prst="rect">
            <a:avLst/>
          </a:prstGeom>
          <a:noFill/>
        </p:spPr>
        <p:txBody>
          <a:bodyPr wrap="square" rtlCol="0">
            <a:spAutoFit/>
          </a:bodyPr>
          <a:lstStyle/>
          <a:p>
            <a:r>
              <a:rPr kumimoji="1" lang="en-US" altLang="ja-JP" sz="2800" dirty="0"/>
              <a:t>3.</a:t>
            </a:r>
            <a:r>
              <a:rPr kumimoji="1" lang="ja-JP" altLang="en-US" sz="2800"/>
              <a:t>価格分析（チャネル別平均単価順位）</a:t>
            </a:r>
          </a:p>
        </p:txBody>
      </p:sp>
      <p:sp>
        <p:nvSpPr>
          <p:cNvPr id="4" name="テキスト ボックス 3">
            <a:extLst>
              <a:ext uri="{FF2B5EF4-FFF2-40B4-BE49-F238E27FC236}">
                <a16:creationId xmlns:a16="http://schemas.microsoft.com/office/drawing/2014/main" id="{11BEA69E-362E-FC40-A69B-82ADE1642935}"/>
              </a:ext>
            </a:extLst>
          </p:cNvPr>
          <p:cNvSpPr txBox="1"/>
          <p:nvPr/>
        </p:nvSpPr>
        <p:spPr>
          <a:xfrm>
            <a:off x="353568" y="955443"/>
            <a:ext cx="11838432"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オンラインストア</a:t>
            </a:r>
            <a:r>
              <a:rPr kumimoji="1" lang="en-US" altLang="ja-JP" sz="2000" dirty="0"/>
              <a:t>(33,013)</a:t>
            </a:r>
            <a:r>
              <a:rPr kumimoji="1" lang="ja-JP" altLang="en-US" sz="2000"/>
              <a:t>が、</a:t>
            </a:r>
            <a:r>
              <a:rPr kumimoji="1" lang="en-US" altLang="ja-JP" sz="2000" dirty="0"/>
              <a:t>1</a:t>
            </a:r>
            <a:r>
              <a:rPr kumimoji="1" lang="ja-JP" altLang="en-US" sz="2000"/>
              <a:t>番高い。収益の順位が近い</a:t>
            </a:r>
            <a:r>
              <a:rPr kumimoji="1" lang="en-US" altLang="ja-JP" sz="2000" dirty="0"/>
              <a:t> </a:t>
            </a:r>
            <a:r>
              <a:rPr kumimoji="1" lang="ja-JP" altLang="en-US" sz="2000"/>
              <a:t>チュメニ</a:t>
            </a:r>
            <a:r>
              <a:rPr kumimoji="1" lang="en-US" altLang="ja-JP" sz="2000" dirty="0"/>
              <a:t> </a:t>
            </a:r>
            <a:r>
              <a:rPr kumimoji="1" lang="ja-JP" altLang="en-US" sz="2000"/>
              <a:t>の単価の倍で販売できている。</a:t>
            </a:r>
            <a:endParaRPr kumimoji="1" lang="en-US" altLang="ja-JP" sz="2000" dirty="0"/>
          </a:p>
          <a:p>
            <a:pPr marL="457200" indent="-457200">
              <a:buFont typeface="Arial" panose="020B0604020202020204" pitchFamily="34" charset="0"/>
              <a:buChar char="•"/>
            </a:pPr>
            <a:r>
              <a:rPr kumimoji="1" lang="ja-JP" altLang="en-US" sz="2000"/>
              <a:t>オンライン上の適正価格より実店舗の販売価格が低い可能性がある。</a:t>
            </a:r>
            <a:endParaRPr kumimoji="1" lang="en-US" altLang="ja-JP" sz="2000" dirty="0"/>
          </a:p>
        </p:txBody>
      </p:sp>
      <p:graphicFrame>
        <p:nvGraphicFramePr>
          <p:cNvPr id="6" name="グラフ 5">
            <a:extLst>
              <a:ext uri="{FF2B5EF4-FFF2-40B4-BE49-F238E27FC236}">
                <a16:creationId xmlns:a16="http://schemas.microsoft.com/office/drawing/2014/main" id="{FE1B2C27-C194-A343-942B-1A12B8EC89AF}"/>
              </a:ext>
            </a:extLst>
          </p:cNvPr>
          <p:cNvGraphicFramePr>
            <a:graphicFrameLocks/>
          </p:cNvGraphicFramePr>
          <p:nvPr>
            <p:extLst>
              <p:ext uri="{D42A27DB-BD31-4B8C-83A1-F6EECF244321}">
                <p14:modId xmlns:p14="http://schemas.microsoft.com/office/powerpoint/2010/main" val="3141600586"/>
              </p:ext>
            </p:extLst>
          </p:nvPr>
        </p:nvGraphicFramePr>
        <p:xfrm>
          <a:off x="2050474" y="1971106"/>
          <a:ext cx="7024254" cy="4886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939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F8B719-099C-674E-B12B-D71F14CA675D}"/>
              </a:ext>
            </a:extLst>
          </p:cNvPr>
          <p:cNvSpPr txBox="1"/>
          <p:nvPr/>
        </p:nvSpPr>
        <p:spPr>
          <a:xfrm>
            <a:off x="353567" y="292608"/>
            <a:ext cx="9552433" cy="523220"/>
          </a:xfrm>
          <a:prstGeom prst="rect">
            <a:avLst/>
          </a:prstGeom>
          <a:noFill/>
        </p:spPr>
        <p:txBody>
          <a:bodyPr wrap="square" rtlCol="0">
            <a:spAutoFit/>
          </a:bodyPr>
          <a:lstStyle/>
          <a:p>
            <a:r>
              <a:rPr kumimoji="1" lang="en-US" altLang="ja-JP" sz="2800" dirty="0"/>
              <a:t>3.</a:t>
            </a:r>
            <a:r>
              <a:rPr kumimoji="1" lang="ja-JP" altLang="en-US" sz="2800"/>
              <a:t>価格分析（オンラインストアとその他の平均単価差分）</a:t>
            </a:r>
          </a:p>
        </p:txBody>
      </p:sp>
      <p:graphicFrame>
        <p:nvGraphicFramePr>
          <p:cNvPr id="3" name="グラフ 2">
            <a:extLst>
              <a:ext uri="{FF2B5EF4-FFF2-40B4-BE49-F238E27FC236}">
                <a16:creationId xmlns:a16="http://schemas.microsoft.com/office/drawing/2014/main" id="{C27F7AAC-2A0C-C34E-9BFF-BAB0EA31C26C}"/>
              </a:ext>
            </a:extLst>
          </p:cNvPr>
          <p:cNvGraphicFramePr>
            <a:graphicFrameLocks/>
          </p:cNvGraphicFramePr>
          <p:nvPr>
            <p:extLst>
              <p:ext uri="{D42A27DB-BD31-4B8C-83A1-F6EECF244321}">
                <p14:modId xmlns:p14="http://schemas.microsoft.com/office/powerpoint/2010/main" val="2918314906"/>
              </p:ext>
            </p:extLst>
          </p:nvPr>
        </p:nvGraphicFramePr>
        <p:xfrm>
          <a:off x="2202874" y="2597442"/>
          <a:ext cx="6622472" cy="4131726"/>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F53EA6F6-F7BF-044E-9C60-E27D3E3699B5}"/>
              </a:ext>
            </a:extLst>
          </p:cNvPr>
          <p:cNvSpPr txBox="1"/>
          <p:nvPr/>
        </p:nvSpPr>
        <p:spPr>
          <a:xfrm>
            <a:off x="353568" y="955443"/>
            <a:ext cx="11838432" cy="163121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プログラム（ソフトウェア）が最も差があり、オンラインでは高く販売できていた</a:t>
            </a:r>
            <a:endParaRPr kumimoji="1" lang="en-US" altLang="ja-JP" sz="2000" dirty="0"/>
          </a:p>
          <a:p>
            <a:pPr marL="457200" indent="-457200">
              <a:buFont typeface="Arial" panose="020B0604020202020204" pitchFamily="34" charset="0"/>
              <a:buChar char="•"/>
            </a:pPr>
            <a:r>
              <a:rPr kumimoji="1" lang="ja-JP" altLang="en-US" sz="2000"/>
              <a:t>ミュージックやギフトなどもプログラムほどではないが、オンラインストアでは高く取引されていた。</a:t>
            </a:r>
            <a:endParaRPr kumimoji="1" lang="en-US" altLang="ja-JP" sz="2000" dirty="0"/>
          </a:p>
          <a:p>
            <a:pPr marL="457200" indent="-457200">
              <a:buFont typeface="Arial" panose="020B0604020202020204" pitchFamily="34" charset="0"/>
              <a:buChar char="•"/>
            </a:pPr>
            <a:r>
              <a:rPr kumimoji="1" lang="ja-JP" altLang="en-US" sz="2000"/>
              <a:t>オンラインストアの価格を見て、実店舗の価格を見直すことで収益拡大が見込める可能性がある。</a:t>
            </a:r>
            <a:endParaRPr kumimoji="1" lang="en-US" altLang="ja-JP" sz="2000" dirty="0"/>
          </a:p>
          <a:p>
            <a:pPr marL="457200" indent="-457200">
              <a:buFont typeface="Arial" panose="020B0604020202020204" pitchFamily="34" charset="0"/>
              <a:buChar char="•"/>
            </a:pPr>
            <a:endParaRPr kumimoji="1" lang="en-US" altLang="ja-JP" sz="2000" dirty="0"/>
          </a:p>
        </p:txBody>
      </p:sp>
    </p:spTree>
    <p:extLst>
      <p:ext uri="{BB962C8B-B14F-4D97-AF65-F5344CB8AC3E}">
        <p14:creationId xmlns:p14="http://schemas.microsoft.com/office/powerpoint/2010/main" val="77169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7EE0AD-328F-6547-953E-795E3418688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推移</a:t>
            </a:r>
            <a:r>
              <a:rPr kumimoji="1" lang="en-US" altLang="ja-JP" sz="2800" dirty="0"/>
              <a:t>)</a:t>
            </a:r>
            <a:endParaRPr kumimoji="1" lang="ja-JP" altLang="en-US" sz="2800"/>
          </a:p>
        </p:txBody>
      </p:sp>
      <p:graphicFrame>
        <p:nvGraphicFramePr>
          <p:cNvPr id="5" name="グラフ 4">
            <a:extLst>
              <a:ext uri="{FF2B5EF4-FFF2-40B4-BE49-F238E27FC236}">
                <a16:creationId xmlns:a16="http://schemas.microsoft.com/office/drawing/2014/main" id="{9F4FB2FA-60E1-5444-ADEA-CB56F2FA0E75}"/>
              </a:ext>
            </a:extLst>
          </p:cNvPr>
          <p:cNvGraphicFramePr>
            <a:graphicFrameLocks/>
          </p:cNvGraphicFramePr>
          <p:nvPr>
            <p:extLst>
              <p:ext uri="{D42A27DB-BD31-4B8C-83A1-F6EECF244321}">
                <p14:modId xmlns:p14="http://schemas.microsoft.com/office/powerpoint/2010/main" val="3693350640"/>
              </p:ext>
            </p:extLst>
          </p:nvPr>
        </p:nvGraphicFramePr>
        <p:xfrm>
          <a:off x="1925782" y="2069445"/>
          <a:ext cx="7861877" cy="4466648"/>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D8F07329-C0BA-1D4C-B627-5E0A6A247B20}"/>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価格が高騰している影響かも知れないが、販売数は減少傾向にある。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月に最も高くなる。</a:t>
            </a:r>
            <a:endParaRPr kumimoji="1" lang="en-US" altLang="ja-JP" sz="2000" dirty="0"/>
          </a:p>
        </p:txBody>
      </p:sp>
    </p:spTree>
    <p:extLst>
      <p:ext uri="{BB962C8B-B14F-4D97-AF65-F5344CB8AC3E}">
        <p14:creationId xmlns:p14="http://schemas.microsoft.com/office/powerpoint/2010/main" val="246121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FBE2EC4F-B82A-E349-B8A7-83BB33A85CA5}"/>
              </a:ext>
            </a:extLst>
          </p:cNvPr>
          <p:cNvGraphicFramePr>
            <a:graphicFrameLocks/>
          </p:cNvGraphicFramePr>
          <p:nvPr>
            <p:extLst>
              <p:ext uri="{D42A27DB-BD31-4B8C-83A1-F6EECF244321}">
                <p14:modId xmlns:p14="http://schemas.microsoft.com/office/powerpoint/2010/main" val="417069667"/>
              </p:ext>
            </p:extLst>
          </p:nvPr>
        </p:nvGraphicFramePr>
        <p:xfrm>
          <a:off x="1347353" y="2141500"/>
          <a:ext cx="9306791" cy="4467118"/>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52A2191C-5EE7-B445-89B7-9EB33D5FA11D}"/>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カテゴリ別推移</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BC572EC1-B712-7747-A1F1-A9217FE05242}"/>
              </a:ext>
            </a:extLst>
          </p:cNvPr>
          <p:cNvSpPr txBox="1"/>
          <p:nvPr/>
        </p:nvSpPr>
        <p:spPr>
          <a:xfrm>
            <a:off x="353567" y="970832"/>
            <a:ext cx="10702359" cy="132343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販売数はギフト（水色）が上昇傾向である。</a:t>
            </a:r>
            <a:endParaRPr kumimoji="1" lang="en-US" altLang="ja-JP" sz="2000" dirty="0"/>
          </a:p>
          <a:p>
            <a:pPr marL="457200" indent="-457200">
              <a:buFont typeface="Arial" panose="020B0604020202020204" pitchFamily="34" charset="0"/>
              <a:buChar char="•"/>
            </a:pPr>
            <a:r>
              <a:rPr kumimoji="1" lang="ja-JP" altLang="en-US" sz="2000"/>
              <a:t>シネマが減少傾向にある。</a:t>
            </a:r>
            <a:r>
              <a:rPr kumimoji="1" lang="en-US" altLang="ja-JP" sz="2000" dirty="0"/>
              <a:t>Netflix</a:t>
            </a:r>
            <a:r>
              <a:rPr kumimoji="1" lang="ja-JP" altLang="en-US" sz="2000"/>
              <a:t>などの代替サービスが登場した影響である可能性がある。</a:t>
            </a:r>
            <a:endParaRPr kumimoji="1" lang="en-US" altLang="ja-JP" sz="2000" dirty="0"/>
          </a:p>
          <a:p>
            <a:pPr marL="457200" indent="-457200">
              <a:buFont typeface="Arial" panose="020B0604020202020204" pitchFamily="34" charset="0"/>
              <a:buChar char="•"/>
            </a:pPr>
            <a:r>
              <a:rPr kumimoji="1" lang="ja-JP" altLang="en-US" sz="2000"/>
              <a:t>メインのゲームはほぼ横ばいである。</a:t>
            </a:r>
            <a:endParaRPr kumimoji="1" lang="en-US" altLang="ja-JP" sz="2000" dirty="0"/>
          </a:p>
        </p:txBody>
      </p:sp>
    </p:spTree>
    <p:extLst>
      <p:ext uri="{BB962C8B-B14F-4D97-AF65-F5344CB8AC3E}">
        <p14:creationId xmlns:p14="http://schemas.microsoft.com/office/powerpoint/2010/main" val="352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018E4AA-9F82-D14F-B338-DD0DEF110C6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チャネル別順位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6760F9E6-5B32-594A-A332-C05DA3036236}"/>
              </a:ext>
            </a:extLst>
          </p:cNvPr>
          <p:cNvSpPr txBox="1"/>
          <p:nvPr/>
        </p:nvSpPr>
        <p:spPr>
          <a:xfrm>
            <a:off x="353567" y="970832"/>
            <a:ext cx="11145706"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モスクワがダントツの販売数</a:t>
            </a:r>
            <a:r>
              <a:rPr kumimoji="1" lang="en-US" altLang="ja-JP" sz="2000" dirty="0"/>
              <a:t>(1,276,376)</a:t>
            </a:r>
            <a:r>
              <a:rPr kumimoji="1" lang="ja-JP" altLang="en-US" sz="2000"/>
              <a:t>を上げている。</a:t>
            </a:r>
            <a:endParaRPr kumimoji="1" lang="en-US" altLang="ja-JP" sz="2000" dirty="0"/>
          </a:p>
          <a:p>
            <a:pPr marL="457200" indent="-457200">
              <a:buFont typeface="Arial" panose="020B0604020202020204" pitchFamily="34" charset="0"/>
              <a:buChar char="•"/>
            </a:pPr>
            <a:r>
              <a:rPr kumimoji="1" lang="ja-JP" altLang="en-US" sz="2000"/>
              <a:t>平均単価が高いものは販売数が低くなる。ただオンラインは高くても販売数は平均的である。</a:t>
            </a:r>
            <a:endParaRPr kumimoji="1" lang="en-US" altLang="ja-JP" sz="2000" dirty="0"/>
          </a:p>
        </p:txBody>
      </p:sp>
      <p:graphicFrame>
        <p:nvGraphicFramePr>
          <p:cNvPr id="6" name="グラフ 5">
            <a:extLst>
              <a:ext uri="{FF2B5EF4-FFF2-40B4-BE49-F238E27FC236}">
                <a16:creationId xmlns:a16="http://schemas.microsoft.com/office/drawing/2014/main" id="{F3786AE0-FA39-274C-A88D-ADEA99C10D90}"/>
              </a:ext>
            </a:extLst>
          </p:cNvPr>
          <p:cNvGraphicFramePr>
            <a:graphicFrameLocks/>
          </p:cNvGraphicFramePr>
          <p:nvPr>
            <p:extLst>
              <p:ext uri="{D42A27DB-BD31-4B8C-83A1-F6EECF244321}">
                <p14:modId xmlns:p14="http://schemas.microsoft.com/office/powerpoint/2010/main" val="3704039257"/>
              </p:ext>
            </p:extLst>
          </p:nvPr>
        </p:nvGraphicFramePr>
        <p:xfrm>
          <a:off x="1690254" y="1683640"/>
          <a:ext cx="7744691" cy="5024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545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155D5D-F1F7-FF43-AE23-3D0EBA084481}"/>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5.</a:t>
            </a:r>
            <a:r>
              <a:rPr kumimoji="1" lang="ja-JP" altLang="en-US" sz="2800"/>
              <a:t>まとめ</a:t>
            </a:r>
          </a:p>
        </p:txBody>
      </p:sp>
      <p:sp>
        <p:nvSpPr>
          <p:cNvPr id="3" name="テキスト ボックス 2">
            <a:extLst>
              <a:ext uri="{FF2B5EF4-FFF2-40B4-BE49-F238E27FC236}">
                <a16:creationId xmlns:a16="http://schemas.microsoft.com/office/drawing/2014/main" id="{7BF24263-6300-ED44-9125-48A62C52F7D5}"/>
              </a:ext>
            </a:extLst>
          </p:cNvPr>
          <p:cNvSpPr txBox="1"/>
          <p:nvPr/>
        </p:nvSpPr>
        <p:spPr>
          <a:xfrm>
            <a:off x="353567" y="970832"/>
            <a:ext cx="11145706" cy="532453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収益はほぼ横ばい。</a:t>
            </a:r>
            <a:endParaRPr kumimoji="1" lang="en-US" altLang="ja-JP" sz="2000" dirty="0"/>
          </a:p>
          <a:p>
            <a:pPr marL="914400" lvl="1" indent="-457200">
              <a:buFont typeface="Arial" panose="020B0604020202020204" pitchFamily="34" charset="0"/>
              <a:buChar char="•"/>
            </a:pPr>
            <a:r>
              <a:rPr kumimoji="1" lang="ja-JP" altLang="en-US" sz="2000"/>
              <a:t>シネマの販売数が減少傾向にあり、代替サービスの登場による影響である可能性がある</a:t>
            </a:r>
            <a:endParaRPr kumimoji="1" lang="en-US" altLang="ja-JP" sz="2000" dirty="0"/>
          </a:p>
          <a:p>
            <a:pPr marL="914400" lvl="1" indent="-457200">
              <a:buFont typeface="Arial" panose="020B0604020202020204" pitchFamily="34" charset="0"/>
              <a:buChar char="•"/>
            </a:pPr>
            <a:r>
              <a:rPr kumimoji="1" lang="ja-JP" altLang="en-US" sz="2000"/>
              <a:t>メインの事業であるゲームの収益については大きな変動はない。</a:t>
            </a:r>
            <a:endParaRPr kumimoji="1" lang="en-US" altLang="ja-JP" sz="2000" dirty="0"/>
          </a:p>
          <a:p>
            <a:pPr marL="457200" indent="-457200">
              <a:buFont typeface="Arial" panose="020B0604020202020204" pitchFamily="34" charset="0"/>
              <a:buChar char="•"/>
            </a:pPr>
            <a:endParaRPr kumimoji="1" lang="en-US" altLang="ja-JP" sz="2000" dirty="0"/>
          </a:p>
          <a:p>
            <a:pPr marL="457200" indent="-457200">
              <a:buFont typeface="Arial" panose="020B0604020202020204" pitchFamily="34" charset="0"/>
              <a:buChar char="•"/>
            </a:pPr>
            <a:endParaRPr kumimoji="1" lang="en-US" altLang="ja-JP" sz="2000" dirty="0"/>
          </a:p>
          <a:p>
            <a:pPr marL="457200" indent="-457200">
              <a:buFont typeface="Arial" panose="020B0604020202020204" pitchFamily="34" charset="0"/>
              <a:buChar char="•"/>
            </a:pPr>
            <a:r>
              <a:rPr kumimoji="1" lang="ja-JP" altLang="en-US" sz="2000"/>
              <a:t>平均単価は年々増額している</a:t>
            </a:r>
            <a:endParaRPr kumimoji="1" lang="en-US" altLang="ja-JP" sz="2000" dirty="0"/>
          </a:p>
          <a:p>
            <a:pPr marL="914400" lvl="1" indent="-457200">
              <a:buFont typeface="Arial" panose="020B0604020202020204" pitchFamily="34" charset="0"/>
              <a:buChar char="•"/>
            </a:pPr>
            <a:r>
              <a:rPr kumimoji="1" lang="ja-JP" altLang="en-US" sz="2000"/>
              <a:t>ゲーム機の単価がどんどん高値で取引され、値段が障壁となり、今後ゲーム機を使ったゲームはよりコアな層になっていくように思われる。</a:t>
            </a:r>
            <a:endParaRPr kumimoji="1" lang="en-US" altLang="ja-JP" sz="2000" dirty="0"/>
          </a:p>
          <a:p>
            <a:pPr marL="457200" indent="-457200">
              <a:buFont typeface="Arial" panose="020B0604020202020204" pitchFamily="34" charset="0"/>
              <a:buChar char="•"/>
            </a:pPr>
            <a:endParaRPr kumimoji="1" lang="en-US" altLang="ja-JP" sz="2000" dirty="0"/>
          </a:p>
          <a:p>
            <a:endParaRPr kumimoji="1" lang="en-US" altLang="ja-JP" sz="2000" dirty="0"/>
          </a:p>
          <a:p>
            <a:pPr marL="457200" indent="-457200">
              <a:buFont typeface="Arial" panose="020B0604020202020204" pitchFamily="34" charset="0"/>
              <a:buChar char="•"/>
            </a:pPr>
            <a:r>
              <a:rPr kumimoji="1" lang="ja-JP" altLang="en-US" sz="2000"/>
              <a:t>オンラインストアもあるが、実店舗での売り上げが中心</a:t>
            </a:r>
            <a:endParaRPr kumimoji="1" lang="en-US" altLang="ja-JP" sz="2000" dirty="0"/>
          </a:p>
          <a:p>
            <a:pPr marL="914400" lvl="1" indent="-457200">
              <a:buFont typeface="Arial" panose="020B0604020202020204" pitchFamily="34" charset="0"/>
              <a:buChar char="•"/>
            </a:pPr>
            <a:r>
              <a:rPr kumimoji="1" lang="ja-JP" altLang="en-US" sz="2000"/>
              <a:t>モスクワやヤクーツクといった都市での売り上げが多い。</a:t>
            </a:r>
            <a:endParaRPr kumimoji="1" lang="en-US" altLang="ja-JP" sz="2000" dirty="0"/>
          </a:p>
          <a:p>
            <a:endParaRPr kumimoji="1" lang="en-US" altLang="ja-JP" sz="2000" dirty="0"/>
          </a:p>
          <a:p>
            <a:endParaRPr kumimoji="1" lang="en-US" altLang="ja-JP" sz="2000" dirty="0"/>
          </a:p>
          <a:p>
            <a:pPr marL="457200" indent="-457200">
              <a:buFont typeface="Arial" panose="020B0604020202020204" pitchFamily="34" charset="0"/>
              <a:buChar char="•"/>
            </a:pPr>
            <a:r>
              <a:rPr kumimoji="1" lang="ja-JP" altLang="en-US" sz="2000"/>
              <a:t>オンラインストアが最も平均単価が高く、取引されていた。</a:t>
            </a:r>
            <a:endParaRPr kumimoji="1" lang="en-US" altLang="ja-JP" sz="2000" dirty="0"/>
          </a:p>
          <a:p>
            <a:pPr marL="914400" lvl="1" indent="-457200">
              <a:buFont typeface="Arial" panose="020B0604020202020204" pitchFamily="34" charset="0"/>
              <a:buChar char="•"/>
            </a:pPr>
            <a:r>
              <a:rPr kumimoji="1" lang="ja-JP" altLang="en-US" sz="2000"/>
              <a:t>同じ会社でもプログラム（ソフトウェア）の差額が大きく、プログラムの値段設定はオンラインストアの金額を考慮して設定することで収益の拡大を見込める</a:t>
            </a:r>
            <a:endParaRPr kumimoji="1" lang="en-US" altLang="ja-JP" sz="2000" dirty="0"/>
          </a:p>
        </p:txBody>
      </p:sp>
    </p:spTree>
    <p:extLst>
      <p:ext uri="{BB962C8B-B14F-4D97-AF65-F5344CB8AC3E}">
        <p14:creationId xmlns:p14="http://schemas.microsoft.com/office/powerpoint/2010/main" val="121968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7A3EA4-5D72-AB42-BEA9-134AA1BE6C7B}"/>
              </a:ext>
            </a:extLst>
          </p:cNvPr>
          <p:cNvSpPr txBox="1"/>
          <p:nvPr/>
        </p:nvSpPr>
        <p:spPr>
          <a:xfrm>
            <a:off x="353568" y="292608"/>
            <a:ext cx="4852416" cy="523220"/>
          </a:xfrm>
          <a:prstGeom prst="rect">
            <a:avLst/>
          </a:prstGeom>
          <a:noFill/>
        </p:spPr>
        <p:txBody>
          <a:bodyPr wrap="square" rtlCol="0">
            <a:spAutoFit/>
          </a:bodyPr>
          <a:lstStyle/>
          <a:p>
            <a:r>
              <a:rPr kumimoji="1" lang="ja-JP" altLang="en-US" sz="2800"/>
              <a:t>アジェンダ</a:t>
            </a:r>
          </a:p>
        </p:txBody>
      </p:sp>
      <p:sp>
        <p:nvSpPr>
          <p:cNvPr id="4" name="テキスト ボックス 3">
            <a:extLst>
              <a:ext uri="{FF2B5EF4-FFF2-40B4-BE49-F238E27FC236}">
                <a16:creationId xmlns:a16="http://schemas.microsoft.com/office/drawing/2014/main" id="{9C89D4BD-494F-BD4C-8B81-7B5892763ECA}"/>
              </a:ext>
            </a:extLst>
          </p:cNvPr>
          <p:cNvSpPr txBox="1"/>
          <p:nvPr/>
        </p:nvSpPr>
        <p:spPr>
          <a:xfrm>
            <a:off x="983673" y="1842654"/>
            <a:ext cx="5943600" cy="3701334"/>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3200"/>
              <a:t>概要</a:t>
            </a:r>
            <a:endParaRPr kumimoji="1" lang="en-US" altLang="ja-JP" sz="3200" dirty="0"/>
          </a:p>
          <a:p>
            <a:pPr marL="342900" indent="-342900">
              <a:lnSpc>
                <a:spcPct val="150000"/>
              </a:lnSpc>
              <a:buFont typeface="+mj-lt"/>
              <a:buAutoNum type="arabicPeriod"/>
            </a:pPr>
            <a:r>
              <a:rPr kumimoji="1" lang="ja-JP" altLang="en-US" sz="3200"/>
              <a:t>収益分析</a:t>
            </a:r>
            <a:endParaRPr kumimoji="1" lang="en-US" altLang="ja-JP" sz="3200" dirty="0"/>
          </a:p>
          <a:p>
            <a:pPr marL="342900" indent="-342900">
              <a:lnSpc>
                <a:spcPct val="150000"/>
              </a:lnSpc>
              <a:buFont typeface="+mj-lt"/>
              <a:buAutoNum type="arabicPeriod"/>
            </a:pPr>
            <a:r>
              <a:rPr kumimoji="1" lang="ja-JP" altLang="en-US" sz="3200"/>
              <a:t>価格分析</a:t>
            </a:r>
            <a:endParaRPr kumimoji="1" lang="en-US" altLang="ja-JP" sz="3200" dirty="0"/>
          </a:p>
          <a:p>
            <a:pPr marL="342900" indent="-342900">
              <a:lnSpc>
                <a:spcPct val="150000"/>
              </a:lnSpc>
              <a:buFont typeface="+mj-lt"/>
              <a:buAutoNum type="arabicPeriod"/>
            </a:pPr>
            <a:r>
              <a:rPr kumimoji="1" lang="ja-JP" altLang="en-US" sz="3200"/>
              <a:t>販売数分析</a:t>
            </a:r>
            <a:endParaRPr kumimoji="1" lang="en-US" altLang="ja-JP" sz="3200" dirty="0"/>
          </a:p>
          <a:p>
            <a:pPr marL="342900" indent="-342900">
              <a:lnSpc>
                <a:spcPct val="150000"/>
              </a:lnSpc>
              <a:buFont typeface="+mj-lt"/>
              <a:buAutoNum type="arabicPeriod"/>
            </a:pPr>
            <a:r>
              <a:rPr kumimoji="1" lang="ja-JP" altLang="en-US" sz="3200"/>
              <a:t>まとめ</a:t>
            </a:r>
            <a:endParaRPr kumimoji="1" lang="en-US" altLang="ja-JP" sz="3200" dirty="0"/>
          </a:p>
        </p:txBody>
      </p:sp>
    </p:spTree>
    <p:extLst>
      <p:ext uri="{BB962C8B-B14F-4D97-AF65-F5344CB8AC3E}">
        <p14:creationId xmlns:p14="http://schemas.microsoft.com/office/powerpoint/2010/main" val="323458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996D2473-5225-C646-B26B-C09B64AA6E10}"/>
              </a:ext>
            </a:extLst>
          </p:cNvPr>
          <p:cNvGraphicFramePr>
            <a:graphicFrameLocks noGrp="1"/>
          </p:cNvGraphicFramePr>
          <p:nvPr>
            <p:extLst>
              <p:ext uri="{D42A27DB-BD31-4B8C-83A1-F6EECF244321}">
                <p14:modId xmlns:p14="http://schemas.microsoft.com/office/powerpoint/2010/main" val="3488604534"/>
              </p:ext>
            </p:extLst>
          </p:nvPr>
        </p:nvGraphicFramePr>
        <p:xfrm>
          <a:off x="597408" y="1513095"/>
          <a:ext cx="10666337" cy="4482795"/>
        </p:xfrm>
        <a:graphic>
          <a:graphicData uri="http://schemas.openxmlformats.org/drawingml/2006/table">
            <a:tbl>
              <a:tblPr firstRow="1" bandRow="1">
                <a:tableStyleId>{5C22544A-7EE6-4342-B048-85BDC9FD1C3A}</a:tableStyleId>
              </a:tblPr>
              <a:tblGrid>
                <a:gridCol w="2609088">
                  <a:extLst>
                    <a:ext uri="{9D8B030D-6E8A-4147-A177-3AD203B41FA5}">
                      <a16:colId xmlns:a16="http://schemas.microsoft.com/office/drawing/2014/main" val="2964630160"/>
                    </a:ext>
                  </a:extLst>
                </a:gridCol>
                <a:gridCol w="8057249">
                  <a:extLst>
                    <a:ext uri="{9D8B030D-6E8A-4147-A177-3AD203B41FA5}">
                      <a16:colId xmlns:a16="http://schemas.microsoft.com/office/drawing/2014/main" val="3551968956"/>
                    </a:ext>
                  </a:extLst>
                </a:gridCol>
              </a:tblGrid>
              <a:tr h="650985">
                <a:tc>
                  <a:txBody>
                    <a:bodyPr/>
                    <a:lstStyle/>
                    <a:p>
                      <a:r>
                        <a:rPr kumimoji="1" lang="ja-JP" altLang="en-US" sz="1800" b="0">
                          <a:latin typeface="Hiragino Kaku Gothic Pro W3" panose="020B0300000000000000" pitchFamily="34" charset="-128"/>
                          <a:ea typeface="Hiragino Kaku Gothic Pro W3" panose="020B0300000000000000" pitchFamily="34"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収益向上のために分析を行い、課題を抽出し、今後実施する施策の検討をする。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5555917"/>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対象企業事業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ロシアにおいて、実店舗・オンラインショップも経営している小売業企業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621914"/>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データ対象期間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2013</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年</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1</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月</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〜2015</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年</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10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4512072"/>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利用ファイル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sales_train.csv</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2,935,849</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┗学習データ。日次履歴データ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items.csv</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22,170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┗アイテムや商品に関するデータ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item_categories.csv</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(84</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┗アイテムのカテゴリに関するデータ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shops.csv</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(60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┗店舗に関するデータ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4577686"/>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利用ツール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集計：</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Python </a:t>
                      </a: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Jupyternotebook</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ソースコード：</a:t>
                      </a:r>
                      <a:r>
                        <a:rPr lang="en-US" altLang="ja-JP" sz="1400" dirty="0">
                          <a:hlinkClick r:id="rId2"/>
                        </a:rPr>
                        <a:t>https://github.com/ksk-portfolio/</a:t>
                      </a:r>
                      <a:r>
                        <a:rPr lang="en-US" altLang="ja-JP" sz="1400">
                          <a:hlinkClick r:id="rId2"/>
                        </a:rPr>
                        <a:t>data_analytics</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グラフ作成：</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Excel</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ロシア語から日本語への翻訳：</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Google </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翻訳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013426"/>
                  </a:ext>
                </a:extLst>
              </a:tr>
            </a:tbl>
          </a:graphicData>
        </a:graphic>
      </p:graphicFrame>
      <p:sp>
        <p:nvSpPr>
          <p:cNvPr id="6" name="テキスト ボックス 5">
            <a:extLst>
              <a:ext uri="{FF2B5EF4-FFF2-40B4-BE49-F238E27FC236}">
                <a16:creationId xmlns:a16="http://schemas.microsoft.com/office/drawing/2014/main" id="{79FCB55C-A447-B642-AF65-D5F06C32B27E}"/>
              </a:ext>
            </a:extLst>
          </p:cNvPr>
          <p:cNvSpPr txBox="1"/>
          <p:nvPr/>
        </p:nvSpPr>
        <p:spPr>
          <a:xfrm>
            <a:off x="353568" y="292608"/>
            <a:ext cx="4852416" cy="523220"/>
          </a:xfrm>
          <a:prstGeom prst="rect">
            <a:avLst/>
          </a:prstGeom>
          <a:noFill/>
        </p:spPr>
        <p:txBody>
          <a:bodyPr wrap="square" rtlCol="0">
            <a:spAutoFit/>
          </a:bodyPr>
          <a:lstStyle/>
          <a:p>
            <a:r>
              <a:rPr kumimoji="1" lang="en-US" altLang="ja-JP" sz="2800" dirty="0"/>
              <a:t>1.</a:t>
            </a:r>
            <a:r>
              <a:rPr kumimoji="1" lang="ja-JP" altLang="en-US" sz="2800"/>
              <a:t>概要</a:t>
            </a:r>
          </a:p>
        </p:txBody>
      </p:sp>
    </p:spTree>
    <p:extLst>
      <p:ext uri="{BB962C8B-B14F-4D97-AF65-F5344CB8AC3E}">
        <p14:creationId xmlns:p14="http://schemas.microsoft.com/office/powerpoint/2010/main" val="320199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102E6A-BBEA-2247-B8E0-1E4EE32946FE}"/>
              </a:ext>
            </a:extLst>
          </p:cNvPr>
          <p:cNvSpPr txBox="1"/>
          <p:nvPr/>
        </p:nvSpPr>
        <p:spPr>
          <a:xfrm>
            <a:off x="353568" y="292608"/>
            <a:ext cx="4852416"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推移</a:t>
            </a:r>
            <a:r>
              <a:rPr kumimoji="1" lang="en-US" altLang="ja-JP" sz="2800" dirty="0"/>
              <a:t>)</a:t>
            </a:r>
            <a:endParaRPr kumimoji="1" lang="ja-JP" altLang="en-US" sz="2800"/>
          </a:p>
        </p:txBody>
      </p:sp>
      <p:sp>
        <p:nvSpPr>
          <p:cNvPr id="5" name="テキスト ボックス 4">
            <a:extLst>
              <a:ext uri="{FF2B5EF4-FFF2-40B4-BE49-F238E27FC236}">
                <a16:creationId xmlns:a16="http://schemas.microsoft.com/office/drawing/2014/main" id="{EC5FE94C-0D89-6C4D-B4F3-0B4630DF04E6}"/>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収益は、ほぼ横ばいに推移している。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月に毎年ピークを迎える。</a:t>
            </a:r>
          </a:p>
        </p:txBody>
      </p:sp>
      <p:graphicFrame>
        <p:nvGraphicFramePr>
          <p:cNvPr id="6" name="グラフ 5">
            <a:extLst>
              <a:ext uri="{FF2B5EF4-FFF2-40B4-BE49-F238E27FC236}">
                <a16:creationId xmlns:a16="http://schemas.microsoft.com/office/drawing/2014/main" id="{54A678FE-AA9A-8545-84B3-821986B79E90}"/>
              </a:ext>
            </a:extLst>
          </p:cNvPr>
          <p:cNvGraphicFramePr>
            <a:graphicFrameLocks/>
          </p:cNvGraphicFramePr>
          <p:nvPr>
            <p:extLst>
              <p:ext uri="{D42A27DB-BD31-4B8C-83A1-F6EECF244321}">
                <p14:modId xmlns:p14="http://schemas.microsoft.com/office/powerpoint/2010/main" val="362967637"/>
              </p:ext>
            </p:extLst>
          </p:nvPr>
        </p:nvGraphicFramePr>
        <p:xfrm>
          <a:off x="2401166" y="2405207"/>
          <a:ext cx="7029450" cy="376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09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9CAF43-790D-6B44-957B-1481CE8D079E}"/>
              </a:ext>
            </a:extLst>
          </p:cNvPr>
          <p:cNvSpPr txBox="1"/>
          <p:nvPr/>
        </p:nvSpPr>
        <p:spPr>
          <a:xfrm>
            <a:off x="353568" y="292608"/>
            <a:ext cx="5853268"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カテゴリ別順位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BF7BA365-9008-DD49-AD3F-F4F4466B2908}"/>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ゲーム関連がメインの事業となっている。</a:t>
            </a:r>
            <a:endParaRPr kumimoji="1" lang="en-US" altLang="ja-JP" sz="2000" dirty="0"/>
          </a:p>
          <a:p>
            <a:pPr marL="457200" indent="-457200">
              <a:buFont typeface="Arial" panose="020B0604020202020204" pitchFamily="34" charset="0"/>
              <a:buChar char="•"/>
            </a:pPr>
            <a:r>
              <a:rPr kumimoji="1" lang="ja-JP" altLang="en-US" sz="2000"/>
              <a:t>次いで、シネマや音楽も収益源となっている。</a:t>
            </a:r>
          </a:p>
        </p:txBody>
      </p:sp>
      <p:graphicFrame>
        <p:nvGraphicFramePr>
          <p:cNvPr id="7" name="グラフ 6">
            <a:extLst>
              <a:ext uri="{FF2B5EF4-FFF2-40B4-BE49-F238E27FC236}">
                <a16:creationId xmlns:a16="http://schemas.microsoft.com/office/drawing/2014/main" id="{73C698A0-4B8F-A649-8636-306FC814D2F9}"/>
              </a:ext>
            </a:extLst>
          </p:cNvPr>
          <p:cNvGraphicFramePr>
            <a:graphicFrameLocks/>
          </p:cNvGraphicFramePr>
          <p:nvPr>
            <p:extLst>
              <p:ext uri="{D42A27DB-BD31-4B8C-83A1-F6EECF244321}">
                <p14:modId xmlns:p14="http://schemas.microsoft.com/office/powerpoint/2010/main" val="813770763"/>
              </p:ext>
            </p:extLst>
          </p:nvPr>
        </p:nvGraphicFramePr>
        <p:xfrm>
          <a:off x="1864591" y="1958413"/>
          <a:ext cx="7188200" cy="4737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710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61394FF-17EB-7144-AFE8-5AA52E6277FA}"/>
              </a:ext>
            </a:extLst>
          </p:cNvPr>
          <p:cNvSpPr txBox="1"/>
          <p:nvPr/>
        </p:nvSpPr>
        <p:spPr>
          <a:xfrm>
            <a:off x="353567" y="292608"/>
            <a:ext cx="5880977"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カテゴリ別推移</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6B4723EC-824C-F245-A6FA-A88FA34A0490}"/>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ゲーム関連の売り上げはほぼ横ばい。特にゲームとゲーム機が高い。</a:t>
            </a:r>
            <a:endParaRPr kumimoji="1" lang="en-US" altLang="ja-JP" sz="2000" dirty="0"/>
          </a:p>
          <a:p>
            <a:pPr marL="457200" indent="-457200">
              <a:buFont typeface="Arial" panose="020B0604020202020204" pitchFamily="34" charset="0"/>
              <a:buChar char="•"/>
            </a:pPr>
            <a:r>
              <a:rPr kumimoji="1" lang="en-US" altLang="ja-JP" sz="2000" dirty="0"/>
              <a:t>11</a:t>
            </a:r>
            <a:r>
              <a:rPr kumimoji="1" lang="ja-JP" altLang="en-US" sz="2000"/>
              <a:t>・</a:t>
            </a:r>
            <a:r>
              <a:rPr kumimoji="1" lang="en-US" altLang="ja-JP" sz="2000" dirty="0"/>
              <a:t>12</a:t>
            </a:r>
            <a:r>
              <a:rPr kumimoji="1" lang="ja-JP" altLang="en-US" sz="2000"/>
              <a:t>月にピークを迎えている。</a:t>
            </a:r>
            <a:endParaRPr kumimoji="1" lang="en-US" altLang="ja-JP" sz="2000" dirty="0"/>
          </a:p>
        </p:txBody>
      </p:sp>
      <p:graphicFrame>
        <p:nvGraphicFramePr>
          <p:cNvPr id="7" name="グラフ 6">
            <a:extLst>
              <a:ext uri="{FF2B5EF4-FFF2-40B4-BE49-F238E27FC236}">
                <a16:creationId xmlns:a16="http://schemas.microsoft.com/office/drawing/2014/main" id="{F1AD6E5C-1A42-D84A-8018-8D1585F4A1BE}"/>
              </a:ext>
            </a:extLst>
          </p:cNvPr>
          <p:cNvGraphicFramePr>
            <a:graphicFrameLocks/>
          </p:cNvGraphicFramePr>
          <p:nvPr>
            <p:extLst>
              <p:ext uri="{D42A27DB-BD31-4B8C-83A1-F6EECF244321}">
                <p14:modId xmlns:p14="http://schemas.microsoft.com/office/powerpoint/2010/main" val="235248711"/>
              </p:ext>
            </p:extLst>
          </p:nvPr>
        </p:nvGraphicFramePr>
        <p:xfrm>
          <a:off x="576695" y="1833722"/>
          <a:ext cx="11038609" cy="47549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559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FA120B-2667-6148-8043-87D8BFD98C2C}"/>
              </a:ext>
            </a:extLst>
          </p:cNvPr>
          <p:cNvSpPr txBox="1"/>
          <p:nvPr/>
        </p:nvSpPr>
        <p:spPr>
          <a:xfrm>
            <a:off x="353568" y="292608"/>
            <a:ext cx="6158068"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チャネル別収益順位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35FEF9DB-6FB4-6541-BC0E-A35F4CD26DCD}"/>
              </a:ext>
            </a:extLst>
          </p:cNvPr>
          <p:cNvSpPr txBox="1"/>
          <p:nvPr/>
        </p:nvSpPr>
        <p:spPr>
          <a:xfrm>
            <a:off x="353568" y="970832"/>
            <a:ext cx="9635848" cy="101566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モスクワや</a:t>
            </a:r>
            <a:r>
              <a:rPr kumimoji="1" lang="en-US" altLang="ja-JP" sz="2000" dirty="0" err="1"/>
              <a:t>SPb</a:t>
            </a:r>
            <a:r>
              <a:rPr kumimoji="1" lang="ja-JP" altLang="en-US" sz="2000"/>
              <a:t>、ヤクーツクなどの都市部での収益が高い。</a:t>
            </a:r>
            <a:endParaRPr kumimoji="1" lang="en-US" altLang="ja-JP" sz="2000" dirty="0"/>
          </a:p>
          <a:p>
            <a:pPr marL="457200" indent="-457200">
              <a:buFont typeface="Arial" panose="020B0604020202020204" pitchFamily="34" charset="0"/>
              <a:buChar char="•"/>
            </a:pPr>
            <a:r>
              <a:rPr kumimoji="1" lang="ja-JP" altLang="en-US" sz="2000"/>
              <a:t>オンラインストアもチャネルとして持っているが、実店舗が主な収益源である。</a:t>
            </a:r>
            <a:endParaRPr kumimoji="1" lang="en-US" altLang="ja-JP" sz="2000" dirty="0"/>
          </a:p>
          <a:p>
            <a:pPr marL="457200" indent="-457200">
              <a:buFont typeface="Arial" panose="020B0604020202020204" pitchFamily="34" charset="0"/>
              <a:buChar char="•"/>
            </a:pPr>
            <a:r>
              <a:rPr kumimoji="1" lang="ja-JP" altLang="en-US" sz="2000"/>
              <a:t>収益が少ないのはミティシチ。</a:t>
            </a:r>
            <a:endParaRPr kumimoji="1" lang="en-US" altLang="ja-JP" sz="2000" dirty="0"/>
          </a:p>
        </p:txBody>
      </p:sp>
      <p:graphicFrame>
        <p:nvGraphicFramePr>
          <p:cNvPr id="7" name="グラフ 6">
            <a:extLst>
              <a:ext uri="{FF2B5EF4-FFF2-40B4-BE49-F238E27FC236}">
                <a16:creationId xmlns:a16="http://schemas.microsoft.com/office/drawing/2014/main" id="{00500C80-3149-E441-9FAB-F1A705613D6D}"/>
              </a:ext>
            </a:extLst>
          </p:cNvPr>
          <p:cNvGraphicFramePr>
            <a:graphicFrameLocks/>
          </p:cNvGraphicFramePr>
          <p:nvPr>
            <p:extLst>
              <p:ext uri="{D42A27DB-BD31-4B8C-83A1-F6EECF244321}">
                <p14:modId xmlns:p14="http://schemas.microsoft.com/office/powerpoint/2010/main" val="2702598990"/>
              </p:ext>
            </p:extLst>
          </p:nvPr>
        </p:nvGraphicFramePr>
        <p:xfrm>
          <a:off x="2410692" y="1986495"/>
          <a:ext cx="6844144" cy="48715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185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7EE0AD-328F-6547-953E-795E3418688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3.</a:t>
            </a:r>
            <a:r>
              <a:rPr kumimoji="1" lang="ja-JP" altLang="en-US" sz="2800"/>
              <a:t>価格分析（平均単価推移）</a:t>
            </a:r>
          </a:p>
        </p:txBody>
      </p:sp>
      <p:graphicFrame>
        <p:nvGraphicFramePr>
          <p:cNvPr id="3" name="グラフ 2">
            <a:extLst>
              <a:ext uri="{FF2B5EF4-FFF2-40B4-BE49-F238E27FC236}">
                <a16:creationId xmlns:a16="http://schemas.microsoft.com/office/drawing/2014/main" id="{C1FB5D0C-B04F-C64D-B761-9990DC47E3A7}"/>
              </a:ext>
            </a:extLst>
          </p:cNvPr>
          <p:cNvGraphicFramePr>
            <a:graphicFrameLocks/>
          </p:cNvGraphicFramePr>
          <p:nvPr>
            <p:extLst>
              <p:ext uri="{D42A27DB-BD31-4B8C-83A1-F6EECF244321}">
                <p14:modId xmlns:p14="http://schemas.microsoft.com/office/powerpoint/2010/main" val="3371692419"/>
              </p:ext>
            </p:extLst>
          </p:nvPr>
        </p:nvGraphicFramePr>
        <p:xfrm>
          <a:off x="2727325" y="1841788"/>
          <a:ext cx="6737350" cy="4476750"/>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7C2EAB19-3401-D04F-8AE9-51CEB9DCCB2A}"/>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商品の平均単価は、</a:t>
            </a:r>
            <a:r>
              <a:rPr kumimoji="1" lang="en-US" altLang="ja-JP" sz="2000" dirty="0"/>
              <a:t>2013</a:t>
            </a:r>
            <a:r>
              <a:rPr kumimoji="1" lang="ja-JP" altLang="en-US" sz="2000"/>
              <a:t>年</a:t>
            </a:r>
            <a:r>
              <a:rPr kumimoji="1" lang="en-US" altLang="ja-JP" sz="2000" dirty="0"/>
              <a:t>8</a:t>
            </a:r>
            <a:r>
              <a:rPr kumimoji="1" lang="ja-JP" altLang="en-US" sz="2000"/>
              <a:t>月から増加傾向にある。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月に最も高くなる。</a:t>
            </a:r>
            <a:endParaRPr kumimoji="1" lang="en-US" altLang="ja-JP" sz="2000" dirty="0"/>
          </a:p>
        </p:txBody>
      </p:sp>
    </p:spTree>
    <p:extLst>
      <p:ext uri="{BB962C8B-B14F-4D97-AF65-F5344CB8AC3E}">
        <p14:creationId xmlns:p14="http://schemas.microsoft.com/office/powerpoint/2010/main" val="375966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97426B98-B875-074D-B9CA-FA8F4572AD2C}"/>
              </a:ext>
            </a:extLst>
          </p:cNvPr>
          <p:cNvGraphicFramePr>
            <a:graphicFrameLocks/>
          </p:cNvGraphicFramePr>
          <p:nvPr>
            <p:extLst>
              <p:ext uri="{D42A27DB-BD31-4B8C-83A1-F6EECF244321}">
                <p14:modId xmlns:p14="http://schemas.microsoft.com/office/powerpoint/2010/main" val="4053364324"/>
              </p:ext>
            </p:extLst>
          </p:nvPr>
        </p:nvGraphicFramePr>
        <p:xfrm>
          <a:off x="2095122" y="1833722"/>
          <a:ext cx="8001757" cy="4662658"/>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77D76223-A6B0-8245-9D47-FC5BA067B61E}"/>
              </a:ext>
            </a:extLst>
          </p:cNvPr>
          <p:cNvSpPr txBox="1"/>
          <p:nvPr/>
        </p:nvSpPr>
        <p:spPr>
          <a:xfrm>
            <a:off x="353567" y="292608"/>
            <a:ext cx="8360941" cy="523220"/>
          </a:xfrm>
          <a:prstGeom prst="rect">
            <a:avLst/>
          </a:prstGeom>
          <a:noFill/>
        </p:spPr>
        <p:txBody>
          <a:bodyPr wrap="square" rtlCol="0">
            <a:spAutoFit/>
          </a:bodyPr>
          <a:lstStyle/>
          <a:p>
            <a:r>
              <a:rPr kumimoji="1" lang="en-US" altLang="ja-JP" sz="2800" dirty="0"/>
              <a:t>3.</a:t>
            </a:r>
            <a:r>
              <a:rPr kumimoji="1" lang="ja-JP" altLang="en-US" sz="2800"/>
              <a:t>価格分析（カテゴリ別平均単価推移）</a:t>
            </a:r>
          </a:p>
        </p:txBody>
      </p:sp>
      <p:sp>
        <p:nvSpPr>
          <p:cNvPr id="4" name="テキスト ボックス 3">
            <a:extLst>
              <a:ext uri="{FF2B5EF4-FFF2-40B4-BE49-F238E27FC236}">
                <a16:creationId xmlns:a16="http://schemas.microsoft.com/office/drawing/2014/main" id="{C2866ACE-E040-F84C-9888-5BCE7F973752}"/>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ゲーム機の値段</a:t>
            </a:r>
            <a:r>
              <a:rPr kumimoji="1" lang="en-US" altLang="ja-JP" sz="2000" dirty="0"/>
              <a:t>(26,237)</a:t>
            </a:r>
            <a:r>
              <a:rPr kumimoji="1" lang="ja-JP" altLang="en-US" sz="2000"/>
              <a:t>がかなり高騰している。</a:t>
            </a:r>
            <a:endParaRPr kumimoji="1" lang="en-US" altLang="ja-JP" sz="2000" dirty="0"/>
          </a:p>
          <a:p>
            <a:pPr marL="457200" indent="-457200">
              <a:buFont typeface="Arial" panose="020B0604020202020204" pitchFamily="34" charset="0"/>
              <a:buChar char="•"/>
            </a:pPr>
            <a:r>
              <a:rPr kumimoji="1" lang="ja-JP" altLang="en-US" sz="2000"/>
              <a:t>それ以外はほぼ横ばい。</a:t>
            </a:r>
            <a:endParaRPr kumimoji="1" lang="en-US" altLang="ja-JP" sz="2000" dirty="0"/>
          </a:p>
        </p:txBody>
      </p:sp>
    </p:spTree>
    <p:extLst>
      <p:ext uri="{BB962C8B-B14F-4D97-AF65-F5344CB8AC3E}">
        <p14:creationId xmlns:p14="http://schemas.microsoft.com/office/powerpoint/2010/main" val="3870813384"/>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フレーム</Template>
  <TotalTime>1097</TotalTime>
  <Words>790</Words>
  <Application>Microsoft Macintosh PowerPoint</Application>
  <PresentationFormat>ワイド画面</PresentationFormat>
  <Paragraphs>82</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Hiragino Kaku Gothic Pro W3</vt:lpstr>
      <vt:lpstr>Arial</vt:lpstr>
      <vt:lpstr>Corbel</vt:lpstr>
      <vt:lpstr>Wingdings 2</vt:lpstr>
      <vt:lpstr>フレーム</vt:lpstr>
      <vt:lpstr>小売事業 収益統計分析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Future Sales</dc:title>
  <dc:creator>Keisuke Ota</dc:creator>
  <cp:lastModifiedBy>Keisuke Ota</cp:lastModifiedBy>
  <cp:revision>55</cp:revision>
  <dcterms:created xsi:type="dcterms:W3CDTF">2019-08-23T14:05:58Z</dcterms:created>
  <dcterms:modified xsi:type="dcterms:W3CDTF">2019-08-24T14:20:27Z</dcterms:modified>
</cp:coreProperties>
</file>