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5" r:id="rId1"/>
  </p:sldMasterIdLst>
  <p:notesMasterIdLst>
    <p:notesMasterId r:id="rId17"/>
  </p:notesMasterIdLst>
  <p:handoutMasterIdLst>
    <p:handoutMasterId r:id="rId18"/>
  </p:handoutMasterIdLst>
  <p:sldIdLst>
    <p:sldId id="271" r:id="rId2"/>
    <p:sldId id="273" r:id="rId3"/>
    <p:sldId id="286" r:id="rId4"/>
    <p:sldId id="275" r:id="rId5"/>
    <p:sldId id="288" r:id="rId6"/>
    <p:sldId id="274" r:id="rId7"/>
    <p:sldId id="281" r:id="rId8"/>
    <p:sldId id="277" r:id="rId9"/>
    <p:sldId id="292" r:id="rId10"/>
    <p:sldId id="289" r:id="rId11"/>
    <p:sldId id="283" r:id="rId12"/>
    <p:sldId id="279" r:id="rId13"/>
    <p:sldId id="284" r:id="rId14"/>
    <p:sldId id="287" r:id="rId15"/>
    <p:sldId id="278" r:id="rId16"/>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茅根　宏介" initials="茅根　宏介"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78D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8"/>
    <p:restoredTop sz="89734"/>
  </p:normalViewPr>
  <p:slideViewPr>
    <p:cSldViewPr snapToGrid="0" snapToObjects="1">
      <p:cViewPr>
        <p:scale>
          <a:sx n="95" d="100"/>
          <a:sy n="95" d="100"/>
        </p:scale>
        <p:origin x="1656" y="512"/>
      </p:cViewPr>
      <p:guideLst/>
    </p:cSldViewPr>
  </p:slideViewPr>
  <p:outlineViewPr>
    <p:cViewPr>
      <p:scale>
        <a:sx n="33" d="100"/>
        <a:sy n="33" d="100"/>
      </p:scale>
      <p:origin x="0" y="0"/>
    </p:cViewPr>
  </p:outlineViewPr>
  <p:notesTextViewPr>
    <p:cViewPr>
      <p:scale>
        <a:sx n="70" d="100"/>
        <a:sy n="70" d="100"/>
      </p:scale>
      <p:origin x="0" y="0"/>
    </p:cViewPr>
  </p:notesTextViewPr>
  <p:sorterViewPr>
    <p:cViewPr>
      <p:scale>
        <a:sx n="66" d="100"/>
        <a:sy n="66" d="100"/>
      </p:scale>
      <p:origin x="0" y="0"/>
    </p:cViewPr>
  </p:sorterViewPr>
  <p:notesViewPr>
    <p:cSldViewPr snapToGrid="0" snapToObjects="1">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prml\Desktop\4%20-%20&#12467;&#12500;&#12540;.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___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______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______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______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______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122703412074"/>
          <c:y val="0.087962962962963"/>
          <c:w val="0.87421062992126"/>
          <c:h val="0.741619641294838"/>
        </c:manualLayout>
      </c:layout>
      <c:lineChart>
        <c:grouping val="standard"/>
        <c:varyColors val="0"/>
        <c:ser>
          <c:idx val="0"/>
          <c:order val="0"/>
          <c:tx>
            <c:v>Pitch角速度</c:v>
          </c:tx>
          <c:spPr>
            <a:ln w="28575" cap="rnd">
              <a:solidFill>
                <a:schemeClr val="accent1"/>
              </a:solidFill>
              <a:round/>
            </a:ln>
            <a:effectLst/>
          </c:spPr>
          <c:marker>
            <c:symbol val="none"/>
          </c:marker>
          <c:val>
            <c:numRef>
              <c:f>Sheet1!$B$214:$B$394</c:f>
              <c:numCache>
                <c:formatCode>General</c:formatCode>
                <c:ptCount val="181"/>
                <c:pt idx="0">
                  <c:v>-1.95440000000041E-5</c:v>
                </c:pt>
                <c:pt idx="1">
                  <c:v>0.000232085000000002</c:v>
                </c:pt>
                <c:pt idx="2">
                  <c:v>0.000125465500000008</c:v>
                </c:pt>
                <c:pt idx="3">
                  <c:v>0.000757853499999998</c:v>
                </c:pt>
                <c:pt idx="4">
                  <c:v>6.68334999999962E-5</c:v>
                </c:pt>
                <c:pt idx="5">
                  <c:v>-7.97465000000033E-5</c:v>
                </c:pt>
                <c:pt idx="6">
                  <c:v>0.001667871</c:v>
                </c:pt>
                <c:pt idx="7">
                  <c:v>-0.000164204499999999</c:v>
                </c:pt>
                <c:pt idx="8">
                  <c:v>-1.65774999999924E-5</c:v>
                </c:pt>
                <c:pt idx="9">
                  <c:v>0.000352315499999991</c:v>
                </c:pt>
                <c:pt idx="10">
                  <c:v>-0.0012806555</c:v>
                </c:pt>
                <c:pt idx="11">
                  <c:v>0.000462425000000007</c:v>
                </c:pt>
                <c:pt idx="12">
                  <c:v>-0.000117962000000013</c:v>
                </c:pt>
                <c:pt idx="13">
                  <c:v>0.000568695500000014</c:v>
                </c:pt>
                <c:pt idx="14">
                  <c:v>-0.000249709500000001</c:v>
                </c:pt>
                <c:pt idx="15">
                  <c:v>9.42299999999974E-6</c:v>
                </c:pt>
                <c:pt idx="16">
                  <c:v>-0.00347097950000001</c:v>
                </c:pt>
                <c:pt idx="17">
                  <c:v>-0.0054655145</c:v>
                </c:pt>
                <c:pt idx="18">
                  <c:v>-0.089269314</c:v>
                </c:pt>
                <c:pt idx="19">
                  <c:v>-8.72500000000137E-5</c:v>
                </c:pt>
                <c:pt idx="20">
                  <c:v>-0.00768847</c:v>
                </c:pt>
                <c:pt idx="21">
                  <c:v>0.000355980000000007</c:v>
                </c:pt>
                <c:pt idx="22">
                  <c:v>0.004535255</c:v>
                </c:pt>
                <c:pt idx="23">
                  <c:v>0.0540358445</c:v>
                </c:pt>
                <c:pt idx="24">
                  <c:v>0.00125657449999999</c:v>
                </c:pt>
                <c:pt idx="25">
                  <c:v>0.0075888305</c:v>
                </c:pt>
                <c:pt idx="26">
                  <c:v>0.017207096</c:v>
                </c:pt>
                <c:pt idx="27">
                  <c:v>0.00129304500000001</c:v>
                </c:pt>
                <c:pt idx="28">
                  <c:v>0.000889077500000005</c:v>
                </c:pt>
                <c:pt idx="29">
                  <c:v>-0.000546359500000007</c:v>
                </c:pt>
                <c:pt idx="30">
                  <c:v>0.0067341295</c:v>
                </c:pt>
                <c:pt idx="31">
                  <c:v>-0.001752329</c:v>
                </c:pt>
                <c:pt idx="32">
                  <c:v>0.00531579349999999</c:v>
                </c:pt>
                <c:pt idx="33">
                  <c:v>0.000526815500000003</c:v>
                </c:pt>
                <c:pt idx="34">
                  <c:v>-0.00100686499999999</c:v>
                </c:pt>
                <c:pt idx="35">
                  <c:v>-0.001724758</c:v>
                </c:pt>
                <c:pt idx="36">
                  <c:v>-0.000379886500000001</c:v>
                </c:pt>
                <c:pt idx="37">
                  <c:v>0.000177291999999999</c:v>
                </c:pt>
                <c:pt idx="38">
                  <c:v>0.000153210999999996</c:v>
                </c:pt>
                <c:pt idx="39">
                  <c:v>-0.000393497499999997</c:v>
                </c:pt>
                <c:pt idx="40">
                  <c:v>3.85644999999969E-5</c:v>
                </c:pt>
                <c:pt idx="41">
                  <c:v>0.000682992999999995</c:v>
                </c:pt>
                <c:pt idx="42">
                  <c:v>-0.000771638999999987</c:v>
                </c:pt>
                <c:pt idx="43">
                  <c:v>-8.06190000000012E-5</c:v>
                </c:pt>
                <c:pt idx="44">
                  <c:v>-0.000125814500000011</c:v>
                </c:pt>
                <c:pt idx="45">
                  <c:v>-0.000105572499999986</c:v>
                </c:pt>
                <c:pt idx="46">
                  <c:v>0.00011080749999999</c:v>
                </c:pt>
                <c:pt idx="47">
                  <c:v>0.000447941499999998</c:v>
                </c:pt>
                <c:pt idx="48">
                  <c:v>2.33829999999982E-5</c:v>
                </c:pt>
                <c:pt idx="49">
                  <c:v>5.74105000000119E-5</c:v>
                </c:pt>
                <c:pt idx="50">
                  <c:v>2.87924999999949E-5</c:v>
                </c:pt>
                <c:pt idx="51">
                  <c:v>0.000191601</c:v>
                </c:pt>
                <c:pt idx="52">
                  <c:v>0.000993253999999998</c:v>
                </c:pt>
                <c:pt idx="53">
                  <c:v>0.000189681500000011</c:v>
                </c:pt>
                <c:pt idx="54">
                  <c:v>-8.37600000000065E-5</c:v>
                </c:pt>
                <c:pt idx="55">
                  <c:v>1.93694999999952E-5</c:v>
                </c:pt>
                <c:pt idx="56">
                  <c:v>-2.19869999999891E-5</c:v>
                </c:pt>
                <c:pt idx="57">
                  <c:v>-9.77200000000048E-5</c:v>
                </c:pt>
                <c:pt idx="58">
                  <c:v>-9.0042000000001E-5</c:v>
                </c:pt>
                <c:pt idx="59">
                  <c:v>-0.000101384500000005</c:v>
                </c:pt>
                <c:pt idx="60">
                  <c:v>-0.000462773999999994</c:v>
                </c:pt>
                <c:pt idx="61">
                  <c:v>-2.96650000000084E-5</c:v>
                </c:pt>
                <c:pt idx="62">
                  <c:v>-5.72359999999875E-5</c:v>
                </c:pt>
                <c:pt idx="63">
                  <c:v>-2.40810000000028E-5</c:v>
                </c:pt>
                <c:pt idx="64">
                  <c:v>0.00046696199999999</c:v>
                </c:pt>
                <c:pt idx="65">
                  <c:v>-3.38529999999893E-5</c:v>
                </c:pt>
                <c:pt idx="66">
                  <c:v>-0.0002448235</c:v>
                </c:pt>
                <c:pt idx="67">
                  <c:v>-9.63240000000111E-5</c:v>
                </c:pt>
                <c:pt idx="68">
                  <c:v>-7.48604999999868E-5</c:v>
                </c:pt>
                <c:pt idx="69">
                  <c:v>-0.000138727500000002</c:v>
                </c:pt>
                <c:pt idx="70">
                  <c:v>-0.000220917000000006</c:v>
                </c:pt>
                <c:pt idx="71">
                  <c:v>-5.00814999999949E-5</c:v>
                </c:pt>
                <c:pt idx="72">
                  <c:v>0.000169788499999989</c:v>
                </c:pt>
                <c:pt idx="73">
                  <c:v>-0.0180630185</c:v>
                </c:pt>
                <c:pt idx="74">
                  <c:v>-0.056854194</c:v>
                </c:pt>
                <c:pt idx="75">
                  <c:v>-0.019985834</c:v>
                </c:pt>
                <c:pt idx="76">
                  <c:v>-0.002926365</c:v>
                </c:pt>
                <c:pt idx="77">
                  <c:v>0.00396987500000002</c:v>
                </c:pt>
                <c:pt idx="78">
                  <c:v>-0.00107841</c:v>
                </c:pt>
                <c:pt idx="79">
                  <c:v>0.00100861000000001</c:v>
                </c:pt>
                <c:pt idx="80">
                  <c:v>0.0273593315</c:v>
                </c:pt>
                <c:pt idx="81">
                  <c:v>0.0691157855</c:v>
                </c:pt>
                <c:pt idx="82">
                  <c:v>-0.000796592500000003</c:v>
                </c:pt>
                <c:pt idx="83">
                  <c:v>-0.003156356</c:v>
                </c:pt>
                <c:pt idx="84">
                  <c:v>-0.1345208285</c:v>
                </c:pt>
                <c:pt idx="85">
                  <c:v>0.00774082</c:v>
                </c:pt>
                <c:pt idx="86">
                  <c:v>-0.00112727000000001</c:v>
                </c:pt>
                <c:pt idx="87">
                  <c:v>0.00268032000000002</c:v>
                </c:pt>
                <c:pt idx="88">
                  <c:v>0.00109585999999999</c:v>
                </c:pt>
                <c:pt idx="89">
                  <c:v>0.00244649</c:v>
                </c:pt>
                <c:pt idx="90">
                  <c:v>0.1053660665</c:v>
                </c:pt>
                <c:pt idx="91">
                  <c:v>-0.0048181195</c:v>
                </c:pt>
                <c:pt idx="92">
                  <c:v>-0.00286057849999999</c:v>
                </c:pt>
                <c:pt idx="93">
                  <c:v>-0.0020997585</c:v>
                </c:pt>
                <c:pt idx="94">
                  <c:v>0.00508074199999999</c:v>
                </c:pt>
                <c:pt idx="95">
                  <c:v>0.0010806785</c:v>
                </c:pt>
                <c:pt idx="96">
                  <c:v>-0.000960622500000008</c:v>
                </c:pt>
                <c:pt idx="97">
                  <c:v>-0.000324744499999996</c:v>
                </c:pt>
                <c:pt idx="98">
                  <c:v>0.00290280750000001</c:v>
                </c:pt>
                <c:pt idx="99">
                  <c:v>-0.002181948</c:v>
                </c:pt>
                <c:pt idx="100">
                  <c:v>0.001759658</c:v>
                </c:pt>
                <c:pt idx="101">
                  <c:v>0.00105275850000001</c:v>
                </c:pt>
                <c:pt idx="102">
                  <c:v>0.00100686499999999</c:v>
                </c:pt>
                <c:pt idx="103">
                  <c:v>-0.000403792999999995</c:v>
                </c:pt>
                <c:pt idx="104">
                  <c:v>1.04699999999911E-5</c:v>
                </c:pt>
                <c:pt idx="105">
                  <c:v>5.33970000000089E-5</c:v>
                </c:pt>
                <c:pt idx="106">
                  <c:v>0.0001690905</c:v>
                </c:pt>
                <c:pt idx="107">
                  <c:v>-0.000284784000000006</c:v>
                </c:pt>
                <c:pt idx="108">
                  <c:v>-2.98395000000018E-5</c:v>
                </c:pt>
                <c:pt idx="109">
                  <c:v>-2.00674999999997E-5</c:v>
                </c:pt>
                <c:pt idx="110">
                  <c:v>3.52489999999984E-5</c:v>
                </c:pt>
                <c:pt idx="111">
                  <c:v>-0.0001052235</c:v>
                </c:pt>
                <c:pt idx="112">
                  <c:v>2.49535000000007E-5</c:v>
                </c:pt>
                <c:pt idx="113">
                  <c:v>5.95045000000101E-5</c:v>
                </c:pt>
                <c:pt idx="114">
                  <c:v>-2.44300000000051E-5</c:v>
                </c:pt>
                <c:pt idx="115">
                  <c:v>-3.15844999999977E-5</c:v>
                </c:pt>
                <c:pt idx="116">
                  <c:v>6.35179999999977E-5</c:v>
                </c:pt>
                <c:pt idx="117">
                  <c:v>-0.000123720499999997</c:v>
                </c:pt>
                <c:pt idx="118">
                  <c:v>0.00015460699999999</c:v>
                </c:pt>
                <c:pt idx="119">
                  <c:v>0.000106794000000002</c:v>
                </c:pt>
                <c:pt idx="120">
                  <c:v>0.000401873500000006</c:v>
                </c:pt>
                <c:pt idx="121">
                  <c:v>9.99884999999965E-5</c:v>
                </c:pt>
                <c:pt idx="122">
                  <c:v>3.12354999999954E-5</c:v>
                </c:pt>
                <c:pt idx="123">
                  <c:v>7.41625000000132E-5</c:v>
                </c:pt>
                <c:pt idx="124">
                  <c:v>6.91019999999878E-5</c:v>
                </c:pt>
                <c:pt idx="125">
                  <c:v>7.15450000000812E-6</c:v>
                </c:pt>
                <c:pt idx="126">
                  <c:v>5.96790000000035E-5</c:v>
                </c:pt>
                <c:pt idx="127">
                  <c:v>0.000151640499999994</c:v>
                </c:pt>
                <c:pt idx="128">
                  <c:v>-3.05375000000063E-5</c:v>
                </c:pt>
                <c:pt idx="129">
                  <c:v>0.000157573500000002</c:v>
                </c:pt>
                <c:pt idx="130">
                  <c:v>0.000121626499999999</c:v>
                </c:pt>
                <c:pt idx="131">
                  <c:v>4.18800000000109E-5</c:v>
                </c:pt>
                <c:pt idx="132">
                  <c:v>-0.000998489000000001</c:v>
                </c:pt>
                <c:pt idx="133">
                  <c:v>-0.000233480999999995</c:v>
                </c:pt>
                <c:pt idx="134">
                  <c:v>-0.000184795500000009</c:v>
                </c:pt>
                <c:pt idx="135">
                  <c:v>0.000159318499999998</c:v>
                </c:pt>
                <c:pt idx="136">
                  <c:v>-5.61889999999962E-5</c:v>
                </c:pt>
                <c:pt idx="137">
                  <c:v>-0.000118485499999994</c:v>
                </c:pt>
                <c:pt idx="138">
                  <c:v>-5.40950000001219E-6</c:v>
                </c:pt>
                <c:pt idx="139">
                  <c:v>-0.00044322999999999</c:v>
                </c:pt>
                <c:pt idx="140">
                  <c:v>0.00010016299999999</c:v>
                </c:pt>
                <c:pt idx="141">
                  <c:v>-0.000834982499999992</c:v>
                </c:pt>
                <c:pt idx="142">
                  <c:v>-0.004260243</c:v>
                </c:pt>
                <c:pt idx="143">
                  <c:v>-0.0690250455</c:v>
                </c:pt>
                <c:pt idx="144">
                  <c:v>-0.01544674</c:v>
                </c:pt>
                <c:pt idx="145">
                  <c:v>-0.02302004</c:v>
                </c:pt>
                <c:pt idx="146">
                  <c:v>-0.02599352</c:v>
                </c:pt>
                <c:pt idx="147">
                  <c:v>-0.02802121</c:v>
                </c:pt>
                <c:pt idx="148">
                  <c:v>-0.0796069</c:v>
                </c:pt>
                <c:pt idx="149">
                  <c:v>0.018362635</c:v>
                </c:pt>
                <c:pt idx="150">
                  <c:v>0.00990287499999998</c:v>
                </c:pt>
                <c:pt idx="151">
                  <c:v>0.00561017500000001</c:v>
                </c:pt>
                <c:pt idx="152">
                  <c:v>0.01068289</c:v>
                </c:pt>
                <c:pt idx="153">
                  <c:v>-0.00293159999999999</c:v>
                </c:pt>
                <c:pt idx="154">
                  <c:v>0.00103129500000001</c:v>
                </c:pt>
                <c:pt idx="155">
                  <c:v>-0.00767101999999998</c:v>
                </c:pt>
                <c:pt idx="156">
                  <c:v>-0.0188093550000001</c:v>
                </c:pt>
                <c:pt idx="157">
                  <c:v>0.0352751750000001</c:v>
                </c:pt>
                <c:pt idx="158">
                  <c:v>0.00469055999999998</c:v>
                </c:pt>
                <c:pt idx="159">
                  <c:v>0.021863105</c:v>
                </c:pt>
                <c:pt idx="160">
                  <c:v>0.06831326</c:v>
                </c:pt>
                <c:pt idx="161">
                  <c:v>0.061656085</c:v>
                </c:pt>
                <c:pt idx="162">
                  <c:v>-0.00604799550000001</c:v>
                </c:pt>
                <c:pt idx="163">
                  <c:v>0.055719944</c:v>
                </c:pt>
                <c:pt idx="164">
                  <c:v>-0.010724072</c:v>
                </c:pt>
                <c:pt idx="165">
                  <c:v>0.013438245</c:v>
                </c:pt>
                <c:pt idx="166">
                  <c:v>0.0189041085</c:v>
                </c:pt>
                <c:pt idx="167">
                  <c:v>-0.0021524575</c:v>
                </c:pt>
                <c:pt idx="168">
                  <c:v>0.011979425</c:v>
                </c:pt>
                <c:pt idx="169">
                  <c:v>-0.0010433355</c:v>
                </c:pt>
                <c:pt idx="170">
                  <c:v>-0.00103251650000001</c:v>
                </c:pt>
                <c:pt idx="171">
                  <c:v>-0.00123580899999999</c:v>
                </c:pt>
                <c:pt idx="172">
                  <c:v>5.68870000000007E-5</c:v>
                </c:pt>
                <c:pt idx="173">
                  <c:v>-0.00138640250000001</c:v>
                </c:pt>
                <c:pt idx="174">
                  <c:v>-0.000272569000000003</c:v>
                </c:pt>
                <c:pt idx="175">
                  <c:v>-0.0004933115</c:v>
                </c:pt>
                <c:pt idx="176">
                  <c:v>-0.001016637</c:v>
                </c:pt>
                <c:pt idx="177">
                  <c:v>-0.000215507499999994</c:v>
                </c:pt>
                <c:pt idx="178">
                  <c:v>-0.0001478015</c:v>
                </c:pt>
                <c:pt idx="179">
                  <c:v>-0.000763612000000012</c:v>
                </c:pt>
                <c:pt idx="180">
                  <c:v>-4.60679999999919E-5</c:v>
                </c:pt>
              </c:numCache>
            </c:numRef>
          </c:val>
          <c:smooth val="0"/>
          <c:extLst xmlns:c16r2="http://schemas.microsoft.com/office/drawing/2015/06/chart">
            <c:ext xmlns:c16="http://schemas.microsoft.com/office/drawing/2014/chart" uri="{C3380CC4-5D6E-409C-BE32-E72D297353CC}">
              <c16:uniqueId val="{00000000-274A-4830-B18E-300F77D78452}"/>
            </c:ext>
          </c:extLst>
        </c:ser>
        <c:ser>
          <c:idx val="1"/>
          <c:order val="1"/>
          <c:tx>
            <c:v>最大閾値</c:v>
          </c:tx>
          <c:spPr>
            <a:ln w="28575" cap="rnd">
              <a:solidFill>
                <a:schemeClr val="accent2"/>
              </a:solidFill>
              <a:round/>
            </a:ln>
            <a:effectLst/>
          </c:spPr>
          <c:marker>
            <c:symbol val="none"/>
          </c:marker>
          <c:val>
            <c:numRef>
              <c:f>Sheet1!$C$214:$C$394</c:f>
              <c:numCache>
                <c:formatCode>General</c:formatCode>
                <c:ptCount val="181"/>
                <c:pt idx="0">
                  <c:v>0.05</c:v>
                </c:pt>
                <c:pt idx="1">
                  <c:v>0.05</c:v>
                </c:pt>
                <c:pt idx="2">
                  <c:v>0.05</c:v>
                </c:pt>
                <c:pt idx="3">
                  <c:v>0.05</c:v>
                </c:pt>
                <c:pt idx="4">
                  <c:v>0.05</c:v>
                </c:pt>
                <c:pt idx="5">
                  <c:v>0.05</c:v>
                </c:pt>
                <c:pt idx="6">
                  <c:v>0.05</c:v>
                </c:pt>
                <c:pt idx="7">
                  <c:v>0.05</c:v>
                </c:pt>
                <c:pt idx="8">
                  <c:v>0.05</c:v>
                </c:pt>
                <c:pt idx="9">
                  <c:v>0.05</c:v>
                </c:pt>
                <c:pt idx="10">
                  <c:v>0.05</c:v>
                </c:pt>
                <c:pt idx="11">
                  <c:v>0.05</c:v>
                </c:pt>
                <c:pt idx="12">
                  <c:v>0.05</c:v>
                </c:pt>
                <c:pt idx="13">
                  <c:v>0.05</c:v>
                </c:pt>
                <c:pt idx="14">
                  <c:v>0.05</c:v>
                </c:pt>
                <c:pt idx="15">
                  <c:v>0.05</c:v>
                </c:pt>
                <c:pt idx="16">
                  <c:v>0.05</c:v>
                </c:pt>
                <c:pt idx="17">
                  <c:v>0.05</c:v>
                </c:pt>
                <c:pt idx="18">
                  <c:v>0.05</c:v>
                </c:pt>
                <c:pt idx="19">
                  <c:v>0.05</c:v>
                </c:pt>
                <c:pt idx="20">
                  <c:v>0.05</c:v>
                </c:pt>
                <c:pt idx="21">
                  <c:v>0.05</c:v>
                </c:pt>
                <c:pt idx="22">
                  <c:v>0.05</c:v>
                </c:pt>
                <c:pt idx="23">
                  <c:v>0.05</c:v>
                </c:pt>
                <c:pt idx="24">
                  <c:v>0.05</c:v>
                </c:pt>
                <c:pt idx="25">
                  <c:v>0.05</c:v>
                </c:pt>
                <c:pt idx="26">
                  <c:v>0.05</c:v>
                </c:pt>
                <c:pt idx="27">
                  <c:v>0.05</c:v>
                </c:pt>
                <c:pt idx="28">
                  <c:v>0.05</c:v>
                </c:pt>
                <c:pt idx="29">
                  <c:v>0.05</c:v>
                </c:pt>
                <c:pt idx="30">
                  <c:v>0.05</c:v>
                </c:pt>
                <c:pt idx="31">
                  <c:v>0.05</c:v>
                </c:pt>
                <c:pt idx="32">
                  <c:v>0.05</c:v>
                </c:pt>
                <c:pt idx="33">
                  <c:v>0.05</c:v>
                </c:pt>
                <c:pt idx="34">
                  <c:v>0.05</c:v>
                </c:pt>
                <c:pt idx="35">
                  <c:v>0.05</c:v>
                </c:pt>
                <c:pt idx="36">
                  <c:v>0.05</c:v>
                </c:pt>
                <c:pt idx="37">
                  <c:v>0.05</c:v>
                </c:pt>
                <c:pt idx="38">
                  <c:v>0.05</c:v>
                </c:pt>
                <c:pt idx="39">
                  <c:v>0.05</c:v>
                </c:pt>
                <c:pt idx="40">
                  <c:v>0.05</c:v>
                </c:pt>
                <c:pt idx="41">
                  <c:v>0.05</c:v>
                </c:pt>
                <c:pt idx="42">
                  <c:v>0.05</c:v>
                </c:pt>
                <c:pt idx="43">
                  <c:v>0.05</c:v>
                </c:pt>
                <c:pt idx="44">
                  <c:v>0.05</c:v>
                </c:pt>
                <c:pt idx="45">
                  <c:v>0.05</c:v>
                </c:pt>
                <c:pt idx="46">
                  <c:v>0.05</c:v>
                </c:pt>
                <c:pt idx="47">
                  <c:v>0.05</c:v>
                </c:pt>
                <c:pt idx="48">
                  <c:v>0.05</c:v>
                </c:pt>
                <c:pt idx="49">
                  <c:v>0.05</c:v>
                </c:pt>
                <c:pt idx="50">
                  <c:v>0.05</c:v>
                </c:pt>
                <c:pt idx="51">
                  <c:v>0.05</c:v>
                </c:pt>
                <c:pt idx="52">
                  <c:v>0.05</c:v>
                </c:pt>
                <c:pt idx="53">
                  <c:v>0.05</c:v>
                </c:pt>
                <c:pt idx="54">
                  <c:v>0.05</c:v>
                </c:pt>
                <c:pt idx="55">
                  <c:v>0.05</c:v>
                </c:pt>
                <c:pt idx="56">
                  <c:v>0.05</c:v>
                </c:pt>
                <c:pt idx="57">
                  <c:v>0.05</c:v>
                </c:pt>
                <c:pt idx="58">
                  <c:v>0.05</c:v>
                </c:pt>
                <c:pt idx="59">
                  <c:v>0.05</c:v>
                </c:pt>
                <c:pt idx="60">
                  <c:v>0.05</c:v>
                </c:pt>
                <c:pt idx="61">
                  <c:v>0.05</c:v>
                </c:pt>
                <c:pt idx="62">
                  <c:v>0.05</c:v>
                </c:pt>
                <c:pt idx="63">
                  <c:v>0.05</c:v>
                </c:pt>
                <c:pt idx="64">
                  <c:v>0.05</c:v>
                </c:pt>
                <c:pt idx="65">
                  <c:v>0.05</c:v>
                </c:pt>
                <c:pt idx="66">
                  <c:v>0.05</c:v>
                </c:pt>
                <c:pt idx="67">
                  <c:v>0.05</c:v>
                </c:pt>
                <c:pt idx="68">
                  <c:v>0.05</c:v>
                </c:pt>
                <c:pt idx="69">
                  <c:v>0.05</c:v>
                </c:pt>
                <c:pt idx="70">
                  <c:v>0.05</c:v>
                </c:pt>
                <c:pt idx="71">
                  <c:v>0.05</c:v>
                </c:pt>
                <c:pt idx="72">
                  <c:v>0.05</c:v>
                </c:pt>
                <c:pt idx="73">
                  <c:v>0.05</c:v>
                </c:pt>
                <c:pt idx="74">
                  <c:v>0.05</c:v>
                </c:pt>
                <c:pt idx="75">
                  <c:v>0.05</c:v>
                </c:pt>
                <c:pt idx="76">
                  <c:v>0.05</c:v>
                </c:pt>
                <c:pt idx="77">
                  <c:v>0.05</c:v>
                </c:pt>
                <c:pt idx="78">
                  <c:v>0.05</c:v>
                </c:pt>
                <c:pt idx="79">
                  <c:v>0.05</c:v>
                </c:pt>
                <c:pt idx="80">
                  <c:v>0.05</c:v>
                </c:pt>
                <c:pt idx="81">
                  <c:v>0.05</c:v>
                </c:pt>
                <c:pt idx="82">
                  <c:v>0.05</c:v>
                </c:pt>
                <c:pt idx="83">
                  <c:v>0.05</c:v>
                </c:pt>
                <c:pt idx="84">
                  <c:v>0.05</c:v>
                </c:pt>
                <c:pt idx="85">
                  <c:v>0.05</c:v>
                </c:pt>
                <c:pt idx="86">
                  <c:v>0.05</c:v>
                </c:pt>
                <c:pt idx="87">
                  <c:v>0.05</c:v>
                </c:pt>
                <c:pt idx="88">
                  <c:v>0.05</c:v>
                </c:pt>
                <c:pt idx="89">
                  <c:v>0.05</c:v>
                </c:pt>
                <c:pt idx="90">
                  <c:v>0.05</c:v>
                </c:pt>
                <c:pt idx="91">
                  <c:v>0.05</c:v>
                </c:pt>
                <c:pt idx="92">
                  <c:v>0.05</c:v>
                </c:pt>
                <c:pt idx="93">
                  <c:v>0.05</c:v>
                </c:pt>
                <c:pt idx="94">
                  <c:v>0.05</c:v>
                </c:pt>
                <c:pt idx="95">
                  <c:v>0.05</c:v>
                </c:pt>
                <c:pt idx="96">
                  <c:v>0.05</c:v>
                </c:pt>
                <c:pt idx="97">
                  <c:v>0.05</c:v>
                </c:pt>
                <c:pt idx="98">
                  <c:v>0.05</c:v>
                </c:pt>
                <c:pt idx="99">
                  <c:v>0.05</c:v>
                </c:pt>
                <c:pt idx="100">
                  <c:v>0.05</c:v>
                </c:pt>
                <c:pt idx="101">
                  <c:v>0.05</c:v>
                </c:pt>
                <c:pt idx="102">
                  <c:v>0.05</c:v>
                </c:pt>
                <c:pt idx="103">
                  <c:v>0.05</c:v>
                </c:pt>
                <c:pt idx="104">
                  <c:v>0.05</c:v>
                </c:pt>
                <c:pt idx="105">
                  <c:v>0.05</c:v>
                </c:pt>
                <c:pt idx="106">
                  <c:v>0.05</c:v>
                </c:pt>
                <c:pt idx="107">
                  <c:v>0.05</c:v>
                </c:pt>
                <c:pt idx="108">
                  <c:v>0.05</c:v>
                </c:pt>
                <c:pt idx="109">
                  <c:v>0.05</c:v>
                </c:pt>
                <c:pt idx="110">
                  <c:v>0.05</c:v>
                </c:pt>
                <c:pt idx="111">
                  <c:v>0.05</c:v>
                </c:pt>
                <c:pt idx="112">
                  <c:v>0.05</c:v>
                </c:pt>
                <c:pt idx="113">
                  <c:v>0.05</c:v>
                </c:pt>
                <c:pt idx="114">
                  <c:v>0.05</c:v>
                </c:pt>
                <c:pt idx="115">
                  <c:v>0.05</c:v>
                </c:pt>
                <c:pt idx="116">
                  <c:v>0.05</c:v>
                </c:pt>
                <c:pt idx="117">
                  <c:v>0.05</c:v>
                </c:pt>
                <c:pt idx="118">
                  <c:v>0.05</c:v>
                </c:pt>
                <c:pt idx="119">
                  <c:v>0.05</c:v>
                </c:pt>
                <c:pt idx="120">
                  <c:v>0.05</c:v>
                </c:pt>
                <c:pt idx="121">
                  <c:v>0.05</c:v>
                </c:pt>
                <c:pt idx="122">
                  <c:v>0.05</c:v>
                </c:pt>
                <c:pt idx="123">
                  <c:v>0.05</c:v>
                </c:pt>
                <c:pt idx="124">
                  <c:v>0.05</c:v>
                </c:pt>
                <c:pt idx="125">
                  <c:v>0.05</c:v>
                </c:pt>
                <c:pt idx="126">
                  <c:v>0.05</c:v>
                </c:pt>
                <c:pt idx="127">
                  <c:v>0.05</c:v>
                </c:pt>
                <c:pt idx="128">
                  <c:v>0.05</c:v>
                </c:pt>
                <c:pt idx="129">
                  <c:v>0.05</c:v>
                </c:pt>
                <c:pt idx="130">
                  <c:v>0.05</c:v>
                </c:pt>
                <c:pt idx="131">
                  <c:v>0.05</c:v>
                </c:pt>
                <c:pt idx="132">
                  <c:v>0.05</c:v>
                </c:pt>
                <c:pt idx="133">
                  <c:v>0.05</c:v>
                </c:pt>
                <c:pt idx="134">
                  <c:v>0.05</c:v>
                </c:pt>
                <c:pt idx="135">
                  <c:v>0.05</c:v>
                </c:pt>
                <c:pt idx="136">
                  <c:v>0.05</c:v>
                </c:pt>
                <c:pt idx="137">
                  <c:v>0.05</c:v>
                </c:pt>
                <c:pt idx="138">
                  <c:v>0.05</c:v>
                </c:pt>
                <c:pt idx="139">
                  <c:v>0.05</c:v>
                </c:pt>
                <c:pt idx="140">
                  <c:v>0.05</c:v>
                </c:pt>
                <c:pt idx="141">
                  <c:v>0.05</c:v>
                </c:pt>
                <c:pt idx="142">
                  <c:v>0.05</c:v>
                </c:pt>
                <c:pt idx="143">
                  <c:v>0.05</c:v>
                </c:pt>
                <c:pt idx="144">
                  <c:v>0.05</c:v>
                </c:pt>
                <c:pt idx="145">
                  <c:v>0.05</c:v>
                </c:pt>
                <c:pt idx="146">
                  <c:v>0.05</c:v>
                </c:pt>
                <c:pt idx="147">
                  <c:v>0.05</c:v>
                </c:pt>
                <c:pt idx="148">
                  <c:v>0.05</c:v>
                </c:pt>
                <c:pt idx="149">
                  <c:v>0.05</c:v>
                </c:pt>
                <c:pt idx="150">
                  <c:v>0.05</c:v>
                </c:pt>
                <c:pt idx="151">
                  <c:v>0.05</c:v>
                </c:pt>
                <c:pt idx="152">
                  <c:v>0.05</c:v>
                </c:pt>
                <c:pt idx="153">
                  <c:v>0.05</c:v>
                </c:pt>
                <c:pt idx="154">
                  <c:v>0.05</c:v>
                </c:pt>
                <c:pt idx="155">
                  <c:v>0.05</c:v>
                </c:pt>
                <c:pt idx="156">
                  <c:v>0.05</c:v>
                </c:pt>
                <c:pt idx="157">
                  <c:v>0.05</c:v>
                </c:pt>
                <c:pt idx="158">
                  <c:v>0.05</c:v>
                </c:pt>
                <c:pt idx="159">
                  <c:v>0.05</c:v>
                </c:pt>
                <c:pt idx="160">
                  <c:v>0.05</c:v>
                </c:pt>
                <c:pt idx="161">
                  <c:v>0.05</c:v>
                </c:pt>
                <c:pt idx="162">
                  <c:v>0.05</c:v>
                </c:pt>
                <c:pt idx="163">
                  <c:v>0.05</c:v>
                </c:pt>
                <c:pt idx="164">
                  <c:v>0.05</c:v>
                </c:pt>
                <c:pt idx="165">
                  <c:v>0.05</c:v>
                </c:pt>
                <c:pt idx="166">
                  <c:v>0.05</c:v>
                </c:pt>
                <c:pt idx="167">
                  <c:v>0.05</c:v>
                </c:pt>
                <c:pt idx="168">
                  <c:v>0.05</c:v>
                </c:pt>
                <c:pt idx="169">
                  <c:v>0.05</c:v>
                </c:pt>
                <c:pt idx="170">
                  <c:v>0.05</c:v>
                </c:pt>
                <c:pt idx="171">
                  <c:v>0.05</c:v>
                </c:pt>
                <c:pt idx="172">
                  <c:v>0.05</c:v>
                </c:pt>
                <c:pt idx="173">
                  <c:v>0.05</c:v>
                </c:pt>
                <c:pt idx="174">
                  <c:v>0.05</c:v>
                </c:pt>
                <c:pt idx="175">
                  <c:v>0.05</c:v>
                </c:pt>
                <c:pt idx="176">
                  <c:v>0.05</c:v>
                </c:pt>
                <c:pt idx="177">
                  <c:v>0.05</c:v>
                </c:pt>
                <c:pt idx="178">
                  <c:v>0.05</c:v>
                </c:pt>
                <c:pt idx="179">
                  <c:v>0.05</c:v>
                </c:pt>
                <c:pt idx="180">
                  <c:v>0.05</c:v>
                </c:pt>
              </c:numCache>
            </c:numRef>
          </c:val>
          <c:smooth val="0"/>
          <c:extLst xmlns:c16r2="http://schemas.microsoft.com/office/drawing/2015/06/chart">
            <c:ext xmlns:c16="http://schemas.microsoft.com/office/drawing/2014/chart" uri="{C3380CC4-5D6E-409C-BE32-E72D297353CC}">
              <c16:uniqueId val="{00000001-274A-4830-B18E-300F77D78452}"/>
            </c:ext>
          </c:extLst>
        </c:ser>
        <c:ser>
          <c:idx val="2"/>
          <c:order val="2"/>
          <c:tx>
            <c:v>最小閾値</c:v>
          </c:tx>
          <c:spPr>
            <a:ln w="28575" cap="rnd">
              <a:solidFill>
                <a:schemeClr val="accent3"/>
              </a:solidFill>
              <a:round/>
            </a:ln>
            <a:effectLst/>
          </c:spPr>
          <c:marker>
            <c:symbol val="none"/>
          </c:marker>
          <c:val>
            <c:numRef>
              <c:f>Sheet1!$D$214:$D$394</c:f>
              <c:numCache>
                <c:formatCode>General</c:formatCode>
                <c:ptCount val="181"/>
                <c:pt idx="0">
                  <c:v>-0.05</c:v>
                </c:pt>
                <c:pt idx="1">
                  <c:v>-0.05</c:v>
                </c:pt>
                <c:pt idx="2">
                  <c:v>-0.05</c:v>
                </c:pt>
                <c:pt idx="3">
                  <c:v>-0.05</c:v>
                </c:pt>
                <c:pt idx="4">
                  <c:v>-0.05</c:v>
                </c:pt>
                <c:pt idx="5">
                  <c:v>-0.05</c:v>
                </c:pt>
                <c:pt idx="6">
                  <c:v>-0.05</c:v>
                </c:pt>
                <c:pt idx="7">
                  <c:v>-0.05</c:v>
                </c:pt>
                <c:pt idx="8">
                  <c:v>-0.05</c:v>
                </c:pt>
                <c:pt idx="9">
                  <c:v>-0.05</c:v>
                </c:pt>
                <c:pt idx="10">
                  <c:v>-0.05</c:v>
                </c:pt>
                <c:pt idx="11">
                  <c:v>-0.05</c:v>
                </c:pt>
                <c:pt idx="12">
                  <c:v>-0.05</c:v>
                </c:pt>
                <c:pt idx="13">
                  <c:v>-0.05</c:v>
                </c:pt>
                <c:pt idx="14">
                  <c:v>-0.05</c:v>
                </c:pt>
                <c:pt idx="15">
                  <c:v>-0.05</c:v>
                </c:pt>
                <c:pt idx="16">
                  <c:v>-0.05</c:v>
                </c:pt>
                <c:pt idx="17">
                  <c:v>-0.05</c:v>
                </c:pt>
                <c:pt idx="18">
                  <c:v>-0.05</c:v>
                </c:pt>
                <c:pt idx="19">
                  <c:v>-0.05</c:v>
                </c:pt>
                <c:pt idx="20">
                  <c:v>-0.05</c:v>
                </c:pt>
                <c:pt idx="21">
                  <c:v>-0.05</c:v>
                </c:pt>
                <c:pt idx="22">
                  <c:v>-0.05</c:v>
                </c:pt>
                <c:pt idx="23">
                  <c:v>-0.05</c:v>
                </c:pt>
                <c:pt idx="24">
                  <c:v>-0.05</c:v>
                </c:pt>
                <c:pt idx="25">
                  <c:v>-0.05</c:v>
                </c:pt>
                <c:pt idx="26">
                  <c:v>-0.05</c:v>
                </c:pt>
                <c:pt idx="27">
                  <c:v>-0.05</c:v>
                </c:pt>
                <c:pt idx="28">
                  <c:v>-0.05</c:v>
                </c:pt>
                <c:pt idx="29">
                  <c:v>-0.05</c:v>
                </c:pt>
                <c:pt idx="30">
                  <c:v>-0.05</c:v>
                </c:pt>
                <c:pt idx="31">
                  <c:v>-0.05</c:v>
                </c:pt>
                <c:pt idx="32">
                  <c:v>-0.05</c:v>
                </c:pt>
                <c:pt idx="33">
                  <c:v>-0.05</c:v>
                </c:pt>
                <c:pt idx="34">
                  <c:v>-0.05</c:v>
                </c:pt>
                <c:pt idx="35">
                  <c:v>-0.05</c:v>
                </c:pt>
                <c:pt idx="36">
                  <c:v>-0.05</c:v>
                </c:pt>
                <c:pt idx="37">
                  <c:v>-0.05</c:v>
                </c:pt>
                <c:pt idx="38">
                  <c:v>-0.05</c:v>
                </c:pt>
                <c:pt idx="39">
                  <c:v>-0.05</c:v>
                </c:pt>
                <c:pt idx="40">
                  <c:v>-0.05</c:v>
                </c:pt>
                <c:pt idx="41">
                  <c:v>-0.05</c:v>
                </c:pt>
                <c:pt idx="42">
                  <c:v>-0.05</c:v>
                </c:pt>
                <c:pt idx="43">
                  <c:v>-0.05</c:v>
                </c:pt>
                <c:pt idx="44">
                  <c:v>-0.05</c:v>
                </c:pt>
                <c:pt idx="45">
                  <c:v>-0.05</c:v>
                </c:pt>
                <c:pt idx="46">
                  <c:v>-0.05</c:v>
                </c:pt>
                <c:pt idx="47">
                  <c:v>-0.05</c:v>
                </c:pt>
                <c:pt idx="48">
                  <c:v>-0.05</c:v>
                </c:pt>
                <c:pt idx="49">
                  <c:v>-0.05</c:v>
                </c:pt>
                <c:pt idx="50">
                  <c:v>-0.05</c:v>
                </c:pt>
                <c:pt idx="51">
                  <c:v>-0.05</c:v>
                </c:pt>
                <c:pt idx="52">
                  <c:v>-0.05</c:v>
                </c:pt>
                <c:pt idx="53">
                  <c:v>-0.05</c:v>
                </c:pt>
                <c:pt idx="54">
                  <c:v>-0.05</c:v>
                </c:pt>
                <c:pt idx="55">
                  <c:v>-0.05</c:v>
                </c:pt>
                <c:pt idx="56">
                  <c:v>-0.05</c:v>
                </c:pt>
                <c:pt idx="57">
                  <c:v>-0.05</c:v>
                </c:pt>
                <c:pt idx="58">
                  <c:v>-0.05</c:v>
                </c:pt>
                <c:pt idx="59">
                  <c:v>-0.05</c:v>
                </c:pt>
                <c:pt idx="60">
                  <c:v>-0.05</c:v>
                </c:pt>
                <c:pt idx="61">
                  <c:v>-0.05</c:v>
                </c:pt>
                <c:pt idx="62">
                  <c:v>-0.05</c:v>
                </c:pt>
                <c:pt idx="63">
                  <c:v>-0.05</c:v>
                </c:pt>
                <c:pt idx="64">
                  <c:v>-0.05</c:v>
                </c:pt>
                <c:pt idx="65">
                  <c:v>-0.05</c:v>
                </c:pt>
                <c:pt idx="66">
                  <c:v>-0.05</c:v>
                </c:pt>
                <c:pt idx="67">
                  <c:v>-0.05</c:v>
                </c:pt>
                <c:pt idx="68">
                  <c:v>-0.05</c:v>
                </c:pt>
                <c:pt idx="69">
                  <c:v>-0.05</c:v>
                </c:pt>
                <c:pt idx="70">
                  <c:v>-0.05</c:v>
                </c:pt>
                <c:pt idx="71">
                  <c:v>-0.05</c:v>
                </c:pt>
                <c:pt idx="72">
                  <c:v>-0.05</c:v>
                </c:pt>
                <c:pt idx="73">
                  <c:v>-0.05</c:v>
                </c:pt>
                <c:pt idx="74">
                  <c:v>-0.05</c:v>
                </c:pt>
                <c:pt idx="75">
                  <c:v>-0.05</c:v>
                </c:pt>
                <c:pt idx="76">
                  <c:v>-0.05</c:v>
                </c:pt>
                <c:pt idx="77">
                  <c:v>-0.05</c:v>
                </c:pt>
                <c:pt idx="78">
                  <c:v>-0.05</c:v>
                </c:pt>
                <c:pt idx="79">
                  <c:v>-0.05</c:v>
                </c:pt>
                <c:pt idx="80">
                  <c:v>-0.05</c:v>
                </c:pt>
                <c:pt idx="81">
                  <c:v>-0.05</c:v>
                </c:pt>
                <c:pt idx="82">
                  <c:v>-0.05</c:v>
                </c:pt>
                <c:pt idx="83">
                  <c:v>-0.05</c:v>
                </c:pt>
                <c:pt idx="84">
                  <c:v>-0.05</c:v>
                </c:pt>
                <c:pt idx="85">
                  <c:v>-0.05</c:v>
                </c:pt>
                <c:pt idx="86">
                  <c:v>-0.05</c:v>
                </c:pt>
                <c:pt idx="87">
                  <c:v>-0.05</c:v>
                </c:pt>
                <c:pt idx="88">
                  <c:v>-0.05</c:v>
                </c:pt>
                <c:pt idx="89">
                  <c:v>-0.05</c:v>
                </c:pt>
                <c:pt idx="90">
                  <c:v>-0.05</c:v>
                </c:pt>
                <c:pt idx="91">
                  <c:v>-0.05</c:v>
                </c:pt>
                <c:pt idx="92">
                  <c:v>-0.05</c:v>
                </c:pt>
                <c:pt idx="93">
                  <c:v>-0.05</c:v>
                </c:pt>
                <c:pt idx="94">
                  <c:v>-0.05</c:v>
                </c:pt>
                <c:pt idx="95">
                  <c:v>-0.05</c:v>
                </c:pt>
                <c:pt idx="96">
                  <c:v>-0.05</c:v>
                </c:pt>
                <c:pt idx="97">
                  <c:v>-0.05</c:v>
                </c:pt>
                <c:pt idx="98">
                  <c:v>-0.05</c:v>
                </c:pt>
                <c:pt idx="99">
                  <c:v>-0.05</c:v>
                </c:pt>
                <c:pt idx="100">
                  <c:v>-0.05</c:v>
                </c:pt>
                <c:pt idx="101">
                  <c:v>-0.05</c:v>
                </c:pt>
                <c:pt idx="102">
                  <c:v>-0.05</c:v>
                </c:pt>
                <c:pt idx="103">
                  <c:v>-0.05</c:v>
                </c:pt>
                <c:pt idx="104">
                  <c:v>-0.05</c:v>
                </c:pt>
                <c:pt idx="105">
                  <c:v>-0.05</c:v>
                </c:pt>
                <c:pt idx="106">
                  <c:v>-0.05</c:v>
                </c:pt>
                <c:pt idx="107">
                  <c:v>-0.05</c:v>
                </c:pt>
                <c:pt idx="108">
                  <c:v>-0.05</c:v>
                </c:pt>
                <c:pt idx="109">
                  <c:v>-0.05</c:v>
                </c:pt>
                <c:pt idx="110">
                  <c:v>-0.05</c:v>
                </c:pt>
                <c:pt idx="111">
                  <c:v>-0.05</c:v>
                </c:pt>
                <c:pt idx="112">
                  <c:v>-0.05</c:v>
                </c:pt>
                <c:pt idx="113">
                  <c:v>-0.05</c:v>
                </c:pt>
                <c:pt idx="114">
                  <c:v>-0.05</c:v>
                </c:pt>
                <c:pt idx="115">
                  <c:v>-0.05</c:v>
                </c:pt>
                <c:pt idx="116">
                  <c:v>-0.05</c:v>
                </c:pt>
                <c:pt idx="117">
                  <c:v>-0.05</c:v>
                </c:pt>
                <c:pt idx="118">
                  <c:v>-0.05</c:v>
                </c:pt>
                <c:pt idx="119">
                  <c:v>-0.05</c:v>
                </c:pt>
                <c:pt idx="120">
                  <c:v>-0.05</c:v>
                </c:pt>
                <c:pt idx="121">
                  <c:v>-0.05</c:v>
                </c:pt>
                <c:pt idx="122">
                  <c:v>-0.05</c:v>
                </c:pt>
                <c:pt idx="123">
                  <c:v>-0.05</c:v>
                </c:pt>
                <c:pt idx="124">
                  <c:v>-0.05</c:v>
                </c:pt>
                <c:pt idx="125">
                  <c:v>-0.05</c:v>
                </c:pt>
                <c:pt idx="126">
                  <c:v>-0.05</c:v>
                </c:pt>
                <c:pt idx="127">
                  <c:v>-0.05</c:v>
                </c:pt>
                <c:pt idx="128">
                  <c:v>-0.05</c:v>
                </c:pt>
                <c:pt idx="129">
                  <c:v>-0.05</c:v>
                </c:pt>
                <c:pt idx="130">
                  <c:v>-0.05</c:v>
                </c:pt>
                <c:pt idx="131">
                  <c:v>-0.05</c:v>
                </c:pt>
                <c:pt idx="132">
                  <c:v>-0.05</c:v>
                </c:pt>
                <c:pt idx="133">
                  <c:v>-0.05</c:v>
                </c:pt>
                <c:pt idx="134">
                  <c:v>-0.05</c:v>
                </c:pt>
                <c:pt idx="135">
                  <c:v>-0.05</c:v>
                </c:pt>
                <c:pt idx="136">
                  <c:v>-0.05</c:v>
                </c:pt>
                <c:pt idx="137">
                  <c:v>-0.05</c:v>
                </c:pt>
                <c:pt idx="138">
                  <c:v>-0.05</c:v>
                </c:pt>
                <c:pt idx="139">
                  <c:v>-0.05</c:v>
                </c:pt>
                <c:pt idx="140">
                  <c:v>-0.05</c:v>
                </c:pt>
                <c:pt idx="141">
                  <c:v>-0.05</c:v>
                </c:pt>
                <c:pt idx="142">
                  <c:v>-0.05</c:v>
                </c:pt>
                <c:pt idx="143">
                  <c:v>-0.05</c:v>
                </c:pt>
                <c:pt idx="144">
                  <c:v>-0.05</c:v>
                </c:pt>
                <c:pt idx="145">
                  <c:v>-0.05</c:v>
                </c:pt>
                <c:pt idx="146">
                  <c:v>-0.05</c:v>
                </c:pt>
                <c:pt idx="147">
                  <c:v>-0.05</c:v>
                </c:pt>
                <c:pt idx="148">
                  <c:v>-0.05</c:v>
                </c:pt>
                <c:pt idx="149">
                  <c:v>-0.05</c:v>
                </c:pt>
                <c:pt idx="150">
                  <c:v>-0.05</c:v>
                </c:pt>
                <c:pt idx="151">
                  <c:v>-0.05</c:v>
                </c:pt>
                <c:pt idx="152">
                  <c:v>-0.05</c:v>
                </c:pt>
                <c:pt idx="153">
                  <c:v>-0.05</c:v>
                </c:pt>
                <c:pt idx="154">
                  <c:v>-0.05</c:v>
                </c:pt>
                <c:pt idx="155">
                  <c:v>-0.05</c:v>
                </c:pt>
                <c:pt idx="156">
                  <c:v>-0.05</c:v>
                </c:pt>
                <c:pt idx="157">
                  <c:v>-0.05</c:v>
                </c:pt>
                <c:pt idx="158">
                  <c:v>-0.05</c:v>
                </c:pt>
                <c:pt idx="159">
                  <c:v>-0.05</c:v>
                </c:pt>
                <c:pt idx="160">
                  <c:v>-0.05</c:v>
                </c:pt>
                <c:pt idx="161">
                  <c:v>-0.05</c:v>
                </c:pt>
                <c:pt idx="162">
                  <c:v>-0.05</c:v>
                </c:pt>
                <c:pt idx="163">
                  <c:v>-0.05</c:v>
                </c:pt>
                <c:pt idx="164">
                  <c:v>-0.05</c:v>
                </c:pt>
                <c:pt idx="165">
                  <c:v>-0.05</c:v>
                </c:pt>
                <c:pt idx="166">
                  <c:v>-0.05</c:v>
                </c:pt>
                <c:pt idx="167">
                  <c:v>-0.05</c:v>
                </c:pt>
                <c:pt idx="168">
                  <c:v>-0.05</c:v>
                </c:pt>
                <c:pt idx="169">
                  <c:v>-0.05</c:v>
                </c:pt>
                <c:pt idx="170">
                  <c:v>-0.05</c:v>
                </c:pt>
                <c:pt idx="171">
                  <c:v>-0.05</c:v>
                </c:pt>
                <c:pt idx="172">
                  <c:v>-0.05</c:v>
                </c:pt>
                <c:pt idx="173">
                  <c:v>-0.05</c:v>
                </c:pt>
                <c:pt idx="174">
                  <c:v>-0.05</c:v>
                </c:pt>
                <c:pt idx="175">
                  <c:v>-0.05</c:v>
                </c:pt>
                <c:pt idx="176">
                  <c:v>-0.05</c:v>
                </c:pt>
                <c:pt idx="177">
                  <c:v>-0.05</c:v>
                </c:pt>
                <c:pt idx="178">
                  <c:v>-0.05</c:v>
                </c:pt>
                <c:pt idx="179">
                  <c:v>-0.05</c:v>
                </c:pt>
                <c:pt idx="180">
                  <c:v>-0.05</c:v>
                </c:pt>
              </c:numCache>
            </c:numRef>
          </c:val>
          <c:smooth val="0"/>
          <c:extLst xmlns:c16r2="http://schemas.microsoft.com/office/drawing/2015/06/chart">
            <c:ext xmlns:c16="http://schemas.microsoft.com/office/drawing/2014/chart" uri="{C3380CC4-5D6E-409C-BE32-E72D297353CC}">
              <c16:uniqueId val="{00000002-274A-4830-B18E-300F77D78452}"/>
            </c:ext>
          </c:extLst>
        </c:ser>
        <c:dLbls>
          <c:showLegendKey val="0"/>
          <c:showVal val="0"/>
          <c:showCatName val="0"/>
          <c:showSerName val="0"/>
          <c:showPercent val="0"/>
          <c:showBubbleSize val="0"/>
        </c:dLbls>
        <c:smooth val="0"/>
        <c:axId val="1814100864"/>
        <c:axId val="1814107024"/>
      </c:lineChart>
      <c:catAx>
        <c:axId val="1814100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a:t>Time[s]</a:t>
                </a:r>
              </a:p>
              <a:p>
                <a:pPr>
                  <a:defRPr/>
                </a:pPr>
                <a:endParaRPr lang="ja-JP" altLang="en-US" dirty="0"/>
              </a:p>
            </c:rich>
          </c:tx>
          <c:layout>
            <c:manualLayout>
              <c:xMode val="edge"/>
              <c:yMode val="edge"/>
              <c:x val="0.465762685914261"/>
              <c:y val="0.83884186351706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4107024"/>
        <c:crosses val="autoZero"/>
        <c:auto val="1"/>
        <c:lblAlgn val="ctr"/>
        <c:lblOffset val="100"/>
        <c:noMultiLvlLbl val="0"/>
      </c:catAx>
      <c:valAx>
        <c:axId val="1814107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dirty="0"/>
                  <a:t>Pitch[rad/s]</a:t>
                </a:r>
                <a:endParaRPr lang="ja-JP" alt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14100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ja-JP" dirty="0" smtClean="0"/>
              <a:t>M</a:t>
            </a:r>
            <a:r>
              <a:rPr lang="ja-JP" altLang="en-US" dirty="0" smtClean="0"/>
              <a:t>重視</a:t>
            </a:r>
            <a:endParaRPr lang="ja-JP" alt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ja-JP"/>
        </a:p>
      </c:txPr>
    </c:title>
    <c:autoTitleDeleted val="0"/>
    <c:plotArea>
      <c:layout/>
      <c:pieChart>
        <c:varyColors val="1"/>
        <c:ser>
          <c:idx val="0"/>
          <c:order val="0"/>
          <c:tx>
            <c:strRef>
              <c:f>Sheet1!$B$1</c:f>
              <c:strCache>
                <c:ptCount val="1"/>
                <c:pt idx="0">
                  <c:v>寄与分</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U</c:v>
                </c:pt>
                <c:pt idx="1">
                  <c:v>M</c:v>
                </c:pt>
                <c:pt idx="2">
                  <c:v>T</c:v>
                </c:pt>
              </c:strCache>
            </c:strRef>
          </c:cat>
          <c:val>
            <c:numRef>
              <c:f>Sheet1!$B$2:$B$5</c:f>
              <c:numCache>
                <c:formatCode>General</c:formatCode>
                <c:ptCount val="4"/>
                <c:pt idx="0">
                  <c:v>26.23</c:v>
                </c:pt>
                <c:pt idx="1">
                  <c:v>70.4</c:v>
                </c:pt>
                <c:pt idx="2">
                  <c:v>3.0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egendEntry>
        <c:idx val="3"/>
        <c:delete val="1"/>
      </c:legendEntry>
      <c:layout>
        <c:manualLayout>
          <c:xMode val="edge"/>
          <c:yMode val="edge"/>
          <c:x val="0.241205482760604"/>
          <c:y val="0.826978704482402"/>
          <c:w val="0.481319211244253"/>
          <c:h val="0.14374844176354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ja-JP" dirty="0" smtClean="0"/>
              <a:t>U</a:t>
            </a:r>
            <a:r>
              <a:rPr lang="ja-JP" altLang="en-US" dirty="0" smtClean="0"/>
              <a:t>重視</a:t>
            </a:r>
            <a:endParaRPr lang="ja-JP" altLang="en-US" dirty="0"/>
          </a:p>
        </c:rich>
      </c:tx>
      <c:layout>
        <c:manualLayout>
          <c:xMode val="edge"/>
          <c:yMode val="edge"/>
          <c:x val="0.326508346260994"/>
          <c:y val="0.0248110663225357"/>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ja-JP"/>
        </a:p>
      </c:txPr>
    </c:title>
    <c:autoTitleDeleted val="0"/>
    <c:plotArea>
      <c:layout/>
      <c:pieChart>
        <c:varyColors val="1"/>
        <c:ser>
          <c:idx val="0"/>
          <c:order val="0"/>
          <c:tx>
            <c:strRef>
              <c:f>Sheet1!$B$1</c:f>
              <c:strCache>
                <c:ptCount val="1"/>
                <c:pt idx="0">
                  <c:v>寄与分</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U</c:v>
                </c:pt>
                <c:pt idx="1">
                  <c:v>M</c:v>
                </c:pt>
                <c:pt idx="2">
                  <c:v>T</c:v>
                </c:pt>
              </c:strCache>
            </c:strRef>
          </c:cat>
          <c:val>
            <c:numRef>
              <c:f>Sheet1!$B$2:$B$5</c:f>
              <c:numCache>
                <c:formatCode>General</c:formatCode>
                <c:ptCount val="4"/>
                <c:pt idx="0">
                  <c:v>49.06</c:v>
                </c:pt>
                <c:pt idx="1">
                  <c:v>38.0</c:v>
                </c:pt>
                <c:pt idx="2">
                  <c:v>17.0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egendEntry>
        <c:idx val="3"/>
        <c:delete val="1"/>
      </c:legendEntry>
      <c:layout>
        <c:manualLayout>
          <c:xMode val="edge"/>
          <c:yMode val="edge"/>
          <c:x val="0.27277874181674"/>
          <c:y val="0.819956500304498"/>
          <c:w val="0.479676650688645"/>
          <c:h val="0.15057977721204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ja-JP" altLang="en-US" dirty="0" smtClean="0"/>
              <a:t>寄与分</a:t>
            </a:r>
            <a:endParaRPr lang="ja-JP" altLang="en-US" dirty="0"/>
          </a:p>
        </c:rich>
      </c:tx>
      <c:layout>
        <c:manualLayout>
          <c:xMode val="edge"/>
          <c:yMode val="edge"/>
          <c:x val="0.310933836950012"/>
          <c:y val="0.0149898017380545"/>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ja-JP"/>
        </a:p>
      </c:txPr>
    </c:title>
    <c:autoTitleDeleted val="0"/>
    <c:plotArea>
      <c:layout/>
      <c:pieChart>
        <c:varyColors val="1"/>
        <c:ser>
          <c:idx val="0"/>
          <c:order val="0"/>
          <c:tx>
            <c:strRef>
              <c:f>Sheet1!$B$1</c:f>
              <c:strCache>
                <c:ptCount val="1"/>
                <c:pt idx="0">
                  <c:v>寄与分</c:v>
                </c:pt>
              </c:strCache>
            </c:strRef>
          </c:tx>
          <c:spPr>
            <a:solidFill>
              <a:schemeClr val="accent2"/>
            </a:solidFill>
          </c:spPr>
          <c:dPt>
            <c:idx val="0"/>
            <c:bubble3D val="0"/>
            <c:spPr>
              <a:solidFill>
                <a:schemeClr val="accent3"/>
              </a:solidFill>
              <a:ln>
                <a:noFill/>
              </a:ln>
              <a:effectLst>
                <a:outerShdw blurRad="40000" dist="23000" dir="5400000" rotWithShape="0">
                  <a:srgbClr val="000000">
                    <a:alpha val="35000"/>
                  </a:srgbClr>
                </a:outerShdw>
              </a:effectLst>
            </c:spPr>
          </c:dPt>
          <c:dPt>
            <c:idx val="1"/>
            <c:bubble3D val="0"/>
            <c:spPr>
              <a:solidFill>
                <a:schemeClr val="accent1"/>
              </a:solidFill>
              <a:ln>
                <a:noFill/>
              </a:ln>
              <a:effectLst>
                <a:outerShdw blurRad="40000" dist="23000" dir="5400000" rotWithShape="0">
                  <a:srgbClr val="000000">
                    <a:alpha val="35000"/>
                  </a:srgbClr>
                </a:outerShdw>
              </a:effectLst>
            </c:spPr>
          </c:dPt>
          <c:dPt>
            <c:idx val="2"/>
            <c:bubble3D val="0"/>
            <c:spPr>
              <a:solidFill>
                <a:schemeClr val="accent3">
                  <a:lumMod val="50000"/>
                </a:schemeClr>
              </a:solidFill>
              <a:ln>
                <a:noFill/>
              </a:ln>
              <a:effectLst>
                <a:outerShdw blurRad="40000" dist="23000" dir="5400000" rotWithShape="0">
                  <a:srgbClr val="000000">
                    <a:alpha val="35000"/>
                  </a:srgbClr>
                </a:outerShdw>
              </a:effectLst>
            </c:spPr>
          </c:dPt>
          <c:dPt>
            <c:idx val="3"/>
            <c:bubble3D val="0"/>
            <c:spPr>
              <a:solidFill>
                <a:schemeClr val="accent2"/>
              </a:solidFill>
              <a:ln>
                <a:noFill/>
              </a:ln>
              <a:effectLst>
                <a:outerShdw blurRad="40000" dist="23000" dir="5400000" rotWithShape="0">
                  <a:srgbClr val="000000">
                    <a:alpha val="35000"/>
                  </a:srgbClr>
                </a:outerShdw>
              </a:effectLst>
            </c:spPr>
          </c:dPt>
          <c:cat>
            <c:strRef>
              <c:f>Sheet1!$A$2:$A$5</c:f>
              <c:strCache>
                <c:ptCount val="3"/>
                <c:pt idx="0">
                  <c:v>U</c:v>
                </c:pt>
                <c:pt idx="1">
                  <c:v>M</c:v>
                </c:pt>
                <c:pt idx="2">
                  <c:v>T</c:v>
                </c:pt>
              </c:strCache>
            </c:strRef>
          </c:cat>
          <c:val>
            <c:numRef>
              <c:f>Sheet1!$B$2:$B$5</c:f>
              <c:numCache>
                <c:formatCode>General</c:formatCode>
                <c:ptCount val="4"/>
                <c:pt idx="0">
                  <c:v>49.06</c:v>
                </c:pt>
                <c:pt idx="1">
                  <c:v>38.0</c:v>
                </c:pt>
                <c:pt idx="2">
                  <c:v>17.0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ja-JP" altLang="en-US" sz="1600" dirty="0" smtClean="0"/>
              <a:t>正規化モデル</a:t>
            </a:r>
            <a:endParaRPr lang="ja-JP" altLang="en-US" sz="1600"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ja-JP"/>
        </a:p>
      </c:txPr>
    </c:title>
    <c:autoTitleDeleted val="0"/>
    <c:plotArea>
      <c:layout/>
      <c:pieChart>
        <c:varyColors val="1"/>
        <c:ser>
          <c:idx val="0"/>
          <c:order val="0"/>
          <c:tx>
            <c:strRef>
              <c:f>Sheet1!$B$1</c:f>
              <c:strCache>
                <c:ptCount val="1"/>
                <c:pt idx="0">
                  <c:v>寄与分</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U</c:v>
                </c:pt>
                <c:pt idx="1">
                  <c:v>M</c:v>
                </c:pt>
                <c:pt idx="2">
                  <c:v>T</c:v>
                </c:pt>
              </c:strCache>
            </c:strRef>
          </c:cat>
          <c:val>
            <c:numRef>
              <c:f>Sheet1!$B$2:$B$5</c:f>
              <c:numCache>
                <c:formatCode>General</c:formatCode>
                <c:ptCount val="4"/>
                <c:pt idx="0">
                  <c:v>38.6</c:v>
                </c:pt>
                <c:pt idx="1">
                  <c:v>37.2</c:v>
                </c:pt>
                <c:pt idx="2">
                  <c:v>24.2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ja-JP" altLang="en-US" sz="1600" dirty="0" smtClean="0"/>
              <a:t>評価値モデル</a:t>
            </a:r>
            <a:r>
              <a:rPr lang="en-US" altLang="ja-JP" sz="1600" dirty="0" smtClean="0"/>
              <a:t>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ja-JP"/>
        </a:p>
      </c:txPr>
    </c:title>
    <c:autoTitleDeleted val="0"/>
    <c:plotArea>
      <c:layout/>
      <c:pieChart>
        <c:varyColors val="1"/>
        <c:ser>
          <c:idx val="0"/>
          <c:order val="0"/>
          <c:tx>
            <c:strRef>
              <c:f>Sheet1!$B$1</c:f>
              <c:strCache>
                <c:ptCount val="1"/>
                <c:pt idx="0">
                  <c:v>寄与分</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U</c:v>
                </c:pt>
                <c:pt idx="1">
                  <c:v>M</c:v>
                </c:pt>
                <c:pt idx="2">
                  <c:v>T</c:v>
                </c:pt>
              </c:strCache>
            </c:strRef>
          </c:cat>
          <c:val>
            <c:numRef>
              <c:f>Sheet1!$B$2:$B$5</c:f>
              <c:numCache>
                <c:formatCode>General</c:formatCode>
                <c:ptCount val="4"/>
                <c:pt idx="0">
                  <c:v>50.7</c:v>
                </c:pt>
                <c:pt idx="1">
                  <c:v>49.3</c:v>
                </c:pt>
                <c:pt idx="2">
                  <c:v>0.0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srgbClr val="3F3F3F"/>
                </a:solidFill>
                <a:latin typeface="+mn-lt"/>
                <a:ea typeface="+mn-ea"/>
                <a:cs typeface="+mn-cs"/>
              </a:defRPr>
            </a:pPr>
            <a:r>
              <a:rPr lang="ja-JP" altLang="en-US" sz="1600" dirty="0" smtClean="0"/>
              <a:t>タグ情報モデル</a:t>
            </a:r>
            <a:endParaRPr lang="mr-IN" altLang="ja-JP" sz="1600" dirty="0" smtClean="0">
              <a:effectLst/>
            </a:endParaRPr>
          </a:p>
        </c:rich>
      </c:tx>
      <c:layout>
        <c:manualLayout>
          <c:xMode val="edge"/>
          <c:yMode val="edge"/>
          <c:x val="0.162104136323604"/>
          <c:y val="0.0487878360732425"/>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srgbClr val="3F3F3F"/>
              </a:solidFill>
              <a:latin typeface="+mn-lt"/>
              <a:ea typeface="+mn-ea"/>
              <a:cs typeface="+mn-cs"/>
            </a:defRPr>
          </a:pPr>
          <a:endParaRPr lang="ja-JP"/>
        </a:p>
      </c:txPr>
    </c:title>
    <c:autoTitleDeleted val="0"/>
    <c:plotArea>
      <c:layout/>
      <c:pieChart>
        <c:varyColors val="1"/>
        <c:ser>
          <c:idx val="0"/>
          <c:order val="0"/>
          <c:tx>
            <c:strRef>
              <c:f>Sheet1!$B$1</c:f>
              <c:strCache>
                <c:ptCount val="1"/>
                <c:pt idx="0">
                  <c:v>寄与分</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U</c:v>
                </c:pt>
                <c:pt idx="1">
                  <c:v>M</c:v>
                </c:pt>
                <c:pt idx="2">
                  <c:v>T</c:v>
                </c:pt>
              </c:strCache>
            </c:strRef>
          </c:cat>
          <c:val>
            <c:numRef>
              <c:f>Sheet1!$B$2:$B$5</c:f>
              <c:numCache>
                <c:formatCode>General</c:formatCode>
                <c:ptCount val="4"/>
                <c:pt idx="0">
                  <c:v>37.5</c:v>
                </c:pt>
                <c:pt idx="1">
                  <c:v>36.2</c:v>
                </c:pt>
                <c:pt idx="2">
                  <c:v>26.2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EFA057E0-5EC6-CC44-AD7E-CE51F0DFA641}" type="datetimeFigureOut">
              <a:rPr kumimoji="1" lang="ja-JP" altLang="en-US" smtClean="0"/>
              <a:t>2020/3/9</a:t>
            </a:fld>
            <a:endParaRPr kumimoji="1" lang="ja-JP" altLang="en-US"/>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7C3F8BEF-CF89-3849-A982-D52706667F8F}" type="slidenum">
              <a:rPr kumimoji="1" lang="ja-JP" altLang="en-US" smtClean="0"/>
              <a:t>‹#›</a:t>
            </a:fld>
            <a:endParaRPr kumimoji="1" lang="ja-JP" altLang="en-US"/>
          </a:p>
        </p:txBody>
      </p:sp>
    </p:spTree>
    <p:extLst>
      <p:ext uri="{BB962C8B-B14F-4D97-AF65-F5344CB8AC3E}">
        <p14:creationId xmlns:p14="http://schemas.microsoft.com/office/powerpoint/2010/main" val="768606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2042ACF6-1604-6240-99EB-FADFBDFA1E1A}" type="datetimeFigureOut">
              <a:rPr kumimoji="1" lang="ja-JP" altLang="en-US" smtClean="0"/>
              <a:t>2020/3/9</a:t>
            </a:fld>
            <a:endParaRPr kumimoji="1" lang="ja-JP" altLang="en-US"/>
          </a:p>
        </p:txBody>
      </p:sp>
      <p:sp>
        <p:nvSpPr>
          <p:cNvPr id="4" name="スライド イメージ プレースホルダー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7CD4658-4C8F-C24D-8385-97A61DDD8C28}" type="slidenum">
              <a:rPr kumimoji="1" lang="ja-JP" altLang="en-US" smtClean="0"/>
              <a:t>‹#›</a:t>
            </a:fld>
            <a:endParaRPr kumimoji="1" lang="ja-JP" altLang="en-US"/>
          </a:p>
        </p:txBody>
      </p:sp>
    </p:spTree>
    <p:extLst>
      <p:ext uri="{BB962C8B-B14F-4D97-AF65-F5344CB8AC3E}">
        <p14:creationId xmlns:p14="http://schemas.microsoft.com/office/powerpoint/2010/main" val="6736806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a:t>
            </a:fld>
            <a:endParaRPr kumimoji="1" lang="ja-JP" altLang="en-US"/>
          </a:p>
        </p:txBody>
      </p:sp>
    </p:spTree>
    <p:extLst>
      <p:ext uri="{BB962C8B-B14F-4D97-AF65-F5344CB8AC3E}">
        <p14:creationId xmlns:p14="http://schemas.microsoft.com/office/powerpoint/2010/main" val="37011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10</a:t>
            </a:fld>
            <a:endParaRPr kumimoji="1" lang="ja-JP" altLang="en-US"/>
          </a:p>
        </p:txBody>
      </p:sp>
    </p:spTree>
    <p:extLst>
      <p:ext uri="{BB962C8B-B14F-4D97-AF65-F5344CB8AC3E}">
        <p14:creationId xmlns:p14="http://schemas.microsoft.com/office/powerpoint/2010/main" val="204104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11</a:t>
            </a:fld>
            <a:endParaRPr kumimoji="1" lang="ja-JP" altLang="en-US"/>
          </a:p>
        </p:txBody>
      </p:sp>
    </p:spTree>
    <p:extLst>
      <p:ext uri="{BB962C8B-B14F-4D97-AF65-F5344CB8AC3E}">
        <p14:creationId xmlns:p14="http://schemas.microsoft.com/office/powerpoint/2010/main" val="67153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12</a:t>
            </a:fld>
            <a:endParaRPr kumimoji="1" lang="ja-JP" altLang="en-US"/>
          </a:p>
        </p:txBody>
      </p:sp>
    </p:spTree>
    <p:extLst>
      <p:ext uri="{BB962C8B-B14F-4D97-AF65-F5344CB8AC3E}">
        <p14:creationId xmlns:p14="http://schemas.microsoft.com/office/powerpoint/2010/main" val="1846828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13</a:t>
            </a:fld>
            <a:endParaRPr kumimoji="1" lang="ja-JP" altLang="en-US"/>
          </a:p>
        </p:txBody>
      </p:sp>
    </p:spTree>
    <p:extLst>
      <p:ext uri="{BB962C8B-B14F-4D97-AF65-F5344CB8AC3E}">
        <p14:creationId xmlns:p14="http://schemas.microsoft.com/office/powerpoint/2010/main" val="1837530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14</a:t>
            </a:fld>
            <a:endParaRPr kumimoji="1" lang="ja-JP" altLang="en-US"/>
          </a:p>
        </p:txBody>
      </p:sp>
    </p:spTree>
    <p:extLst>
      <p:ext uri="{BB962C8B-B14F-4D97-AF65-F5344CB8AC3E}">
        <p14:creationId xmlns:p14="http://schemas.microsoft.com/office/powerpoint/2010/main" val="900670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mn-ea"/>
              <a:cs typeface="Meiryo" charset="-128"/>
            </a:endParaRPr>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15</a:t>
            </a:fld>
            <a:endParaRPr kumimoji="1" lang="ja-JP" altLang="en-US"/>
          </a:p>
        </p:txBody>
      </p:sp>
    </p:spTree>
    <p:extLst>
      <p:ext uri="{BB962C8B-B14F-4D97-AF65-F5344CB8AC3E}">
        <p14:creationId xmlns:p14="http://schemas.microsoft.com/office/powerpoint/2010/main" val="16889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2</a:t>
            </a:fld>
            <a:endParaRPr kumimoji="1" lang="ja-JP" altLang="en-US"/>
          </a:p>
        </p:txBody>
      </p:sp>
    </p:spTree>
    <p:extLst>
      <p:ext uri="{BB962C8B-B14F-4D97-AF65-F5344CB8AC3E}">
        <p14:creationId xmlns:p14="http://schemas.microsoft.com/office/powerpoint/2010/main" val="180023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3</a:t>
            </a:fld>
            <a:endParaRPr kumimoji="1" lang="ja-JP" altLang="en-US"/>
          </a:p>
        </p:txBody>
      </p:sp>
    </p:spTree>
    <p:extLst>
      <p:ext uri="{BB962C8B-B14F-4D97-AF65-F5344CB8AC3E}">
        <p14:creationId xmlns:p14="http://schemas.microsoft.com/office/powerpoint/2010/main" val="195422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4</a:t>
            </a:fld>
            <a:endParaRPr kumimoji="1" lang="ja-JP" altLang="en-US"/>
          </a:p>
        </p:txBody>
      </p:sp>
    </p:spTree>
    <p:extLst>
      <p:ext uri="{BB962C8B-B14F-4D97-AF65-F5344CB8AC3E}">
        <p14:creationId xmlns:p14="http://schemas.microsoft.com/office/powerpoint/2010/main" val="190545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本研究の目的は</a:t>
            </a:r>
            <a:r>
              <a:rPr kumimoji="1" lang="en-US" altLang="ja-JP" dirty="0" smtClean="0"/>
              <a:t>[ ]</a:t>
            </a:r>
          </a:p>
          <a:p>
            <a:endParaRPr kumimoji="1" lang="ja-JP" altLang="en-US" dirty="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5</a:t>
            </a:fld>
            <a:endParaRPr kumimoji="1" lang="ja-JP" altLang="en-US"/>
          </a:p>
        </p:txBody>
      </p:sp>
    </p:spTree>
    <p:extLst>
      <p:ext uri="{BB962C8B-B14F-4D97-AF65-F5344CB8AC3E}">
        <p14:creationId xmlns:p14="http://schemas.microsoft.com/office/powerpoint/2010/main" val="130866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6</a:t>
            </a:fld>
            <a:endParaRPr kumimoji="1" lang="ja-JP" altLang="en-US"/>
          </a:p>
        </p:txBody>
      </p:sp>
    </p:spTree>
    <p:extLst>
      <p:ext uri="{BB962C8B-B14F-4D97-AF65-F5344CB8AC3E}">
        <p14:creationId xmlns:p14="http://schemas.microsoft.com/office/powerpoint/2010/main" val="5881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7</a:t>
            </a:fld>
            <a:endParaRPr kumimoji="1" lang="ja-JP" altLang="en-US"/>
          </a:p>
        </p:txBody>
      </p:sp>
    </p:spTree>
    <p:extLst>
      <p:ext uri="{BB962C8B-B14F-4D97-AF65-F5344CB8AC3E}">
        <p14:creationId xmlns:p14="http://schemas.microsoft.com/office/powerpoint/2010/main" val="119442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en-US" altLang="ja-JP" dirty="0" smtClean="0"/>
              </a:p>
            </p:txBody>
          </p:sp>
        </mc:Choice>
        <mc:Fallback xmlns="">
          <p:sp>
            <p:nvSpPr>
              <p:cNvPr id="3" name="ノート プレースホルダー 2"/>
              <p:cNvSpPr>
                <a:spLocks noGrp="1"/>
              </p:cNvSpPr>
              <p:nvPr>
                <p:ph type="body" idx="1"/>
              </p:nvPr>
            </p:nvSpPr>
            <p:spPr/>
            <p:txBody>
              <a:bodyPr/>
              <a:lstStyle/>
              <a:p>
                <a:r>
                  <a:rPr lang="en-US" altLang="ja-JP" sz="1200" b="0" dirty="0" smtClean="0"/>
                  <a:t>RWR</a:t>
                </a:r>
                <a:r>
                  <a:rPr lang="ja-JP" altLang="en-US" sz="1200" b="0" dirty="0" smtClean="0"/>
                  <a:t>モデルにおいてエッジの重み</a:t>
                </a:r>
                <a:r>
                  <a:rPr lang="en-US" altLang="ja-JP" sz="1200" b="0" dirty="0" smtClean="0"/>
                  <a:t>W</a:t>
                </a:r>
                <a:r>
                  <a:rPr lang="ja-JP" altLang="en-US" sz="1200" b="0" dirty="0" smtClean="0"/>
                  <a:t>を自由に変えても、遷移確率行列や、確率分布が保たれるので</a:t>
                </a:r>
                <a:r>
                  <a:rPr lang="en-US" altLang="ja-JP" sz="1200" b="0" dirty="0" smtClean="0"/>
                  <a:t>[RWR〜]</a:t>
                </a:r>
              </a:p>
              <a:p>
                <a:r>
                  <a:rPr lang="ja-JP" altLang="en-US" sz="1200" b="0" dirty="0" smtClean="0"/>
                  <a:t>定常分布</a:t>
                </a:r>
                <a:r>
                  <a:rPr lang="en-US" altLang="ja-JP" sz="1200" b="0" i="0" smtClean="0">
                    <a:latin typeface="Cambria Math" charset="0"/>
                  </a:rPr>
                  <a:t>𝑓^∗</a:t>
                </a:r>
                <a:r>
                  <a:rPr lang="ja-JP" altLang="en-US" sz="1200" b="0" i="0" smtClean="0">
                    <a:latin typeface="Cambria Math" charset="0"/>
                  </a:rPr>
                  <a:t> は</a:t>
                </a:r>
                <a:r>
                  <a:rPr kumimoji="1" lang="ja-JP" altLang="en-US" sz="1200" b="0" dirty="0" smtClean="0"/>
                  <a:t>初期状態からの訪問率であり</a:t>
                </a:r>
                <a:r>
                  <a:rPr kumimoji="1" lang="ja-JP" altLang="en-US" sz="1200" b="0" dirty="0" smtClean="0"/>
                  <a:t>、ユーザー</a:t>
                </a:r>
                <a:r>
                  <a:rPr kumimoji="1" lang="ja-JP" altLang="en-US" sz="1200" b="0" dirty="0" smtClean="0"/>
                  <a:t>との</a:t>
                </a:r>
                <a:r>
                  <a:rPr kumimoji="1" lang="ja-JP" altLang="en-US" sz="1200" b="0" dirty="0" smtClean="0"/>
                  <a:t>類似性を表すことから</a:t>
                </a:r>
                <a:endParaRPr kumimoji="1" lang="en-US" altLang="ja-JP" dirty="0" smtClean="0"/>
              </a:p>
              <a:p>
                <a:r>
                  <a:rPr kumimoji="1" lang="en-US" altLang="ja-JP" dirty="0" smtClean="0"/>
                  <a:t>[</a:t>
                </a:r>
                <a:r>
                  <a:rPr kumimoji="1" lang="ja-JP" altLang="en-US" dirty="0" smtClean="0"/>
                  <a:t>定常</a:t>
                </a:r>
                <a:r>
                  <a:rPr kumimoji="1" lang="en-US" altLang="ja-JP" dirty="0" smtClean="0"/>
                  <a:t>〜]</a:t>
                </a:r>
              </a:p>
              <a:p>
                <a:r>
                  <a:rPr kumimoji="1" lang="ja-JP" altLang="en-US" dirty="0" smtClean="0"/>
                  <a:t>例えば定常状態において</a:t>
                </a:r>
                <a:r>
                  <a:rPr kumimoji="1" lang="en-US" altLang="ja-JP" dirty="0" smtClean="0"/>
                  <a:t>m</a:t>
                </a:r>
                <a:r>
                  <a:rPr kumimoji="1" lang="ja-JP" altLang="en-US" dirty="0" smtClean="0"/>
                  <a:t>が占める割合が大きいモデルや</a:t>
                </a:r>
                <a:r>
                  <a:rPr kumimoji="1" lang="en-US" altLang="ja-JP" dirty="0" smtClean="0"/>
                  <a:t>U</a:t>
                </a:r>
                <a:r>
                  <a:rPr kumimoji="1" lang="ja-JP" altLang="en-US" dirty="0" smtClean="0"/>
                  <a:t>が</a:t>
                </a:r>
                <a:r>
                  <a:rPr kumimoji="1" lang="ja-JP" altLang="en-US" dirty="0" smtClean="0"/>
                  <a:t>占める割合が大きいモデルが存在し、各ユーザーに適したモデルで推薦することでパーソナライズな推薦が期待できる</a:t>
                </a:r>
                <a:endParaRPr kumimoji="1" lang="en-US" altLang="ja-JP" dirty="0" smtClean="0"/>
              </a:p>
              <a:p>
                <a:r>
                  <a:rPr kumimoji="1" lang="ja-JP" altLang="en-US" dirty="0" smtClean="0"/>
                  <a:t>ここで、ハイパーグラフに存在するノードの種類の</a:t>
                </a:r>
                <a:r>
                  <a:rPr kumimoji="1" lang="en-US" altLang="ja-JP" dirty="0" smtClean="0"/>
                  <a:t>(U,M,T)</a:t>
                </a:r>
                <a:r>
                  <a:rPr kumimoji="1" lang="ja-JP" altLang="en-US" dirty="0" smtClean="0"/>
                  <a:t>などそれぞれの類似度を推薦因子と呼びます</a:t>
                </a:r>
                <a:endParaRPr kumimoji="1" lang="en-US" altLang="ja-JP" dirty="0" smtClean="0"/>
              </a:p>
              <a:p>
                <a:r>
                  <a:rPr kumimoji="1" lang="ja-JP" altLang="en-US" dirty="0" smtClean="0"/>
                  <a:t>推薦因子の寄与分を変えることができればユーザーにとってより好ましい推薦が行うことができると考えました。</a:t>
                </a:r>
                <a:endParaRPr kumimoji="1" lang="en-US" altLang="ja-JP" dirty="0" smtClean="0"/>
              </a:p>
              <a:p>
                <a:r>
                  <a:rPr kumimoji="1" lang="ja-JP" altLang="en-US" dirty="0" smtClean="0"/>
                  <a:t>そこで、ハイパーグラフのエッジの重みに注目しました。</a:t>
                </a:r>
                <a:endParaRPr kumimoji="1"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8</a:t>
            </a:fld>
            <a:endParaRPr kumimoji="1" lang="ja-JP" altLang="en-US"/>
          </a:p>
        </p:txBody>
      </p:sp>
    </p:spTree>
    <p:extLst>
      <p:ext uri="{BB962C8B-B14F-4D97-AF65-F5344CB8AC3E}">
        <p14:creationId xmlns:p14="http://schemas.microsoft.com/office/powerpoint/2010/main" val="138645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7CD4658-4C8F-C24D-8385-97A61DDD8C28}" type="slidenum">
              <a:rPr kumimoji="1" lang="ja-JP" altLang="en-US" smtClean="0"/>
              <a:t>9</a:t>
            </a:fld>
            <a:endParaRPr kumimoji="1" lang="ja-JP" altLang="en-US"/>
          </a:p>
        </p:txBody>
      </p:sp>
    </p:spTree>
    <p:extLst>
      <p:ext uri="{BB962C8B-B14F-4D97-AF65-F5344CB8AC3E}">
        <p14:creationId xmlns:p14="http://schemas.microsoft.com/office/powerpoint/2010/main" val="151126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8.png"/><Relationship Id="rId5" Type="http://schemas.openxmlformats.org/officeDocument/2006/relationships/chart" Target="../charts/chart1.xml"/><Relationship Id="rId1" Type="http://schemas.openxmlformats.org/officeDocument/2006/relationships/video" Target="NULL" TargetMode="External"/><Relationship Id="rId2" Type="http://schemas.microsoft.com/office/2007/relationships/media" Target="../media/media1.mp4"/></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1182" y="1838824"/>
            <a:ext cx="8371657" cy="1109746"/>
          </a:xfrm>
          <a:prstGeom prst="rect">
            <a:avLst/>
          </a:prstGeom>
        </p:spPr>
        <p:txBody>
          <a:bodyPr anchor="b"/>
          <a:lstStyle>
            <a:lvl1pPr algn="ctr">
              <a:defRPr sz="3600" spc="563"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4707027" y="6394248"/>
            <a:ext cx="3888770" cy="365125"/>
          </a:xfrm>
        </p:spPr>
        <p:txBody>
          <a:bodyPr/>
          <a:lstStyle/>
          <a:p>
            <a:endParaRPr kumimoji="1" lang="ja-JP" altLang="en-US"/>
          </a:p>
        </p:txBody>
      </p:sp>
      <p:sp>
        <p:nvSpPr>
          <p:cNvPr id="4" name="スライド番号プレースホルダー 3"/>
          <p:cNvSpPr>
            <a:spLocks noGrp="1"/>
          </p:cNvSpPr>
          <p:nvPr>
            <p:ph type="sldNum" sz="quarter" idx="11"/>
          </p:nvPr>
        </p:nvSpPr>
        <p:spPr>
          <a:xfrm>
            <a:off x="8686720" y="6394248"/>
            <a:ext cx="453685" cy="365125"/>
          </a:xfrm>
        </p:spPr>
        <p:txBody>
          <a:bodyPr/>
          <a:lstStyle/>
          <a:p>
            <a:fld id="{775EFB6B-4648-6247-9325-7A06A00D0ACA}" type="slidenum">
              <a:rPr kumimoji="1" lang="ja-JP" altLang="en-US" smtClean="0"/>
              <a:t>‹#›</a:t>
            </a:fld>
            <a:endParaRPr kumimoji="1" lang="ja-JP" altLang="en-US"/>
          </a:p>
        </p:txBody>
      </p:sp>
      <p:sp>
        <p:nvSpPr>
          <p:cNvPr id="5" name="テキスト プレースホルダー 11"/>
          <p:cNvSpPr>
            <a:spLocks noGrp="1"/>
          </p:cNvSpPr>
          <p:nvPr>
            <p:ph type="body" sz="quarter" idx="14" hasCustomPrompt="1"/>
          </p:nvPr>
        </p:nvSpPr>
        <p:spPr>
          <a:xfrm>
            <a:off x="557207" y="2858940"/>
            <a:ext cx="8029589" cy="600067"/>
          </a:xfrm>
        </p:spPr>
        <p:txBody>
          <a:bodyPr anchor="t">
            <a:noAutofit/>
          </a:bodyPr>
          <a:lstStyle>
            <a:lvl1pPr algn="ctr">
              <a:defRPr sz="15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52305" y="4744065"/>
            <a:ext cx="7039393" cy="1650183"/>
          </a:xfrm>
        </p:spPr>
        <p:txBody>
          <a:bodyPr anchor="t">
            <a:noAutofit/>
          </a:bodyPr>
          <a:lstStyle>
            <a:lvl1pPr algn="ctr">
              <a:lnSpc>
                <a:spcPct val="120000"/>
              </a:lnSpc>
              <a:defRPr sz="900">
                <a:solidFill>
                  <a:schemeClr val="tx1"/>
                </a:solidFill>
                <a:latin typeface="+mn-lt"/>
              </a:defRPr>
            </a:lvl1pPr>
          </a:lstStyle>
          <a:p>
            <a:pPr lvl="0"/>
            <a:r>
              <a:rPr lang="en-US" altLang="ja-JP" dirty="0"/>
              <a:t>Text Here</a:t>
            </a:r>
            <a:endParaRPr lang="en-US" dirty="0"/>
          </a:p>
        </p:txBody>
      </p:sp>
      <p:cxnSp>
        <p:nvCxnSpPr>
          <p:cNvPr id="10" name="直線コネクタ 9"/>
          <p:cNvCxnSpPr/>
          <p:nvPr/>
        </p:nvCxnSpPr>
        <p:spPr>
          <a:xfrm>
            <a:off x="1311668" y="4188528"/>
            <a:ext cx="6520665"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677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Points">
    <p:spTree>
      <p:nvGrpSpPr>
        <p:cNvPr id="1" name=""/>
        <p:cNvGrpSpPr/>
        <p:nvPr/>
      </p:nvGrpSpPr>
      <p:grpSpPr>
        <a:xfrm>
          <a:off x="0" y="0"/>
          <a:ext cx="0" cy="0"/>
          <a:chOff x="0" y="0"/>
          <a:chExt cx="0" cy="0"/>
        </a:xfrm>
      </p:grpSpPr>
      <p:sp>
        <p:nvSpPr>
          <p:cNvPr id="43" name="円/楕円 42"/>
          <p:cNvSpPr/>
          <p:nvPr/>
        </p:nvSpPr>
        <p:spPr>
          <a:xfrm>
            <a:off x="469941" y="1192425"/>
            <a:ext cx="3286648" cy="4381817"/>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chemeClr val="tx1"/>
              </a:solidFill>
            </a:endParaRPr>
          </a:p>
        </p:txBody>
      </p:sp>
      <p:sp>
        <p:nvSpPr>
          <p:cNvPr id="44" name="円/楕円 43"/>
          <p:cNvSpPr/>
          <p:nvPr/>
        </p:nvSpPr>
        <p:spPr>
          <a:xfrm>
            <a:off x="969722" y="1858740"/>
            <a:ext cx="2287089" cy="3049187"/>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chemeClr val="tx1"/>
              </a:solidFill>
            </a:endParaRPr>
          </a:p>
        </p:txBody>
      </p:sp>
      <p:sp>
        <p:nvSpPr>
          <p:cNvPr id="55" name="アーチ 54"/>
          <p:cNvSpPr/>
          <p:nvPr/>
        </p:nvSpPr>
        <p:spPr>
          <a:xfrm rot="4322625">
            <a:off x="3782" y="1801145"/>
            <a:ext cx="4355068" cy="3188630"/>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dirty="0">
              <a:solidFill>
                <a:schemeClr val="tx1"/>
              </a:solidFill>
            </a:endParaRPr>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9" name="タイトル 1"/>
          <p:cNvSpPr>
            <a:spLocks noGrp="1"/>
          </p:cNvSpPr>
          <p:nvPr>
            <p:ph type="title" hasCustomPrompt="1"/>
          </p:nvPr>
        </p:nvSpPr>
        <p:spPr>
          <a:xfrm>
            <a:off x="566209" y="1568797"/>
            <a:ext cx="3240641" cy="1770197"/>
          </a:xfrm>
          <a:prstGeom prst="rect">
            <a:avLst/>
          </a:prstGeom>
        </p:spPr>
        <p:txBody>
          <a:bodyPr anchor="b"/>
          <a:lstStyle>
            <a:lvl1pPr algn="ctr">
              <a:defRPr sz="2025" spc="563" baseline="0"/>
            </a:lvl1pPr>
          </a:lstStyle>
          <a:p>
            <a:r>
              <a:rPr lang="en-US" altLang="ja-JP" dirty="0"/>
              <a:t>WORD</a:t>
            </a:r>
            <a:endParaRPr kumimoji="1" lang="ja-JP" altLang="en-US" dirty="0"/>
          </a:p>
        </p:txBody>
      </p:sp>
      <p:sp>
        <p:nvSpPr>
          <p:cNvPr id="10" name="円/楕円 9"/>
          <p:cNvSpPr/>
          <p:nvPr/>
        </p:nvSpPr>
        <p:spPr>
          <a:xfrm>
            <a:off x="3671823" y="330899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1" name="円/楕円 10"/>
          <p:cNvSpPr/>
          <p:nvPr/>
        </p:nvSpPr>
        <p:spPr>
          <a:xfrm>
            <a:off x="3366077" y="1988843"/>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2" name="円/楕円 11"/>
          <p:cNvSpPr/>
          <p:nvPr/>
        </p:nvSpPr>
        <p:spPr>
          <a:xfrm>
            <a:off x="2569106" y="1223758"/>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3" name="円/楕円 12"/>
          <p:cNvSpPr/>
          <p:nvPr/>
        </p:nvSpPr>
        <p:spPr>
          <a:xfrm>
            <a:off x="3366077" y="4553401"/>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4" name="円/楕円 13"/>
          <p:cNvSpPr/>
          <p:nvPr/>
        </p:nvSpPr>
        <p:spPr>
          <a:xfrm>
            <a:off x="2569106" y="5334214"/>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cxnSp>
        <p:nvCxnSpPr>
          <p:cNvPr id="6" name="直線コネクタ 5"/>
          <p:cNvCxnSpPr>
            <a:stCxn id="12" idx="6"/>
          </p:cNvCxnSpPr>
          <p:nvPr/>
        </p:nvCxnSpPr>
        <p:spPr>
          <a:xfrm>
            <a:off x="2749141" y="1343768"/>
            <a:ext cx="193538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p:nvCxnSpPr>
        <p:spPr>
          <a:xfrm>
            <a:off x="3546112" y="2108853"/>
            <a:ext cx="125093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p:nvCxnSpPr>
        <p:spPr>
          <a:xfrm>
            <a:off x="3851859" y="3429000"/>
            <a:ext cx="905191"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p:nvCxnSpPr>
        <p:spPr>
          <a:xfrm>
            <a:off x="3546113" y="4673411"/>
            <a:ext cx="1210937"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2659121" y="5454225"/>
            <a:ext cx="2097927"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p:nvSpPr>
        <p:spPr>
          <a:xfrm>
            <a:off x="4571604" y="3008957"/>
            <a:ext cx="630125" cy="84009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5" name="円/楕円 14"/>
          <p:cNvSpPr/>
          <p:nvPr/>
        </p:nvSpPr>
        <p:spPr>
          <a:xfrm>
            <a:off x="4571604" y="788710"/>
            <a:ext cx="630125" cy="84009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6" name="円/楕円 15"/>
          <p:cNvSpPr/>
          <p:nvPr/>
        </p:nvSpPr>
        <p:spPr>
          <a:xfrm>
            <a:off x="4571604" y="1898833"/>
            <a:ext cx="630125" cy="84009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7" name="円/楕円 16"/>
          <p:cNvSpPr/>
          <p:nvPr/>
        </p:nvSpPr>
        <p:spPr>
          <a:xfrm>
            <a:off x="4571604" y="5229203"/>
            <a:ext cx="630125" cy="84009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8" name="円/楕円 17"/>
          <p:cNvSpPr/>
          <p:nvPr/>
        </p:nvSpPr>
        <p:spPr>
          <a:xfrm>
            <a:off x="4571604" y="4119080"/>
            <a:ext cx="630125" cy="84009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3" name="図プレースホルダー 7"/>
          <p:cNvSpPr>
            <a:spLocks noGrp="1"/>
          </p:cNvSpPr>
          <p:nvPr>
            <p:ph type="pic" sz="quarter" idx="16" hasCustomPrompt="1"/>
          </p:nvPr>
        </p:nvSpPr>
        <p:spPr>
          <a:xfrm>
            <a:off x="4732624" y="1003385"/>
            <a:ext cx="308084" cy="410743"/>
          </a:xfrm>
        </p:spPr>
        <p:txBody>
          <a:bodyPr>
            <a:normAutofit/>
          </a:bodyPr>
          <a:lstStyle>
            <a:lvl1pPr>
              <a:defRPr sz="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4732624" y="2108856"/>
            <a:ext cx="308084" cy="410743"/>
          </a:xfrm>
        </p:spPr>
        <p:txBody>
          <a:bodyPr>
            <a:normAutofit/>
          </a:bodyPr>
          <a:lstStyle>
            <a:lvl1pPr>
              <a:defRPr sz="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4732624" y="3193628"/>
            <a:ext cx="308084" cy="410743"/>
          </a:xfrm>
        </p:spPr>
        <p:txBody>
          <a:bodyPr>
            <a:normAutofit/>
          </a:bodyPr>
          <a:lstStyle>
            <a:lvl1pPr>
              <a:defRPr sz="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4732624" y="4333755"/>
            <a:ext cx="308084" cy="410743"/>
          </a:xfrm>
        </p:spPr>
        <p:txBody>
          <a:bodyPr>
            <a:normAutofit/>
          </a:bodyPr>
          <a:lstStyle>
            <a:lvl1pPr>
              <a:defRPr sz="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4732624" y="5443878"/>
            <a:ext cx="308084" cy="410743"/>
          </a:xfrm>
        </p:spPr>
        <p:txBody>
          <a:bodyPr>
            <a:normAutofit/>
          </a:bodyPr>
          <a:lstStyle>
            <a:lvl1pPr>
              <a:defRPr sz="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5269640" y="710326"/>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5269639" y="1190380"/>
            <a:ext cx="3510695"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5269640" y="1820451"/>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69639" y="2300504"/>
            <a:ext cx="3510695"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5269640" y="2930018"/>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5269639" y="3410068"/>
            <a:ext cx="3510695"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5269640" y="4048378"/>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5269639" y="4528431"/>
            <a:ext cx="3510695"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5269640" y="5144974"/>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5269639" y="5625027"/>
            <a:ext cx="3510695"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678731" y="3444507"/>
            <a:ext cx="2867381" cy="1124623"/>
          </a:xfrm>
        </p:spPr>
        <p:txBody>
          <a:bodyPr anchor="t">
            <a:noAutofit/>
          </a:bodyPr>
          <a:lstStyle>
            <a:lvl1pPr algn="ctr">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709867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rrow">
    <p:spTree>
      <p:nvGrpSpPr>
        <p:cNvPr id="1" name=""/>
        <p:cNvGrpSpPr/>
        <p:nvPr/>
      </p:nvGrpSpPr>
      <p:grpSpPr>
        <a:xfrm>
          <a:off x="0" y="0"/>
          <a:ext cx="0" cy="0"/>
          <a:chOff x="0" y="0"/>
          <a:chExt cx="0" cy="0"/>
        </a:xfrm>
      </p:grpSpPr>
      <p:sp>
        <p:nvSpPr>
          <p:cNvPr id="14" name="正方形/長方形 13"/>
          <p:cNvSpPr/>
          <p:nvPr/>
        </p:nvSpPr>
        <p:spPr>
          <a:xfrm rot="151728">
            <a:off x="5261122" y="2269109"/>
            <a:ext cx="403796" cy="1926477"/>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 name="正方形/長方形 7"/>
          <p:cNvSpPr/>
          <p:nvPr/>
        </p:nvSpPr>
        <p:spPr>
          <a:xfrm rot="257370">
            <a:off x="2592855" y="3913282"/>
            <a:ext cx="367834" cy="1795635"/>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上矢印 4"/>
          <p:cNvSpPr/>
          <p:nvPr/>
        </p:nvSpPr>
        <p:spPr>
          <a:xfrm rot="3102645">
            <a:off x="5862429" y="987711"/>
            <a:ext cx="1651978" cy="3178805"/>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 name="二等辺三角形 5"/>
          <p:cNvSpPr/>
          <p:nvPr/>
        </p:nvSpPr>
        <p:spPr>
          <a:xfrm rot="13925698">
            <a:off x="1479997" y="3889106"/>
            <a:ext cx="582709" cy="2561360"/>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 name="正方形/長方形 6"/>
          <p:cNvSpPr/>
          <p:nvPr/>
        </p:nvSpPr>
        <p:spPr>
          <a:xfrm rot="19289162">
            <a:off x="2357028" y="3624834"/>
            <a:ext cx="3484675" cy="728695"/>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8" name="円/楕円 17"/>
          <p:cNvSpPr/>
          <p:nvPr/>
        </p:nvSpPr>
        <p:spPr>
          <a:xfrm>
            <a:off x="2129013" y="4103404"/>
            <a:ext cx="413987" cy="55193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r>
              <a:rPr kumimoji="1" lang="en-US" altLang="ja-JP" sz="675" dirty="0"/>
              <a:t>1</a:t>
            </a:r>
            <a:endParaRPr kumimoji="1" lang="ja-JP" altLang="en-US" sz="675" dirty="0"/>
          </a:p>
        </p:txBody>
      </p:sp>
      <p:sp>
        <p:nvSpPr>
          <p:cNvPr id="19" name="円/楕円 18"/>
          <p:cNvSpPr/>
          <p:nvPr/>
        </p:nvSpPr>
        <p:spPr>
          <a:xfrm>
            <a:off x="3685379" y="4214806"/>
            <a:ext cx="413987" cy="55193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r>
              <a:rPr kumimoji="1" lang="en-US" altLang="ja-JP" sz="675" dirty="0"/>
              <a:t>2</a:t>
            </a:r>
            <a:endParaRPr kumimoji="1" lang="ja-JP" altLang="en-US" sz="675" dirty="0"/>
          </a:p>
        </p:txBody>
      </p:sp>
      <p:sp>
        <p:nvSpPr>
          <p:cNvPr id="20" name="円/楕円 19"/>
          <p:cNvSpPr/>
          <p:nvPr/>
        </p:nvSpPr>
        <p:spPr>
          <a:xfrm>
            <a:off x="4778333" y="2456976"/>
            <a:ext cx="413987" cy="55193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r>
              <a:rPr kumimoji="1" lang="en-US" altLang="ja-JP" sz="675" dirty="0"/>
              <a:t>3</a:t>
            </a:r>
            <a:endParaRPr kumimoji="1" lang="ja-JP" altLang="en-US" sz="675" dirty="0"/>
          </a:p>
        </p:txBody>
      </p:sp>
      <p:sp>
        <p:nvSpPr>
          <p:cNvPr id="21" name="円/楕円 20"/>
          <p:cNvSpPr/>
          <p:nvPr/>
        </p:nvSpPr>
        <p:spPr>
          <a:xfrm>
            <a:off x="6688420" y="2405519"/>
            <a:ext cx="413987" cy="55193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r>
              <a:rPr kumimoji="1" lang="en-US" altLang="ja-JP" sz="675" dirty="0"/>
              <a:t>4</a:t>
            </a:r>
            <a:endParaRPr kumimoji="1" lang="ja-JP" altLang="en-US" sz="675" dirty="0"/>
          </a:p>
        </p:txBody>
      </p:sp>
      <p:sp>
        <p:nvSpPr>
          <p:cNvPr id="22" name="テキスト プレースホルダー 11"/>
          <p:cNvSpPr>
            <a:spLocks noGrp="1"/>
          </p:cNvSpPr>
          <p:nvPr>
            <p:ph type="body" sz="quarter" idx="18" hasCustomPrompt="1"/>
          </p:nvPr>
        </p:nvSpPr>
        <p:spPr>
          <a:xfrm>
            <a:off x="232869" y="3035203"/>
            <a:ext cx="2156200" cy="1083877"/>
          </a:xfrm>
        </p:spPr>
        <p:txBody>
          <a:bodyPr anchor="t">
            <a:noAutofit/>
          </a:bodyPr>
          <a:lstStyle>
            <a:lvl1pPr algn="l">
              <a:lnSpc>
                <a:spcPct val="120000"/>
              </a:lnSpc>
              <a:spcBef>
                <a:spcPts val="0"/>
              </a:spcBef>
              <a:defRPr sz="675">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232869" y="2674364"/>
            <a:ext cx="2156200" cy="430015"/>
          </a:xfrm>
        </p:spPr>
        <p:txBody>
          <a:bodyPr anchor="b">
            <a:noAutofit/>
          </a:bodyPr>
          <a:lstStyle>
            <a:lvl1pPr algn="l">
              <a:lnSpc>
                <a:spcPct val="120000"/>
              </a:lnSpc>
              <a:defRPr sz="900" spc="113">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4166921" y="4740211"/>
            <a:ext cx="2156200" cy="1083877"/>
          </a:xfrm>
        </p:spPr>
        <p:txBody>
          <a:bodyPr anchor="t">
            <a:noAutofit/>
          </a:bodyPr>
          <a:lstStyle>
            <a:lvl1pPr algn="l">
              <a:lnSpc>
                <a:spcPct val="120000"/>
              </a:lnSpc>
              <a:spcBef>
                <a:spcPts val="0"/>
              </a:spcBef>
              <a:defRPr sz="675">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4166921" y="4379371"/>
            <a:ext cx="2156200" cy="430015"/>
          </a:xfrm>
        </p:spPr>
        <p:txBody>
          <a:bodyPr anchor="b">
            <a:noAutofit/>
          </a:bodyPr>
          <a:lstStyle>
            <a:lvl1pPr algn="l">
              <a:lnSpc>
                <a:spcPct val="120000"/>
              </a:lnSpc>
              <a:defRPr sz="900" spc="113">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4324452" y="1089543"/>
            <a:ext cx="2156200" cy="1083877"/>
          </a:xfrm>
        </p:spPr>
        <p:txBody>
          <a:bodyPr anchor="t">
            <a:noAutofit/>
          </a:bodyPr>
          <a:lstStyle>
            <a:lvl1pPr algn="l">
              <a:lnSpc>
                <a:spcPct val="120000"/>
              </a:lnSpc>
              <a:spcBef>
                <a:spcPts val="0"/>
              </a:spcBef>
              <a:defRPr sz="675">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4324452" y="728702"/>
            <a:ext cx="2156200" cy="430015"/>
          </a:xfrm>
        </p:spPr>
        <p:txBody>
          <a:bodyPr anchor="b">
            <a:noAutofit/>
          </a:bodyPr>
          <a:lstStyle>
            <a:lvl1pPr algn="l">
              <a:lnSpc>
                <a:spcPct val="120000"/>
              </a:lnSpc>
              <a:defRPr sz="900" spc="113">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6759159" y="3429803"/>
            <a:ext cx="2156200" cy="1083877"/>
          </a:xfrm>
        </p:spPr>
        <p:txBody>
          <a:bodyPr anchor="t">
            <a:noAutofit/>
          </a:bodyPr>
          <a:lstStyle>
            <a:lvl1pPr algn="l">
              <a:lnSpc>
                <a:spcPct val="120000"/>
              </a:lnSpc>
              <a:spcBef>
                <a:spcPts val="0"/>
              </a:spcBef>
              <a:defRPr sz="675">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6759159" y="3068964"/>
            <a:ext cx="2156200" cy="430015"/>
          </a:xfrm>
        </p:spPr>
        <p:txBody>
          <a:bodyPr anchor="b">
            <a:noAutofit/>
          </a:bodyPr>
          <a:lstStyle>
            <a:lvl1pPr algn="l">
              <a:lnSpc>
                <a:spcPct val="120000"/>
              </a:lnSpc>
              <a:defRPr sz="900" spc="113">
                <a:solidFill>
                  <a:schemeClr val="accent1"/>
                </a:solidFill>
                <a:latin typeface="+mj-lt"/>
              </a:defRPr>
            </a:lvl1pPr>
          </a:lstStyle>
          <a:p>
            <a:pPr lvl="0"/>
            <a:r>
              <a:rPr lang="en-US" altLang="ja-JP" dirty="0"/>
              <a:t>TEXT HERE</a:t>
            </a:r>
            <a:endParaRPr lang="en-US" dirty="0"/>
          </a:p>
        </p:txBody>
      </p:sp>
      <p:cxnSp>
        <p:nvCxnSpPr>
          <p:cNvPr id="35" name="直線コネクタ 34"/>
          <p:cNvCxnSpPr/>
          <p:nvPr/>
        </p:nvCxnSpPr>
        <p:spPr>
          <a:xfrm flipH="1">
            <a:off x="3598" y="1860785"/>
            <a:ext cx="400651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293311" y="385359"/>
            <a:ext cx="3015597" cy="1475429"/>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474052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4707027" y="6394248"/>
            <a:ext cx="3888770" cy="365125"/>
          </a:xfrm>
        </p:spPr>
        <p:txBody>
          <a:bodyPr/>
          <a:lstStyle/>
          <a:p>
            <a:endParaRPr kumimoji="1" lang="ja-JP" altLang="en-US"/>
          </a:p>
        </p:txBody>
      </p:sp>
      <p:sp>
        <p:nvSpPr>
          <p:cNvPr id="4" name="スライド番号プレースホルダー 3"/>
          <p:cNvSpPr>
            <a:spLocks noGrp="1"/>
          </p:cNvSpPr>
          <p:nvPr>
            <p:ph type="sldNum" sz="quarter" idx="11"/>
          </p:nvPr>
        </p:nvSpPr>
        <p:spPr>
          <a:xfrm>
            <a:off x="8686720" y="6394248"/>
            <a:ext cx="453685" cy="365125"/>
          </a:xfrm>
        </p:spPr>
        <p:txBody>
          <a:bodyPr/>
          <a:lstStyle/>
          <a:p>
            <a:fld id="{775EFB6B-4648-6247-9325-7A06A00D0ACA}" type="slidenum">
              <a:rPr kumimoji="1" lang="ja-JP" altLang="en-US" smtClean="0"/>
              <a:t>‹#›</a:t>
            </a:fld>
            <a:endParaRPr kumimoji="1" lang="ja-JP" altLang="en-US"/>
          </a:p>
        </p:txBody>
      </p:sp>
      <p:sp>
        <p:nvSpPr>
          <p:cNvPr id="20" name="フローチャート: データ 19"/>
          <p:cNvSpPr/>
          <p:nvPr/>
        </p:nvSpPr>
        <p:spPr>
          <a:xfrm>
            <a:off x="1712185" y="1778816"/>
            <a:ext cx="2741708" cy="361534"/>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 name="平行四辺形 6"/>
          <p:cNvSpPr/>
          <p:nvPr/>
        </p:nvSpPr>
        <p:spPr>
          <a:xfrm flipH="1">
            <a:off x="202682" y="728703"/>
            <a:ext cx="4244333" cy="1050117"/>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6" name="平行四辺形 25"/>
          <p:cNvSpPr/>
          <p:nvPr/>
        </p:nvSpPr>
        <p:spPr>
          <a:xfrm flipH="1">
            <a:off x="1719489" y="2140353"/>
            <a:ext cx="4244333" cy="1050117"/>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7" name="フローチャート: データ 26"/>
          <p:cNvSpPr/>
          <p:nvPr/>
        </p:nvSpPr>
        <p:spPr>
          <a:xfrm>
            <a:off x="3222115" y="3190467"/>
            <a:ext cx="2741708" cy="361534"/>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8" name="平行四辺形 27"/>
          <p:cNvSpPr/>
          <p:nvPr/>
        </p:nvSpPr>
        <p:spPr>
          <a:xfrm flipH="1">
            <a:off x="3233254" y="3552004"/>
            <a:ext cx="4244333" cy="1050117"/>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9" name="フローチャート: データ 28"/>
          <p:cNvSpPr/>
          <p:nvPr/>
        </p:nvSpPr>
        <p:spPr>
          <a:xfrm>
            <a:off x="4735879" y="4602118"/>
            <a:ext cx="2741708" cy="361534"/>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0" name="平行四辺形 29"/>
          <p:cNvSpPr/>
          <p:nvPr/>
        </p:nvSpPr>
        <p:spPr>
          <a:xfrm flipH="1">
            <a:off x="4738541" y="4963655"/>
            <a:ext cx="4244333" cy="1050117"/>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1" name="平行四辺形 30"/>
          <p:cNvSpPr/>
          <p:nvPr/>
        </p:nvSpPr>
        <p:spPr>
          <a:xfrm flipH="1">
            <a:off x="202682" y="728703"/>
            <a:ext cx="1012701" cy="1050117"/>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2" name="平行四辺形 31"/>
          <p:cNvSpPr/>
          <p:nvPr/>
        </p:nvSpPr>
        <p:spPr>
          <a:xfrm flipH="1">
            <a:off x="1719488" y="2140353"/>
            <a:ext cx="1012701" cy="1050117"/>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3" name="平行四辺形 32"/>
          <p:cNvSpPr/>
          <p:nvPr/>
        </p:nvSpPr>
        <p:spPr>
          <a:xfrm flipH="1">
            <a:off x="3233252" y="3552003"/>
            <a:ext cx="1012701" cy="1050117"/>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4" name="平行四辺形 33"/>
          <p:cNvSpPr/>
          <p:nvPr/>
        </p:nvSpPr>
        <p:spPr>
          <a:xfrm flipH="1">
            <a:off x="4735879" y="4963654"/>
            <a:ext cx="1012701" cy="1050117"/>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5" name="テキスト プレースホルダー 11"/>
          <p:cNvSpPr>
            <a:spLocks noGrp="1"/>
          </p:cNvSpPr>
          <p:nvPr>
            <p:ph type="body" sz="quarter" idx="24" hasCustomPrompt="1"/>
          </p:nvPr>
        </p:nvSpPr>
        <p:spPr>
          <a:xfrm>
            <a:off x="480142" y="846274"/>
            <a:ext cx="442682" cy="810090"/>
          </a:xfrm>
        </p:spPr>
        <p:txBody>
          <a:bodyPr anchor="ctr">
            <a:noAutofit/>
          </a:bodyPr>
          <a:lstStyle>
            <a:lvl1pPr algn="ctr">
              <a:spcBef>
                <a:spcPts val="0"/>
              </a:spcBef>
              <a:defRPr sz="1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2004498" y="2255882"/>
            <a:ext cx="442682" cy="810090"/>
          </a:xfrm>
        </p:spPr>
        <p:txBody>
          <a:bodyPr anchor="ctr">
            <a:noAutofit/>
          </a:bodyPr>
          <a:lstStyle>
            <a:lvl1pPr algn="ctr">
              <a:spcBef>
                <a:spcPts val="0"/>
              </a:spcBef>
              <a:defRPr sz="1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3518263" y="3667534"/>
            <a:ext cx="442682" cy="810090"/>
          </a:xfrm>
        </p:spPr>
        <p:txBody>
          <a:bodyPr anchor="ctr">
            <a:noAutofit/>
          </a:bodyPr>
          <a:lstStyle>
            <a:lvl1pPr algn="ctr">
              <a:spcBef>
                <a:spcPts val="0"/>
              </a:spcBef>
              <a:defRPr sz="1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5020888" y="5079184"/>
            <a:ext cx="442682" cy="810090"/>
          </a:xfrm>
        </p:spPr>
        <p:txBody>
          <a:bodyPr anchor="ctr">
            <a:noAutofit/>
          </a:bodyPr>
          <a:lstStyle>
            <a:lvl1pPr algn="ctr">
              <a:spcBef>
                <a:spcPts val="0"/>
              </a:spcBef>
              <a:defRPr sz="1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1083812" y="668296"/>
            <a:ext cx="3060605" cy="565983"/>
          </a:xfrm>
        </p:spPr>
        <p:txBody>
          <a:bodyPr anchor="b">
            <a:noAutofit/>
          </a:bodyPr>
          <a:lstStyle>
            <a:lvl1pPr algn="l">
              <a:spcBef>
                <a:spcPts val="0"/>
              </a:spcBef>
              <a:defRPr sz="1350" spc="113">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219332" y="1148751"/>
            <a:ext cx="2986745" cy="630069"/>
          </a:xfrm>
        </p:spPr>
        <p:txBody>
          <a:bodyPr anchor="t">
            <a:noAutofit/>
          </a:bodyPr>
          <a:lstStyle>
            <a:lvl1pPr algn="l">
              <a:lnSpc>
                <a:spcPct val="120000"/>
              </a:lnSpc>
              <a:spcBef>
                <a:spcPts val="0"/>
              </a:spcBef>
              <a:defRPr sz="675">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2610165" y="2079946"/>
            <a:ext cx="3060605" cy="565983"/>
          </a:xfrm>
        </p:spPr>
        <p:txBody>
          <a:bodyPr anchor="b">
            <a:noAutofit/>
          </a:bodyPr>
          <a:lstStyle>
            <a:lvl1pPr algn="l">
              <a:spcBef>
                <a:spcPts val="0"/>
              </a:spcBef>
              <a:defRPr sz="1350" spc="113">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2745686" y="2560401"/>
            <a:ext cx="2986745" cy="630069"/>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4103795" y="3491597"/>
            <a:ext cx="3060605" cy="565983"/>
          </a:xfrm>
        </p:spPr>
        <p:txBody>
          <a:bodyPr anchor="b">
            <a:noAutofit/>
          </a:bodyPr>
          <a:lstStyle>
            <a:lvl1pPr algn="l">
              <a:spcBef>
                <a:spcPts val="0"/>
              </a:spcBef>
              <a:defRPr sz="1350" spc="113">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4239316" y="3972052"/>
            <a:ext cx="2986745" cy="630069"/>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5613059" y="4903247"/>
            <a:ext cx="3060605" cy="565983"/>
          </a:xfrm>
        </p:spPr>
        <p:txBody>
          <a:bodyPr anchor="b">
            <a:noAutofit/>
          </a:bodyPr>
          <a:lstStyle>
            <a:lvl1pPr algn="l">
              <a:spcBef>
                <a:spcPts val="0"/>
              </a:spcBef>
              <a:defRPr sz="1350" spc="113">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5748580" y="5383702"/>
            <a:ext cx="2986745" cy="630069"/>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315063" y="3781168"/>
            <a:ext cx="3044380" cy="1393746"/>
          </a:xfrm>
        </p:spPr>
        <p:txBody>
          <a:bodyPr anchor="b">
            <a:noAutofit/>
          </a:bodyPr>
          <a:lstStyle>
            <a:lvl1pPr algn="l">
              <a:spcBef>
                <a:spcPts val="0"/>
              </a:spcBef>
              <a:defRPr sz="2025" spc="563"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315062" y="5199200"/>
            <a:ext cx="3829353" cy="1050117"/>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cxnSp>
        <p:nvCxnSpPr>
          <p:cNvPr id="49" name="直線コネクタ 48"/>
          <p:cNvCxnSpPr/>
          <p:nvPr/>
        </p:nvCxnSpPr>
        <p:spPr>
          <a:xfrm>
            <a:off x="2" y="5139190"/>
            <a:ext cx="41444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528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6" name="平行四辺形 5"/>
          <p:cNvSpPr/>
          <p:nvPr/>
        </p:nvSpPr>
        <p:spPr>
          <a:xfrm>
            <a:off x="426346" y="1659260"/>
            <a:ext cx="8427161" cy="1624523"/>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 name="平行四辺形 6"/>
          <p:cNvSpPr/>
          <p:nvPr/>
        </p:nvSpPr>
        <p:spPr>
          <a:xfrm>
            <a:off x="308947" y="2570746"/>
            <a:ext cx="8544560" cy="871703"/>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0" name="平行四辺形 6"/>
          <p:cNvSpPr/>
          <p:nvPr/>
        </p:nvSpPr>
        <p:spPr>
          <a:xfrm flipV="1">
            <a:off x="308947" y="3479357"/>
            <a:ext cx="8544560" cy="871703"/>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2" name="平行四辺形 5"/>
          <p:cNvSpPr/>
          <p:nvPr/>
        </p:nvSpPr>
        <p:spPr>
          <a:xfrm flipV="1">
            <a:off x="426346" y="3639088"/>
            <a:ext cx="8427161" cy="1624523"/>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6" name="図プレースホルダー 7"/>
          <p:cNvSpPr>
            <a:spLocks noGrp="1"/>
          </p:cNvSpPr>
          <p:nvPr>
            <p:ph type="pic" sz="quarter" idx="16" hasCustomPrompt="1"/>
          </p:nvPr>
        </p:nvSpPr>
        <p:spPr>
          <a:xfrm>
            <a:off x="5224630" y="1835403"/>
            <a:ext cx="396677" cy="528856"/>
          </a:xfrm>
        </p:spPr>
        <p:txBody>
          <a:bodyPr>
            <a:normAutofit/>
          </a:bodyPr>
          <a:lstStyle>
            <a:lvl1pPr>
              <a:defRPr sz="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5224630" y="2736643"/>
            <a:ext cx="396677" cy="528856"/>
          </a:xfrm>
        </p:spPr>
        <p:txBody>
          <a:bodyPr>
            <a:normAutofit/>
          </a:bodyPr>
          <a:lstStyle>
            <a:lvl1pPr>
              <a:defRPr sz="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224630" y="3637883"/>
            <a:ext cx="396677" cy="528856"/>
          </a:xfrm>
        </p:spPr>
        <p:txBody>
          <a:bodyPr>
            <a:normAutofit/>
          </a:bodyPr>
          <a:lstStyle>
            <a:lvl1pPr>
              <a:defRPr sz="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5224630" y="4539123"/>
            <a:ext cx="396677" cy="528856"/>
          </a:xfrm>
        </p:spPr>
        <p:txBody>
          <a:bodyPr>
            <a:normAutofit/>
          </a:bodyPr>
          <a:lstStyle>
            <a:lvl1pPr>
              <a:defRPr sz="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5658563" y="1710768"/>
            <a:ext cx="2986745" cy="788131"/>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5658563" y="2623510"/>
            <a:ext cx="2986745" cy="788131"/>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5658563" y="3532123"/>
            <a:ext cx="2986745" cy="788131"/>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5658563" y="4441072"/>
            <a:ext cx="2986745" cy="788131"/>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521199" y="1659261"/>
            <a:ext cx="3420677" cy="1475429"/>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521199" y="3856007"/>
            <a:ext cx="3420677" cy="1703233"/>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67414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75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fade">
                                      <p:cBhvr>
                                        <p:cTn id="10" dur="500"/>
                                        <p:tgtEl>
                                          <p:spTgt spid="20">
                                            <p:txEl>
                                              <p:pRg st="0" end="0"/>
                                            </p:txEl>
                                          </p:spTgt>
                                        </p:tgtEl>
                                      </p:cBhvr>
                                    </p:animEffect>
                                  </p:childTnLst>
                                </p:cTn>
                              </p:par>
                            </p:childTnLst>
                          </p:cTn>
                        </p:par>
                        <p:par>
                          <p:cTn id="11" fill="hold">
                            <p:stCondLst>
                              <p:cond delay="1250"/>
                            </p:stCondLst>
                            <p:childTnLst>
                              <p:par>
                                <p:cTn id="12" presetID="22" presetClass="entr" presetSubtype="8"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500"/>
                                        <p:tgtEl>
                                          <p:spTgt spid="21">
                                            <p:txEl>
                                              <p:pRg st="0" end="0"/>
                                            </p:txEl>
                                          </p:spTgt>
                                        </p:tgtEl>
                                      </p:cBhvr>
                                    </p:animEffect>
                                  </p:childTnLst>
                                </p:cTn>
                              </p:par>
                            </p:childTnLst>
                          </p:cTn>
                        </p:par>
                        <p:par>
                          <p:cTn id="22" fill="hold">
                            <p:stCondLst>
                              <p:cond delay="2500"/>
                            </p:stCondLst>
                            <p:childTnLst>
                              <p:par>
                                <p:cTn id="23" presetID="22" presetClass="entr" presetSubtype="8" fill="hold" grpId="0" nodeType="after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fade">
                                      <p:cBhvr>
                                        <p:cTn id="32" dur="500"/>
                                        <p:tgtEl>
                                          <p:spTgt spid="22">
                                            <p:txEl>
                                              <p:pRg st="0" end="0"/>
                                            </p:txEl>
                                          </p:spTgt>
                                        </p:tgtEl>
                                      </p:cBhvr>
                                    </p:animEffect>
                                  </p:childTnLst>
                                </p:cTn>
                              </p:par>
                            </p:childTnLst>
                          </p:cTn>
                        </p:par>
                        <p:par>
                          <p:cTn id="33" fill="hold">
                            <p:stCondLst>
                              <p:cond delay="3750"/>
                            </p:stCondLst>
                            <p:childTnLst>
                              <p:par>
                                <p:cTn id="34" presetID="22" presetClass="entr" presetSubtype="8"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45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animEffect transition="in" filter="fade">
                                      <p:cBhvr>
                                        <p:cTn id="43" dur="500"/>
                                        <p:tgtEl>
                                          <p:spTgt spid="23">
                                            <p:txEl>
                                              <p:pRg st="0" end="0"/>
                                            </p:txEl>
                                          </p:spTgt>
                                        </p:tgtEl>
                                      </p:cBhvr>
                                    </p:animEffect>
                                  </p:childTnLst>
                                </p:cTn>
                              </p:par>
                            </p:childTnLst>
                          </p:cTn>
                        </p:par>
                        <p:par>
                          <p:cTn id="44" fill="hold">
                            <p:stCondLst>
                              <p:cond delay="5000"/>
                            </p:stCondLst>
                            <p:childTnLst>
                              <p:par>
                                <p:cTn id="45" presetID="2" presetClass="entr" presetSubtype="8" decel="100000" fill="hold" grpId="0" nodeType="afterEffect">
                                  <p:stCondLst>
                                    <p:cond delay="0"/>
                                  </p:stCondLst>
                                  <p:iterate type="wd">
                                    <p:tmPct val="10000"/>
                                  </p:iterate>
                                  <p:childTnLst>
                                    <p:set>
                                      <p:cBhvr>
                                        <p:cTn id="46" dur="1" fill="hold">
                                          <p:stCondLst>
                                            <p:cond delay="0"/>
                                          </p:stCondLst>
                                        </p:cTn>
                                        <p:tgtEl>
                                          <p:spTgt spid="24">
                                            <p:txEl>
                                              <p:pRg st="0" end="0"/>
                                            </p:txEl>
                                          </p:spTgt>
                                        </p:tgtEl>
                                        <p:attrNameLst>
                                          <p:attrName>style.visibility</p:attrName>
                                        </p:attrNameLst>
                                      </p:cBhvr>
                                      <p:to>
                                        <p:strVal val="visible"/>
                                      </p:to>
                                    </p:set>
                                    <p:anim calcmode="lin" valueType="num">
                                      <p:cBhvr additive="base">
                                        <p:cTn id="47"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5550"/>
                            </p:stCondLst>
                            <p:childTnLst>
                              <p:par>
                                <p:cTn id="50" presetID="2" presetClass="entr" presetSubtype="8" decel="100000" fill="hold" grpId="0" nodeType="after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 calcmode="lin" valueType="num">
                                      <p:cBhvr additive="base">
                                        <p:cTn id="52"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54" restart="whenNotActive" fill="hold" evtFilter="cancelBubble" nodeType="interactiveSeq">
                <p:stCondLst>
                  <p:cond evt="onClick" delay="0">
                    <p:tgtEl>
                      <p:spTgt spid="6"/>
                    </p:tgtEl>
                  </p:cond>
                </p:stCondLst>
                <p:endSync evt="end" delay="0">
                  <p:rtn val="all"/>
                </p:endSync>
                <p:childTnLst>
                  <p:par>
                    <p:cTn id="55" fill="hold">
                      <p:stCondLst>
                        <p:cond delay="0"/>
                      </p:stCondLst>
                      <p:childTnLst>
                        <p:par>
                          <p:cTn id="56" fill="hold">
                            <p:stCondLst>
                              <p:cond delay="0"/>
                            </p:stCondLst>
                            <p:childTnLst>
                              <p:par>
                                <p:cTn id="57" presetID="22" presetClass="entr" presetSubtype="8" fill="hold" grpId="0" nodeType="clickEffect">
                                  <p:stCondLst>
                                    <p:cond delay="25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500"/>
                                        <p:tgtEl>
                                          <p:spTgt spid="6"/>
                                        </p:tgtEl>
                                      </p:cBhvr>
                                    </p:animEffect>
                                  </p:childTnLst>
                                </p:cTn>
                              </p:par>
                            </p:childTnLst>
                          </p:cTn>
                        </p:par>
                      </p:childTnLst>
                    </p:cTn>
                  </p:par>
                </p:childTnLst>
              </p:cTn>
              <p:nextCondLst>
                <p:cond evt="onClick" delay="0">
                  <p:tgtEl>
                    <p:spTgt spid="6"/>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ep">
    <p:spTree>
      <p:nvGrpSpPr>
        <p:cNvPr id="1" name=""/>
        <p:cNvGrpSpPr/>
        <p:nvPr/>
      </p:nvGrpSpPr>
      <p:grpSpPr>
        <a:xfrm>
          <a:off x="0" y="0"/>
          <a:ext cx="0" cy="0"/>
          <a:chOff x="0" y="0"/>
          <a:chExt cx="0" cy="0"/>
        </a:xfrm>
      </p:grpSpPr>
      <p:cxnSp>
        <p:nvCxnSpPr>
          <p:cNvPr id="33" name="直線コネクタ 32"/>
          <p:cNvCxnSpPr/>
          <p:nvPr/>
        </p:nvCxnSpPr>
        <p:spPr>
          <a:xfrm flipH="1">
            <a:off x="3598" y="5087803"/>
            <a:ext cx="463013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p:nvSpPr>
        <p:spPr>
          <a:xfrm rot="18000000">
            <a:off x="3576070" y="5819482"/>
            <a:ext cx="1961707" cy="723858"/>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0" name="正方形/長方形 5"/>
          <p:cNvSpPr/>
          <p:nvPr/>
        </p:nvSpPr>
        <p:spPr>
          <a:xfrm rot="8100000">
            <a:off x="3521086" y="2603624"/>
            <a:ext cx="1435081" cy="670889"/>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9" name="正方形/長方形 5"/>
          <p:cNvSpPr/>
          <p:nvPr/>
        </p:nvSpPr>
        <p:spPr>
          <a:xfrm rot="2864116">
            <a:off x="3501260" y="1412673"/>
            <a:ext cx="1601341" cy="421169"/>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 name="円/楕円 1"/>
          <p:cNvSpPr/>
          <p:nvPr/>
        </p:nvSpPr>
        <p:spPr>
          <a:xfrm>
            <a:off x="4321706" y="1687964"/>
            <a:ext cx="863136" cy="1150748"/>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5" name="円/楕円 4"/>
          <p:cNvSpPr/>
          <p:nvPr/>
        </p:nvSpPr>
        <p:spPr>
          <a:xfrm>
            <a:off x="3501364" y="549698"/>
            <a:ext cx="737261" cy="982930"/>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 name="正方形/長方形 5"/>
          <p:cNvSpPr/>
          <p:nvPr/>
        </p:nvSpPr>
        <p:spPr>
          <a:xfrm rot="2700000">
            <a:off x="3162682" y="4180786"/>
            <a:ext cx="2165379" cy="569516"/>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1" name="円/楕円 10"/>
          <p:cNvSpPr/>
          <p:nvPr/>
        </p:nvSpPr>
        <p:spPr>
          <a:xfrm>
            <a:off x="3154181" y="3009688"/>
            <a:ext cx="989286" cy="1318934"/>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2" name="円/楕円 11"/>
          <p:cNvSpPr/>
          <p:nvPr/>
        </p:nvSpPr>
        <p:spPr>
          <a:xfrm>
            <a:off x="4331206" y="4584513"/>
            <a:ext cx="1165158" cy="1553409"/>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17" name="円弧 16"/>
          <p:cNvSpPr/>
          <p:nvPr/>
        </p:nvSpPr>
        <p:spPr>
          <a:xfrm rot="2700000">
            <a:off x="4133249" y="1768242"/>
            <a:ext cx="1320146" cy="990196"/>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sp>
        <p:nvSpPr>
          <p:cNvPr id="18" name="円弧 17"/>
          <p:cNvSpPr/>
          <p:nvPr/>
        </p:nvSpPr>
        <p:spPr>
          <a:xfrm rot="2700000">
            <a:off x="3254821" y="575510"/>
            <a:ext cx="1255357" cy="941600"/>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sp>
        <p:nvSpPr>
          <p:cNvPr id="19" name="円弧 18"/>
          <p:cNvSpPr/>
          <p:nvPr/>
        </p:nvSpPr>
        <p:spPr>
          <a:xfrm rot="2700000">
            <a:off x="3998503" y="4677033"/>
            <a:ext cx="1844059" cy="1383164"/>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sp>
        <p:nvSpPr>
          <p:cNvPr id="20" name="円弧 19"/>
          <p:cNvSpPr/>
          <p:nvPr/>
        </p:nvSpPr>
        <p:spPr>
          <a:xfrm rot="2700000">
            <a:off x="2864952" y="3072835"/>
            <a:ext cx="1590048" cy="1192640"/>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22" name="直線コネクタ 21"/>
          <p:cNvCxnSpPr/>
          <p:nvPr/>
        </p:nvCxnSpPr>
        <p:spPr>
          <a:xfrm>
            <a:off x="4210742" y="579701"/>
            <a:ext cx="810216"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5149184" y="1779834"/>
            <a:ext cx="420299"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093149" y="3099981"/>
            <a:ext cx="1266184"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5425983" y="4690157"/>
            <a:ext cx="23629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p:ph type="body" sz="quarter" idx="26" hasCustomPrompt="1"/>
          </p:nvPr>
        </p:nvSpPr>
        <p:spPr>
          <a:xfrm>
            <a:off x="5044595" y="218647"/>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8" hasCustomPrompt="1"/>
          </p:nvPr>
        </p:nvSpPr>
        <p:spPr>
          <a:xfrm>
            <a:off x="5044595" y="698700"/>
            <a:ext cx="3083110" cy="690077"/>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14" hasCustomPrompt="1"/>
          </p:nvPr>
        </p:nvSpPr>
        <p:spPr>
          <a:xfrm>
            <a:off x="293311" y="3612377"/>
            <a:ext cx="3015597" cy="1475429"/>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5" hasCustomPrompt="1"/>
          </p:nvPr>
        </p:nvSpPr>
        <p:spPr>
          <a:xfrm>
            <a:off x="310320" y="5117644"/>
            <a:ext cx="3699070" cy="1311690"/>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9" hasCustomPrompt="1"/>
          </p:nvPr>
        </p:nvSpPr>
        <p:spPr>
          <a:xfrm>
            <a:off x="5584702" y="1418780"/>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0" hasCustomPrompt="1"/>
          </p:nvPr>
        </p:nvSpPr>
        <p:spPr>
          <a:xfrm>
            <a:off x="5584702" y="1898833"/>
            <a:ext cx="3060605" cy="690077"/>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5382162" y="2738927"/>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5382162" y="3218980"/>
            <a:ext cx="3060605" cy="690077"/>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3" hasCustomPrompt="1"/>
          </p:nvPr>
        </p:nvSpPr>
        <p:spPr>
          <a:xfrm>
            <a:off x="5719729" y="4329104"/>
            <a:ext cx="3060605" cy="565983"/>
          </a:xfrm>
        </p:spPr>
        <p:txBody>
          <a:bodyPr anchor="b">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4" hasCustomPrompt="1"/>
          </p:nvPr>
        </p:nvSpPr>
        <p:spPr>
          <a:xfrm>
            <a:off x="5719729" y="4809157"/>
            <a:ext cx="3060605" cy="690077"/>
          </a:xfrm>
        </p:spPr>
        <p:txBody>
          <a:bodyPr anchor="t">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p:ph type="pic" sz="quarter" idx="16" hasCustomPrompt="1"/>
          </p:nvPr>
        </p:nvSpPr>
        <p:spPr>
          <a:xfrm>
            <a:off x="3697911" y="788707"/>
            <a:ext cx="356488" cy="475276"/>
          </a:xfrm>
        </p:spPr>
        <p:txBody>
          <a:bodyPr>
            <a:normAutofit/>
          </a:bodyPr>
          <a:lstStyle>
            <a:lvl1pPr>
              <a:defRPr sz="600"/>
            </a:lvl1pPr>
          </a:lstStyle>
          <a:p>
            <a:r>
              <a:rPr kumimoji="1" lang="en-US" altLang="ja-JP" dirty="0"/>
              <a:t>ICON</a:t>
            </a:r>
            <a:endParaRPr kumimoji="1" lang="ja-JP" altLang="en-US" dirty="0"/>
          </a:p>
        </p:txBody>
      </p:sp>
      <p:sp>
        <p:nvSpPr>
          <p:cNvPr id="48" name="図プレースホルダー 7"/>
          <p:cNvSpPr>
            <a:spLocks noGrp="1"/>
          </p:cNvSpPr>
          <p:nvPr>
            <p:ph type="pic" sz="quarter" idx="35" hasCustomPrompt="1"/>
          </p:nvPr>
        </p:nvSpPr>
        <p:spPr>
          <a:xfrm>
            <a:off x="4544995" y="1985659"/>
            <a:ext cx="416558" cy="555363"/>
          </a:xfrm>
        </p:spPr>
        <p:txBody>
          <a:bodyPr>
            <a:normAutofit/>
          </a:bodyPr>
          <a:lstStyle>
            <a:lvl1pPr>
              <a:defRPr sz="600"/>
            </a:lvl1pPr>
          </a:lstStyle>
          <a:p>
            <a:r>
              <a:rPr kumimoji="1" lang="en-US" altLang="ja-JP" dirty="0"/>
              <a:t>ICON</a:t>
            </a:r>
            <a:endParaRPr kumimoji="1" lang="ja-JP" altLang="en-US" dirty="0"/>
          </a:p>
        </p:txBody>
      </p:sp>
      <p:sp>
        <p:nvSpPr>
          <p:cNvPr id="49" name="図プレースホルダー 7"/>
          <p:cNvSpPr>
            <a:spLocks noGrp="1"/>
          </p:cNvSpPr>
          <p:nvPr>
            <p:ph type="pic" sz="quarter" idx="36" hasCustomPrompt="1"/>
          </p:nvPr>
        </p:nvSpPr>
        <p:spPr>
          <a:xfrm>
            <a:off x="3391930" y="3325874"/>
            <a:ext cx="504938" cy="673193"/>
          </a:xfrm>
        </p:spPr>
        <p:txBody>
          <a:bodyPr>
            <a:normAutofit/>
          </a:bodyPr>
          <a:lstStyle>
            <a:lvl1pPr>
              <a:defRPr sz="600"/>
            </a:lvl1pPr>
          </a:lstStyle>
          <a:p>
            <a:r>
              <a:rPr kumimoji="1" lang="en-US" altLang="ja-JP" dirty="0"/>
              <a:t>ICON</a:t>
            </a:r>
            <a:endParaRPr kumimoji="1" lang="ja-JP" altLang="en-US" dirty="0"/>
          </a:p>
        </p:txBody>
      </p:sp>
      <p:sp>
        <p:nvSpPr>
          <p:cNvPr id="50" name="図プレースホルダー 7"/>
          <p:cNvSpPr>
            <a:spLocks noGrp="1"/>
          </p:cNvSpPr>
          <p:nvPr>
            <p:ph type="pic" sz="quarter" idx="37" hasCustomPrompt="1"/>
          </p:nvPr>
        </p:nvSpPr>
        <p:spPr>
          <a:xfrm>
            <a:off x="4594505" y="4959173"/>
            <a:ext cx="611487" cy="815245"/>
          </a:xfrm>
        </p:spPr>
        <p:txBody>
          <a:bodyPr>
            <a:normAutofit/>
          </a:bodyPr>
          <a:lstStyle>
            <a:lvl1pPr>
              <a:defRPr sz="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140828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Step">
    <p:spTree>
      <p:nvGrpSpPr>
        <p:cNvPr id="1" name=""/>
        <p:cNvGrpSpPr/>
        <p:nvPr/>
      </p:nvGrpSpPr>
      <p:grpSpPr>
        <a:xfrm>
          <a:off x="0" y="0"/>
          <a:ext cx="0" cy="0"/>
          <a:chOff x="0" y="0"/>
          <a:chExt cx="0" cy="0"/>
        </a:xfrm>
      </p:grpSpPr>
      <p:cxnSp>
        <p:nvCxnSpPr>
          <p:cNvPr id="68" name="直線コネクタ 67"/>
          <p:cNvCxnSpPr/>
          <p:nvPr/>
        </p:nvCxnSpPr>
        <p:spPr>
          <a:xfrm>
            <a:off x="-67513" y="668696"/>
            <a:ext cx="9297935" cy="510765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1938418" y="1217081"/>
            <a:ext cx="1501555" cy="200189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64" name="円/楕円 63"/>
          <p:cNvSpPr/>
          <p:nvPr/>
        </p:nvSpPr>
        <p:spPr>
          <a:xfrm>
            <a:off x="221836" y="278654"/>
            <a:ext cx="1501555" cy="200189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3" name="円/楕円 62"/>
          <p:cNvSpPr/>
          <p:nvPr/>
        </p:nvSpPr>
        <p:spPr>
          <a:xfrm>
            <a:off x="1520848" y="499517"/>
            <a:ext cx="495098" cy="66007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9" name="円/楕円 68"/>
          <p:cNvSpPr/>
          <p:nvPr/>
        </p:nvSpPr>
        <p:spPr>
          <a:xfrm>
            <a:off x="3671260" y="2168864"/>
            <a:ext cx="1501555" cy="200189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0" name="円/楕円 69"/>
          <p:cNvSpPr/>
          <p:nvPr/>
        </p:nvSpPr>
        <p:spPr>
          <a:xfrm>
            <a:off x="5420364" y="3137294"/>
            <a:ext cx="1501555" cy="200189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1" name="円/楕円 70"/>
          <p:cNvSpPr/>
          <p:nvPr/>
        </p:nvSpPr>
        <p:spPr>
          <a:xfrm>
            <a:off x="7188761" y="4059074"/>
            <a:ext cx="1501555" cy="200189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2" name="円/楕円 71"/>
          <p:cNvSpPr/>
          <p:nvPr/>
        </p:nvSpPr>
        <p:spPr>
          <a:xfrm>
            <a:off x="3244237" y="1448784"/>
            <a:ext cx="495098" cy="66007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3" name="円/楕円 72"/>
          <p:cNvSpPr/>
          <p:nvPr/>
        </p:nvSpPr>
        <p:spPr>
          <a:xfrm>
            <a:off x="4977080" y="2408891"/>
            <a:ext cx="495098" cy="66007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4" name="円/楕円 73"/>
          <p:cNvSpPr/>
          <p:nvPr/>
        </p:nvSpPr>
        <p:spPr>
          <a:xfrm>
            <a:off x="6732427" y="3399000"/>
            <a:ext cx="495098" cy="66007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5" name="円/楕円 74"/>
          <p:cNvSpPr/>
          <p:nvPr/>
        </p:nvSpPr>
        <p:spPr>
          <a:xfrm>
            <a:off x="8487775" y="4329104"/>
            <a:ext cx="495098" cy="66007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7" name="テキスト プレースホルダー 11"/>
          <p:cNvSpPr>
            <a:spLocks noGrp="1"/>
          </p:cNvSpPr>
          <p:nvPr>
            <p:ph type="body" sz="quarter" idx="14" hasCustomPrompt="1"/>
          </p:nvPr>
        </p:nvSpPr>
        <p:spPr>
          <a:xfrm>
            <a:off x="293311" y="3612377"/>
            <a:ext cx="3379124" cy="1475429"/>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310320" y="5117644"/>
            <a:ext cx="4396708" cy="1131670"/>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cxnSp>
        <p:nvCxnSpPr>
          <p:cNvPr id="79" name="直線コネクタ 78"/>
          <p:cNvCxnSpPr/>
          <p:nvPr/>
        </p:nvCxnSpPr>
        <p:spPr>
          <a:xfrm flipH="1">
            <a:off x="3597" y="5087803"/>
            <a:ext cx="470343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p:nvSpPr>
        <p:spPr>
          <a:xfrm rot="14829042">
            <a:off x="-63621" y="-450621"/>
            <a:ext cx="267452" cy="200606"/>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3" name="直角三角形 82"/>
          <p:cNvSpPr/>
          <p:nvPr/>
        </p:nvSpPr>
        <p:spPr>
          <a:xfrm rot="14829042">
            <a:off x="367561" y="-450621"/>
            <a:ext cx="267452" cy="200606"/>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4" name="直角三角形 83"/>
          <p:cNvSpPr/>
          <p:nvPr/>
        </p:nvSpPr>
        <p:spPr>
          <a:xfrm rot="14829042">
            <a:off x="764652" y="-450621"/>
            <a:ext cx="267452" cy="200606"/>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5" name="直角三角形 84"/>
          <p:cNvSpPr/>
          <p:nvPr/>
        </p:nvSpPr>
        <p:spPr>
          <a:xfrm rot="14829042">
            <a:off x="1148978" y="-450622"/>
            <a:ext cx="267452" cy="200606"/>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6" name="テキスト ボックス 85"/>
          <p:cNvSpPr txBox="1"/>
          <p:nvPr/>
        </p:nvSpPr>
        <p:spPr>
          <a:xfrm>
            <a:off x="1668926" y="634625"/>
            <a:ext cx="227948" cy="196208"/>
          </a:xfrm>
          <a:prstGeom prst="rect">
            <a:avLst/>
          </a:prstGeom>
          <a:noFill/>
        </p:spPr>
        <p:txBody>
          <a:bodyPr wrap="none" rtlCol="0">
            <a:spAutoFit/>
          </a:bodyPr>
          <a:lstStyle/>
          <a:p>
            <a:r>
              <a:rPr kumimoji="1" lang="en-US" altLang="ja-JP" sz="675" dirty="0">
                <a:solidFill>
                  <a:schemeClr val="bg1"/>
                </a:solidFill>
              </a:rPr>
              <a:t>1</a:t>
            </a:r>
            <a:endParaRPr kumimoji="1" lang="ja-JP" altLang="en-US" sz="675" dirty="0">
              <a:solidFill>
                <a:schemeClr val="bg1"/>
              </a:solidFill>
            </a:endParaRPr>
          </a:p>
        </p:txBody>
      </p:sp>
      <p:sp>
        <p:nvSpPr>
          <p:cNvPr id="87" name="テキスト ボックス 86"/>
          <p:cNvSpPr txBox="1"/>
          <p:nvPr/>
        </p:nvSpPr>
        <p:spPr>
          <a:xfrm>
            <a:off x="3388704" y="1583892"/>
            <a:ext cx="227948" cy="196208"/>
          </a:xfrm>
          <a:prstGeom prst="rect">
            <a:avLst/>
          </a:prstGeom>
          <a:noFill/>
        </p:spPr>
        <p:txBody>
          <a:bodyPr wrap="none" rtlCol="0">
            <a:spAutoFit/>
          </a:bodyPr>
          <a:lstStyle/>
          <a:p>
            <a:r>
              <a:rPr kumimoji="1" lang="en-US" altLang="ja-JP" sz="675" dirty="0">
                <a:solidFill>
                  <a:schemeClr val="bg1"/>
                </a:solidFill>
              </a:rPr>
              <a:t>2</a:t>
            </a:r>
            <a:endParaRPr kumimoji="1" lang="ja-JP" altLang="en-US" sz="675" dirty="0">
              <a:solidFill>
                <a:schemeClr val="bg1"/>
              </a:solidFill>
            </a:endParaRPr>
          </a:p>
        </p:txBody>
      </p:sp>
      <p:sp>
        <p:nvSpPr>
          <p:cNvPr id="88" name="テキスト ボックス 87"/>
          <p:cNvSpPr txBox="1"/>
          <p:nvPr/>
        </p:nvSpPr>
        <p:spPr>
          <a:xfrm>
            <a:off x="5121548" y="2543998"/>
            <a:ext cx="227948" cy="196208"/>
          </a:xfrm>
          <a:prstGeom prst="rect">
            <a:avLst/>
          </a:prstGeom>
          <a:noFill/>
        </p:spPr>
        <p:txBody>
          <a:bodyPr wrap="none" rtlCol="0">
            <a:spAutoFit/>
          </a:bodyPr>
          <a:lstStyle/>
          <a:p>
            <a:r>
              <a:rPr kumimoji="1" lang="en-US" altLang="ja-JP" sz="675" dirty="0">
                <a:solidFill>
                  <a:schemeClr val="bg1"/>
                </a:solidFill>
              </a:rPr>
              <a:t>3</a:t>
            </a:r>
            <a:endParaRPr kumimoji="1" lang="ja-JP" altLang="en-US" sz="675" dirty="0">
              <a:solidFill>
                <a:schemeClr val="bg1"/>
              </a:solidFill>
            </a:endParaRPr>
          </a:p>
        </p:txBody>
      </p:sp>
      <p:sp>
        <p:nvSpPr>
          <p:cNvPr id="89" name="テキスト ボックス 88"/>
          <p:cNvSpPr txBox="1"/>
          <p:nvPr/>
        </p:nvSpPr>
        <p:spPr>
          <a:xfrm>
            <a:off x="6876894" y="3534108"/>
            <a:ext cx="227948" cy="196208"/>
          </a:xfrm>
          <a:prstGeom prst="rect">
            <a:avLst/>
          </a:prstGeom>
          <a:noFill/>
        </p:spPr>
        <p:txBody>
          <a:bodyPr wrap="none" rtlCol="0">
            <a:spAutoFit/>
          </a:bodyPr>
          <a:lstStyle/>
          <a:p>
            <a:r>
              <a:rPr kumimoji="1" lang="en-US" altLang="ja-JP" sz="675" dirty="0">
                <a:solidFill>
                  <a:schemeClr val="bg1"/>
                </a:solidFill>
              </a:rPr>
              <a:t>4</a:t>
            </a:r>
            <a:endParaRPr kumimoji="1" lang="ja-JP" altLang="en-US" sz="675" dirty="0">
              <a:solidFill>
                <a:schemeClr val="bg1"/>
              </a:solidFill>
            </a:endParaRPr>
          </a:p>
        </p:txBody>
      </p:sp>
      <p:sp>
        <p:nvSpPr>
          <p:cNvPr id="90" name="テキスト ボックス 89"/>
          <p:cNvSpPr txBox="1"/>
          <p:nvPr/>
        </p:nvSpPr>
        <p:spPr>
          <a:xfrm>
            <a:off x="8632241" y="4464212"/>
            <a:ext cx="227948" cy="196208"/>
          </a:xfrm>
          <a:prstGeom prst="rect">
            <a:avLst/>
          </a:prstGeom>
          <a:noFill/>
        </p:spPr>
        <p:txBody>
          <a:bodyPr wrap="none" rtlCol="0">
            <a:spAutoFit/>
          </a:bodyPr>
          <a:lstStyle/>
          <a:p>
            <a:r>
              <a:rPr kumimoji="1" lang="en-US" altLang="ja-JP" sz="675" dirty="0">
                <a:solidFill>
                  <a:schemeClr val="bg1"/>
                </a:solidFill>
              </a:rPr>
              <a:t>5</a:t>
            </a:r>
            <a:endParaRPr kumimoji="1" lang="ja-JP" altLang="en-US" sz="675" dirty="0">
              <a:solidFill>
                <a:schemeClr val="bg1"/>
              </a:solidFill>
            </a:endParaRPr>
          </a:p>
        </p:txBody>
      </p:sp>
      <p:sp>
        <p:nvSpPr>
          <p:cNvPr id="99" name="テキスト プレースホルダー 11"/>
          <p:cNvSpPr>
            <a:spLocks noGrp="1"/>
          </p:cNvSpPr>
          <p:nvPr>
            <p:ph type="body" sz="quarter" idx="30" hasCustomPrompt="1"/>
          </p:nvPr>
        </p:nvSpPr>
        <p:spPr>
          <a:xfrm>
            <a:off x="408115" y="548683"/>
            <a:ext cx="1112735" cy="1394457"/>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2132827" y="1502810"/>
            <a:ext cx="1112735" cy="1394457"/>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3864346" y="2465843"/>
            <a:ext cx="1112735" cy="1394457"/>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5614774" y="3423023"/>
            <a:ext cx="1112735" cy="1394457"/>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7375041" y="4344803"/>
            <a:ext cx="1112735" cy="1394457"/>
          </a:xfrm>
        </p:spPr>
        <p:txBody>
          <a:bodyPr anchor="ctr">
            <a:noAutofit/>
          </a:bodyPr>
          <a:lstStyle>
            <a:lvl1pPr algn="l">
              <a:lnSpc>
                <a:spcPct val="120000"/>
              </a:lnSpc>
              <a:defRPr sz="675">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7712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41" name="平行四辺形 40"/>
          <p:cNvSpPr/>
          <p:nvPr/>
        </p:nvSpPr>
        <p:spPr>
          <a:xfrm flipH="1">
            <a:off x="2784997" y="3206811"/>
            <a:ext cx="5496917" cy="1019203"/>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40" name="平行四辺形 39"/>
          <p:cNvSpPr/>
          <p:nvPr/>
        </p:nvSpPr>
        <p:spPr>
          <a:xfrm flipH="1">
            <a:off x="2263908" y="1861294"/>
            <a:ext cx="5496917" cy="1030188"/>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9" name="平行四辺形 38"/>
          <p:cNvSpPr/>
          <p:nvPr/>
        </p:nvSpPr>
        <p:spPr>
          <a:xfrm flipH="1">
            <a:off x="1730462" y="524021"/>
            <a:ext cx="5496917" cy="1032933"/>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4" name="平行四辺形 33"/>
          <p:cNvSpPr/>
          <p:nvPr/>
        </p:nvSpPr>
        <p:spPr>
          <a:xfrm flipH="1">
            <a:off x="1403472" y="3"/>
            <a:ext cx="2165538" cy="5096933"/>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2" name="図プレースホルダー 21"/>
          <p:cNvSpPr>
            <a:spLocks noGrp="1"/>
          </p:cNvSpPr>
          <p:nvPr>
            <p:ph type="pic" sz="quarter" idx="12" hasCustomPrompt="1"/>
          </p:nvPr>
        </p:nvSpPr>
        <p:spPr>
          <a:xfrm>
            <a:off x="395668" y="439628"/>
            <a:ext cx="1744808" cy="1020113"/>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cxnSp>
        <p:nvCxnSpPr>
          <p:cNvPr id="9" name="直線コネクタ 8"/>
          <p:cNvCxnSpPr/>
          <p:nvPr/>
        </p:nvCxnSpPr>
        <p:spPr>
          <a:xfrm flipH="1">
            <a:off x="3565136" y="5087803"/>
            <a:ext cx="557886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913831" y="1774779"/>
            <a:ext cx="1744808" cy="1020113"/>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1442044" y="3109927"/>
            <a:ext cx="1744808" cy="1020113"/>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3626812" y="4357144"/>
            <a:ext cx="5040998" cy="725346"/>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3626812" y="5174192"/>
            <a:ext cx="5040998" cy="1013156"/>
          </a:xfrm>
        </p:spPr>
        <p:txBody>
          <a:bodyPr anchor="t">
            <a:noAutofit/>
          </a:bodyPr>
          <a:lstStyle>
            <a:lvl1pPr algn="l">
              <a:lnSpc>
                <a:spcPct val="120000"/>
              </a:lnSpc>
              <a:spcBef>
                <a:spcPts val="0"/>
              </a:spcBef>
              <a:defRPr sz="9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2116804" y="581635"/>
            <a:ext cx="4627571" cy="930103"/>
          </a:xfrm>
        </p:spPr>
        <p:txBody>
          <a:bodyPr anchor="ctr">
            <a:noAutofit/>
          </a:bodyPr>
          <a:lstStyle>
            <a:lvl1pPr algn="l">
              <a:lnSpc>
                <a:spcPct val="120000"/>
              </a:lnSpc>
              <a:spcBef>
                <a:spcPts val="0"/>
              </a:spcBef>
              <a:defRPr sz="75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2642753" y="1901782"/>
            <a:ext cx="4627571" cy="930103"/>
          </a:xfrm>
        </p:spPr>
        <p:txBody>
          <a:bodyPr anchor="ctr">
            <a:noAutofit/>
          </a:bodyPr>
          <a:lstStyle>
            <a:lvl1pPr algn="l">
              <a:lnSpc>
                <a:spcPct val="120000"/>
              </a:lnSpc>
              <a:spcBef>
                <a:spcPts val="0"/>
              </a:spcBef>
              <a:defRPr sz="75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3174513" y="3251932"/>
            <a:ext cx="4627571" cy="930103"/>
          </a:xfrm>
        </p:spPr>
        <p:txBody>
          <a:bodyPr anchor="ctr">
            <a:noAutofit/>
          </a:bodyPr>
          <a:lstStyle>
            <a:lvl1pPr algn="l">
              <a:lnSpc>
                <a:spcPct val="120000"/>
              </a:lnSpc>
              <a:spcBef>
                <a:spcPts val="0"/>
              </a:spcBef>
              <a:defRPr sz="75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23984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obile 1">
    <p:spTree>
      <p:nvGrpSpPr>
        <p:cNvPr id="1" name=""/>
        <p:cNvGrpSpPr/>
        <p:nvPr/>
      </p:nvGrpSpPr>
      <p:grpSpPr>
        <a:xfrm>
          <a:off x="0" y="0"/>
          <a:ext cx="0" cy="0"/>
          <a:chOff x="0" y="0"/>
          <a:chExt cx="0" cy="0"/>
        </a:xfrm>
      </p:grpSpPr>
      <p:cxnSp>
        <p:nvCxnSpPr>
          <p:cNvPr id="25" name="直線コネクタ 24"/>
          <p:cNvCxnSpPr/>
          <p:nvPr/>
        </p:nvCxnSpPr>
        <p:spPr>
          <a:xfrm flipH="1">
            <a:off x="0" y="1609376"/>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61" y="634317"/>
            <a:ext cx="1947322" cy="5304621"/>
          </a:xfrm>
          <a:prstGeom prst="rect">
            <a:avLst/>
          </a:prstGeom>
        </p:spPr>
      </p:pic>
      <p:sp>
        <p:nvSpPr>
          <p:cNvPr id="24" name="図プレースホルダー 23"/>
          <p:cNvSpPr>
            <a:spLocks noGrp="1"/>
          </p:cNvSpPr>
          <p:nvPr>
            <p:ph type="pic" sz="quarter" idx="12" hasCustomPrompt="1"/>
          </p:nvPr>
        </p:nvSpPr>
        <p:spPr>
          <a:xfrm>
            <a:off x="1140387" y="1317628"/>
            <a:ext cx="1668071" cy="3970867"/>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3071662" y="878717"/>
            <a:ext cx="5040998" cy="725346"/>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3394090" y="2182259"/>
            <a:ext cx="4770944" cy="900100"/>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3394090" y="1795975"/>
            <a:ext cx="4770944"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3394090" y="3511331"/>
            <a:ext cx="4770944" cy="900100"/>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3394090" y="3125047"/>
            <a:ext cx="4770944"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3394090" y="4869160"/>
            <a:ext cx="4770944" cy="900100"/>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3394090" y="4482877"/>
            <a:ext cx="4770944"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
        <p:nvSpPr>
          <p:cNvPr id="28" name="ホームベース 27"/>
          <p:cNvSpPr/>
          <p:nvPr/>
        </p:nvSpPr>
        <p:spPr>
          <a:xfrm>
            <a:off x="3154219" y="1926699"/>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31" name="ホームベース 30"/>
          <p:cNvSpPr/>
          <p:nvPr/>
        </p:nvSpPr>
        <p:spPr>
          <a:xfrm>
            <a:off x="3154219" y="3255771"/>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34" name="ホームベース 33"/>
          <p:cNvSpPr/>
          <p:nvPr/>
        </p:nvSpPr>
        <p:spPr>
          <a:xfrm>
            <a:off x="3154219" y="4613600"/>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Tree>
    <p:extLst>
      <p:ext uri="{BB962C8B-B14F-4D97-AF65-F5344CB8AC3E}">
        <p14:creationId xmlns:p14="http://schemas.microsoft.com/office/powerpoint/2010/main" val="1045054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obile 2">
    <p:spTree>
      <p:nvGrpSpPr>
        <p:cNvPr id="1" name=""/>
        <p:cNvGrpSpPr/>
        <p:nvPr/>
      </p:nvGrpSpPr>
      <p:grpSpPr>
        <a:xfrm>
          <a:off x="0" y="0"/>
          <a:ext cx="0" cy="0"/>
          <a:chOff x="0" y="0"/>
          <a:chExt cx="0" cy="0"/>
        </a:xfrm>
      </p:grpSpPr>
      <p:sp>
        <p:nvSpPr>
          <p:cNvPr id="2" name="正方形/長方形 1"/>
          <p:cNvSpPr/>
          <p:nvPr/>
        </p:nvSpPr>
        <p:spPr>
          <a:xfrm>
            <a:off x="0" y="3549013"/>
            <a:ext cx="9144000" cy="90010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761" y="634317"/>
            <a:ext cx="1947322" cy="5304621"/>
          </a:xfrm>
          <a:prstGeom prst="rect">
            <a:avLst/>
          </a:prstGeom>
        </p:spPr>
      </p:pic>
      <p:sp>
        <p:nvSpPr>
          <p:cNvPr id="24" name="図プレースホルダー 23"/>
          <p:cNvSpPr>
            <a:spLocks noGrp="1"/>
          </p:cNvSpPr>
          <p:nvPr>
            <p:ph type="pic" sz="quarter" idx="12" hasCustomPrompt="1"/>
          </p:nvPr>
        </p:nvSpPr>
        <p:spPr>
          <a:xfrm>
            <a:off x="1140387" y="1317628"/>
            <a:ext cx="1668071" cy="3970867"/>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3071662" y="3609020"/>
            <a:ext cx="5040998" cy="725346"/>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3086706" y="4509120"/>
            <a:ext cx="5446078" cy="1350150"/>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1158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obile 3">
    <p:spTree>
      <p:nvGrpSpPr>
        <p:cNvPr id="1" name=""/>
        <p:cNvGrpSpPr/>
        <p:nvPr/>
      </p:nvGrpSpPr>
      <p:grpSpPr>
        <a:xfrm>
          <a:off x="0" y="0"/>
          <a:ext cx="0" cy="0"/>
          <a:chOff x="0" y="0"/>
          <a:chExt cx="0" cy="0"/>
        </a:xfrm>
      </p:grpSpPr>
      <p:sp>
        <p:nvSpPr>
          <p:cNvPr id="11" name="平行四辺形 10"/>
          <p:cNvSpPr/>
          <p:nvPr/>
        </p:nvSpPr>
        <p:spPr>
          <a:xfrm>
            <a:off x="255568" y="4179086"/>
            <a:ext cx="4343360" cy="1140127"/>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1" name="平行四辺形 30"/>
          <p:cNvSpPr/>
          <p:nvPr/>
        </p:nvSpPr>
        <p:spPr>
          <a:xfrm>
            <a:off x="146614" y="4179084"/>
            <a:ext cx="429842" cy="1140126"/>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5" name="平行四辺形 4"/>
          <p:cNvSpPr/>
          <p:nvPr/>
        </p:nvSpPr>
        <p:spPr>
          <a:xfrm>
            <a:off x="953207" y="1388776"/>
            <a:ext cx="3330659" cy="1140127"/>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0" name="平行四辺形 29"/>
          <p:cNvSpPr/>
          <p:nvPr/>
        </p:nvSpPr>
        <p:spPr>
          <a:xfrm>
            <a:off x="848164" y="1388774"/>
            <a:ext cx="429842" cy="1140126"/>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0" name="平行四辺形 9"/>
          <p:cNvSpPr/>
          <p:nvPr/>
        </p:nvSpPr>
        <p:spPr>
          <a:xfrm>
            <a:off x="593137" y="2783932"/>
            <a:ext cx="3825757" cy="1140127"/>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 name="平行四辺形 7"/>
          <p:cNvSpPr/>
          <p:nvPr/>
        </p:nvSpPr>
        <p:spPr>
          <a:xfrm>
            <a:off x="488092" y="2783928"/>
            <a:ext cx="429842" cy="1140126"/>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cxnSp>
        <p:nvCxnSpPr>
          <p:cNvPr id="12" name="直線コネクタ 11"/>
          <p:cNvCxnSpPr/>
          <p:nvPr/>
        </p:nvCxnSpPr>
        <p:spPr>
          <a:xfrm flipH="1">
            <a:off x="4503890" y="3182283"/>
            <a:ext cx="464011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71" y="634317"/>
            <a:ext cx="1947322" cy="5304621"/>
          </a:xfrm>
          <a:prstGeom prst="rect">
            <a:avLst/>
          </a:prstGeom>
        </p:spPr>
      </p:pic>
      <p:sp>
        <p:nvSpPr>
          <p:cNvPr id="24" name="図プレースホルダー 23"/>
          <p:cNvSpPr>
            <a:spLocks noGrp="1"/>
          </p:cNvSpPr>
          <p:nvPr>
            <p:ph type="pic" sz="quarter" idx="12" hasCustomPrompt="1"/>
          </p:nvPr>
        </p:nvSpPr>
        <p:spPr>
          <a:xfrm>
            <a:off x="3731996" y="1317628"/>
            <a:ext cx="1668071" cy="3970867"/>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5629711" y="1358770"/>
            <a:ext cx="3375668" cy="1818200"/>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5629709" y="3286628"/>
            <a:ext cx="3240642" cy="2332619"/>
          </a:xfrm>
        </p:spPr>
        <p:txBody>
          <a:bodyPr anchor="t">
            <a:noAutofit/>
          </a:bodyPr>
          <a:lstStyle>
            <a:lvl1pPr algn="l">
              <a:lnSpc>
                <a:spcPct val="120000"/>
              </a:lnSpc>
              <a:spcBef>
                <a:spcPts val="0"/>
              </a:spcBef>
              <a:defRPr sz="9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1271661" y="1508789"/>
            <a:ext cx="2292064" cy="918087"/>
          </a:xfrm>
        </p:spPr>
        <p:txBody>
          <a:bodyPr anchor="ctr">
            <a:noAutofit/>
          </a:bodyPr>
          <a:lstStyle>
            <a:lvl1pPr algn="l">
              <a:lnSpc>
                <a:spcPct val="120000"/>
              </a:lnSpc>
              <a:spcBef>
                <a:spcPts val="0"/>
              </a:spcBef>
              <a:defRPr sz="75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953208" y="2894952"/>
            <a:ext cx="2620073" cy="918087"/>
          </a:xfrm>
        </p:spPr>
        <p:txBody>
          <a:bodyPr anchor="ctr">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638145" y="4290106"/>
            <a:ext cx="2935136" cy="918087"/>
          </a:xfrm>
        </p:spPr>
        <p:txBody>
          <a:bodyPr anchor="ctr">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p:txBody>
      </p:sp>
      <p:sp>
        <p:nvSpPr>
          <p:cNvPr id="20" name="涙形 19"/>
          <p:cNvSpPr/>
          <p:nvPr/>
        </p:nvSpPr>
        <p:spPr>
          <a:xfrm rot="5400000">
            <a:off x="805532" y="952496"/>
            <a:ext cx="565917" cy="4244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1" name="テキスト ボックス 20"/>
          <p:cNvSpPr txBox="1"/>
          <p:nvPr/>
        </p:nvSpPr>
        <p:spPr>
          <a:xfrm>
            <a:off x="985406" y="977977"/>
            <a:ext cx="227948" cy="196208"/>
          </a:xfrm>
          <a:prstGeom prst="rect">
            <a:avLst/>
          </a:prstGeom>
          <a:noFill/>
        </p:spPr>
        <p:txBody>
          <a:bodyPr wrap="none" rtlCol="0">
            <a:spAutoFit/>
          </a:bodyPr>
          <a:lstStyle/>
          <a:p>
            <a:r>
              <a:rPr kumimoji="1" lang="en-US" altLang="ja-JP" sz="675" dirty="0">
                <a:solidFill>
                  <a:schemeClr val="accent1"/>
                </a:solidFill>
              </a:rPr>
              <a:t>1</a:t>
            </a:r>
            <a:endParaRPr kumimoji="1" lang="ja-JP" altLang="en-US" sz="675" dirty="0">
              <a:solidFill>
                <a:schemeClr val="accent1"/>
              </a:solidFill>
            </a:endParaRPr>
          </a:p>
        </p:txBody>
      </p:sp>
      <p:sp>
        <p:nvSpPr>
          <p:cNvPr id="23" name="涙形 22"/>
          <p:cNvSpPr/>
          <p:nvPr/>
        </p:nvSpPr>
        <p:spPr>
          <a:xfrm rot="5400000">
            <a:off x="458013" y="2316665"/>
            <a:ext cx="565917" cy="4244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5" name="テキスト ボックス 24"/>
          <p:cNvSpPr txBox="1"/>
          <p:nvPr/>
        </p:nvSpPr>
        <p:spPr>
          <a:xfrm>
            <a:off x="637887" y="2342146"/>
            <a:ext cx="227948" cy="196208"/>
          </a:xfrm>
          <a:prstGeom prst="rect">
            <a:avLst/>
          </a:prstGeom>
          <a:noFill/>
        </p:spPr>
        <p:txBody>
          <a:bodyPr wrap="none" rtlCol="0">
            <a:spAutoFit/>
          </a:bodyPr>
          <a:lstStyle/>
          <a:p>
            <a:r>
              <a:rPr kumimoji="1" lang="en-US" altLang="ja-JP" sz="675" dirty="0">
                <a:solidFill>
                  <a:schemeClr val="accent1"/>
                </a:solidFill>
              </a:rPr>
              <a:t>2</a:t>
            </a:r>
            <a:endParaRPr kumimoji="1" lang="ja-JP" altLang="en-US" sz="675" dirty="0">
              <a:solidFill>
                <a:schemeClr val="accent1"/>
              </a:solidFill>
            </a:endParaRPr>
          </a:p>
        </p:txBody>
      </p:sp>
      <p:sp>
        <p:nvSpPr>
          <p:cNvPr id="27" name="涙形 26"/>
          <p:cNvSpPr/>
          <p:nvPr/>
        </p:nvSpPr>
        <p:spPr>
          <a:xfrm rot="5400000">
            <a:off x="120446" y="3711817"/>
            <a:ext cx="565917" cy="4244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8" name="テキスト ボックス 27"/>
          <p:cNvSpPr txBox="1"/>
          <p:nvPr/>
        </p:nvSpPr>
        <p:spPr>
          <a:xfrm>
            <a:off x="300320" y="3737302"/>
            <a:ext cx="227948" cy="196208"/>
          </a:xfrm>
          <a:prstGeom prst="rect">
            <a:avLst/>
          </a:prstGeom>
          <a:noFill/>
        </p:spPr>
        <p:txBody>
          <a:bodyPr wrap="none" rtlCol="0">
            <a:spAutoFit/>
          </a:bodyPr>
          <a:lstStyle/>
          <a:p>
            <a:r>
              <a:rPr kumimoji="1" lang="en-US" altLang="ja-JP" sz="675" dirty="0">
                <a:solidFill>
                  <a:schemeClr val="accent1"/>
                </a:solidFill>
              </a:rPr>
              <a:t>3</a:t>
            </a:r>
            <a:endParaRPr kumimoji="1" lang="ja-JP" altLang="en-US" sz="675" dirty="0">
              <a:solidFill>
                <a:schemeClr val="accent1"/>
              </a:solidFill>
            </a:endParaRPr>
          </a:p>
        </p:txBody>
      </p:sp>
    </p:spTree>
    <p:extLst>
      <p:ext uri="{BB962C8B-B14F-4D97-AF65-F5344CB8AC3E}">
        <p14:creationId xmlns:p14="http://schemas.microsoft.com/office/powerpoint/2010/main" val="42427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3">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8686720" y="6394248"/>
            <a:ext cx="453685" cy="365125"/>
          </a:xfrm>
        </p:spPr>
        <p:txBody>
          <a:bodyPr/>
          <a:lstStyle/>
          <a:p>
            <a:fld id="{775EFB6B-4648-6247-9325-7A06A00D0ACA}" type="slidenum">
              <a:rPr kumimoji="1" lang="ja-JP" altLang="en-US" smtClean="0"/>
              <a:t>‹#›</a:t>
            </a:fld>
            <a:endParaRPr kumimoji="1" lang="ja-JP" altLang="en-US"/>
          </a:p>
        </p:txBody>
      </p:sp>
      <p:sp>
        <p:nvSpPr>
          <p:cNvPr id="5" name="テキスト プレースホルダー 11"/>
          <p:cNvSpPr>
            <a:spLocks noGrp="1"/>
          </p:cNvSpPr>
          <p:nvPr>
            <p:ph type="body" sz="quarter" idx="14" hasCustomPrompt="1"/>
          </p:nvPr>
        </p:nvSpPr>
        <p:spPr>
          <a:xfrm>
            <a:off x="548204" y="1628803"/>
            <a:ext cx="8029589" cy="1175849"/>
          </a:xfrm>
        </p:spPr>
        <p:txBody>
          <a:bodyPr anchor="b">
            <a:noAutofit/>
          </a:bodyPr>
          <a:lstStyle>
            <a:lvl1pPr algn="ctr">
              <a:defRPr sz="2025" spc="0" baseline="0">
                <a:solidFill>
                  <a:srgbClr val="3B3B3B"/>
                </a:solidFill>
                <a:latin typeface="メイリオ" panose="020B0604030504040204" pitchFamily="50" charset="-128"/>
                <a:ea typeface="メイリオ" panose="020B0604030504040204" pitchFamily="50" charset="-128"/>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548204" y="2948947"/>
            <a:ext cx="8029589" cy="2160240"/>
          </a:xfrm>
        </p:spPr>
        <p:txBody>
          <a:bodyPr anchor="t">
            <a:noAutofit/>
          </a:bodyPr>
          <a:lstStyle>
            <a:lvl1pPr algn="ctr">
              <a:lnSpc>
                <a:spcPct val="120000"/>
              </a:lnSpc>
              <a:defRPr sz="900">
                <a:solidFill>
                  <a:srgbClr val="3B3B3B"/>
                </a:solidFill>
                <a:latin typeface="+mn-lt"/>
              </a:defRPr>
            </a:lvl1pPr>
          </a:lstStyle>
          <a:p>
            <a:pPr lvl="0"/>
            <a:r>
              <a:rPr lang="en-US" altLang="ja-JP" dirty="0"/>
              <a:t>Text Here</a:t>
            </a:r>
            <a:endParaRPr lang="en-US" dirty="0"/>
          </a:p>
        </p:txBody>
      </p:sp>
      <p:cxnSp>
        <p:nvCxnSpPr>
          <p:cNvPr id="7" name="直線コネクタ 6">
            <a:extLst>
              <a:ext uri="{FF2B5EF4-FFF2-40B4-BE49-F238E27FC236}">
                <a16:creationId xmlns="" xmlns:a16="http://schemas.microsoft.com/office/drawing/2014/main" id="{1AF955F3-400F-463E-97EB-4DB23DD7F73F}"/>
              </a:ext>
            </a:extLst>
          </p:cNvPr>
          <p:cNvCxnSpPr>
            <a:cxnSpLocks/>
          </p:cNvCxnSpPr>
          <p:nvPr/>
        </p:nvCxnSpPr>
        <p:spPr>
          <a:xfrm>
            <a:off x="436419" y="891146"/>
            <a:ext cx="814137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9" name="タイトル 8">
            <a:extLst>
              <a:ext uri="{FF2B5EF4-FFF2-40B4-BE49-F238E27FC236}">
                <a16:creationId xmlns="" xmlns:a16="http://schemas.microsoft.com/office/drawing/2014/main" id="{1643DA71-9D9D-4D2B-BE15-E88913C30A27}"/>
              </a:ext>
            </a:extLst>
          </p:cNvPr>
          <p:cNvSpPr>
            <a:spLocks noGrp="1"/>
          </p:cNvSpPr>
          <p:nvPr>
            <p:ph type="title"/>
          </p:nvPr>
        </p:nvSpPr>
        <p:spPr>
          <a:xfrm>
            <a:off x="436418" y="88037"/>
            <a:ext cx="7886700" cy="1325563"/>
          </a:xfrm>
          <a:prstGeom prst="rect">
            <a:avLst/>
          </a:prstGeom>
        </p:spPr>
        <p:txBody>
          <a:bodyPr/>
          <a:lstStyle>
            <a:lvl1pPr>
              <a:defRPr>
                <a:solidFill>
                  <a:srgbClr val="3B3B3B"/>
                </a:solidFill>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54653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obile 4">
    <p:spTree>
      <p:nvGrpSpPr>
        <p:cNvPr id="1" name=""/>
        <p:cNvGrpSpPr/>
        <p:nvPr/>
      </p:nvGrpSpPr>
      <p:grpSpPr>
        <a:xfrm>
          <a:off x="0" y="0"/>
          <a:ext cx="0" cy="0"/>
          <a:chOff x="0" y="0"/>
          <a:chExt cx="0" cy="0"/>
        </a:xfrm>
      </p:grpSpPr>
      <p:sp>
        <p:nvSpPr>
          <p:cNvPr id="15" name="正方形/長方形 14"/>
          <p:cNvSpPr/>
          <p:nvPr/>
        </p:nvSpPr>
        <p:spPr>
          <a:xfrm>
            <a:off x="0" y="3549013"/>
            <a:ext cx="9144000" cy="90010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6204" y="340625"/>
            <a:ext cx="1910420" cy="6173623"/>
          </a:xfrm>
          <a:prstGeom prst="rect">
            <a:avLst/>
          </a:prstGeom>
        </p:spPr>
      </p:pic>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934" y="968729"/>
            <a:ext cx="1947322" cy="5304621"/>
          </a:xfrm>
          <a:prstGeom prst="rect">
            <a:avLst/>
          </a:prstGeom>
        </p:spPr>
      </p:pic>
      <p:sp>
        <p:nvSpPr>
          <p:cNvPr id="24" name="図プレースホルダー 23"/>
          <p:cNvSpPr>
            <a:spLocks noGrp="1"/>
          </p:cNvSpPr>
          <p:nvPr>
            <p:ph type="pic" sz="quarter" idx="12" hasCustomPrompt="1"/>
          </p:nvPr>
        </p:nvSpPr>
        <p:spPr>
          <a:xfrm>
            <a:off x="4864559" y="1652038"/>
            <a:ext cx="1668071" cy="3970867"/>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273650" y="3609020"/>
            <a:ext cx="4298351" cy="725346"/>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273650" y="4509120"/>
            <a:ext cx="4298351" cy="1350150"/>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0388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obile Devices 1">
    <p:spTree>
      <p:nvGrpSpPr>
        <p:cNvPr id="1" name=""/>
        <p:cNvGrpSpPr/>
        <p:nvPr/>
      </p:nvGrpSpPr>
      <p:grpSpPr>
        <a:xfrm>
          <a:off x="0" y="0"/>
          <a:ext cx="0" cy="0"/>
          <a:chOff x="0" y="0"/>
          <a:chExt cx="0" cy="0"/>
        </a:xfrm>
      </p:grpSpPr>
      <p:cxnSp>
        <p:nvCxnSpPr>
          <p:cNvPr id="17" name="直線コネクタ 16"/>
          <p:cNvCxnSpPr/>
          <p:nvPr/>
        </p:nvCxnSpPr>
        <p:spPr>
          <a:xfrm flipH="1">
            <a:off x="0" y="216886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898" y="578687"/>
            <a:ext cx="2858066" cy="541778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80" y="2556065"/>
            <a:ext cx="1266804" cy="3440404"/>
          </a:xfrm>
          <a:prstGeom prst="rect">
            <a:avLst/>
          </a:prstGeom>
        </p:spPr>
      </p:pic>
      <p:sp>
        <p:nvSpPr>
          <p:cNvPr id="8" name="図プレースホルダー 7"/>
          <p:cNvSpPr>
            <a:spLocks noGrp="1"/>
          </p:cNvSpPr>
          <p:nvPr>
            <p:ph type="pic" sz="quarter" idx="12" hasCustomPrompt="1"/>
          </p:nvPr>
        </p:nvSpPr>
        <p:spPr>
          <a:xfrm>
            <a:off x="524390" y="3000979"/>
            <a:ext cx="1080388" cy="2550583"/>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1728365" y="1097356"/>
            <a:ext cx="2469135" cy="4380442"/>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4549496" y="848717"/>
            <a:ext cx="4365864" cy="1325413"/>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20" name="ホームベース 19"/>
          <p:cNvSpPr/>
          <p:nvPr/>
        </p:nvSpPr>
        <p:spPr>
          <a:xfrm>
            <a:off x="4579680" y="2479607"/>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1" name="テキスト プレースホルダー 11"/>
          <p:cNvSpPr>
            <a:spLocks noGrp="1"/>
          </p:cNvSpPr>
          <p:nvPr>
            <p:ph type="body" sz="quarter" idx="16" hasCustomPrompt="1"/>
          </p:nvPr>
        </p:nvSpPr>
        <p:spPr>
          <a:xfrm>
            <a:off x="4819550" y="2735169"/>
            <a:ext cx="4095811" cy="1263897"/>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4819550" y="2348883"/>
            <a:ext cx="4095811"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
        <p:nvSpPr>
          <p:cNvPr id="25" name="ホームベース 24"/>
          <p:cNvSpPr/>
          <p:nvPr/>
        </p:nvSpPr>
        <p:spPr>
          <a:xfrm>
            <a:off x="4579680" y="4240883"/>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27" name="テキスト プレースホルダー 11"/>
          <p:cNvSpPr>
            <a:spLocks noGrp="1"/>
          </p:cNvSpPr>
          <p:nvPr>
            <p:ph type="body" sz="quarter" idx="18" hasCustomPrompt="1"/>
          </p:nvPr>
        </p:nvSpPr>
        <p:spPr>
          <a:xfrm>
            <a:off x="4819550" y="4496446"/>
            <a:ext cx="4095811" cy="1263897"/>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4819550" y="4110160"/>
            <a:ext cx="4095811"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3456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obile Devices 2">
    <p:spTree>
      <p:nvGrpSpPr>
        <p:cNvPr id="1" name=""/>
        <p:cNvGrpSpPr/>
        <p:nvPr/>
      </p:nvGrpSpPr>
      <p:grpSpPr>
        <a:xfrm>
          <a:off x="0" y="0"/>
          <a:ext cx="0" cy="0"/>
          <a:chOff x="0" y="0"/>
          <a:chExt cx="0" cy="0"/>
        </a:xfrm>
      </p:grpSpPr>
      <p:sp>
        <p:nvSpPr>
          <p:cNvPr id="16" name="正方形/長方形 15"/>
          <p:cNvSpPr/>
          <p:nvPr/>
        </p:nvSpPr>
        <p:spPr>
          <a:xfrm>
            <a:off x="0" y="3549013"/>
            <a:ext cx="9144000" cy="90010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898" y="578687"/>
            <a:ext cx="2858066" cy="5417785"/>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80" y="2556065"/>
            <a:ext cx="1266804" cy="3440404"/>
          </a:xfrm>
          <a:prstGeom prst="rect">
            <a:avLst/>
          </a:prstGeom>
        </p:spPr>
      </p:pic>
      <p:sp>
        <p:nvSpPr>
          <p:cNvPr id="8" name="図プレースホルダー 7"/>
          <p:cNvSpPr>
            <a:spLocks noGrp="1"/>
          </p:cNvSpPr>
          <p:nvPr>
            <p:ph type="pic" sz="quarter" idx="12" hasCustomPrompt="1"/>
          </p:nvPr>
        </p:nvSpPr>
        <p:spPr>
          <a:xfrm>
            <a:off x="524390" y="3000979"/>
            <a:ext cx="1080388" cy="2550583"/>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1728365" y="1097356"/>
            <a:ext cx="2469135" cy="4380442"/>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4504486" y="3609020"/>
            <a:ext cx="4253342" cy="725346"/>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4519532" y="4509120"/>
            <a:ext cx="4260801" cy="1350150"/>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1617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C and iPhone">
    <p:spTree>
      <p:nvGrpSpPr>
        <p:cNvPr id="1" name=""/>
        <p:cNvGrpSpPr/>
        <p:nvPr/>
      </p:nvGrpSpPr>
      <p:grpSpPr>
        <a:xfrm>
          <a:off x="0" y="0"/>
          <a:ext cx="0" cy="0"/>
          <a:chOff x="0" y="0"/>
          <a:chExt cx="0" cy="0"/>
        </a:xfrm>
      </p:grpSpPr>
      <p:cxnSp>
        <p:nvCxnSpPr>
          <p:cNvPr id="17" name="直線コネクタ 16"/>
          <p:cNvCxnSpPr/>
          <p:nvPr/>
        </p:nvCxnSpPr>
        <p:spPr>
          <a:xfrm flipH="1">
            <a:off x="0" y="3183707"/>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5494684" y="1328770"/>
            <a:ext cx="3420677" cy="1860207"/>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504" y="1133644"/>
            <a:ext cx="3956153" cy="4272731"/>
          </a:xfrm>
          <a:prstGeom prst="rect">
            <a:avLst/>
          </a:prstGeom>
        </p:spPr>
      </p:pic>
      <p:sp>
        <p:nvSpPr>
          <p:cNvPr id="13" name="図プレースホルダー 8"/>
          <p:cNvSpPr>
            <a:spLocks noGrp="1"/>
          </p:cNvSpPr>
          <p:nvPr>
            <p:ph type="pic" sz="quarter" idx="13" hasCustomPrompt="1"/>
          </p:nvPr>
        </p:nvSpPr>
        <p:spPr>
          <a:xfrm>
            <a:off x="1548848" y="1313661"/>
            <a:ext cx="3668226" cy="2704156"/>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748" y="2752124"/>
            <a:ext cx="1022570" cy="2777109"/>
          </a:xfrm>
          <a:prstGeom prst="rect">
            <a:avLst/>
          </a:prstGeom>
        </p:spPr>
      </p:pic>
      <p:sp>
        <p:nvSpPr>
          <p:cNvPr id="15" name="図プレースホルダー 8"/>
          <p:cNvSpPr>
            <a:spLocks noGrp="1"/>
          </p:cNvSpPr>
          <p:nvPr>
            <p:ph type="pic" sz="quarter" idx="12" hasCustomPrompt="1"/>
          </p:nvPr>
        </p:nvSpPr>
        <p:spPr>
          <a:xfrm>
            <a:off x="548561" y="3105629"/>
            <a:ext cx="854943" cy="207010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5494683" y="3270010"/>
            <a:ext cx="3420677" cy="2349237"/>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62916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ll Devices">
    <p:spTree>
      <p:nvGrpSpPr>
        <p:cNvPr id="1" name=""/>
        <p:cNvGrpSpPr/>
        <p:nvPr/>
      </p:nvGrpSpPr>
      <p:grpSpPr>
        <a:xfrm>
          <a:off x="0" y="0"/>
          <a:ext cx="0" cy="0"/>
          <a:chOff x="0" y="0"/>
          <a:chExt cx="0" cy="0"/>
        </a:xfrm>
      </p:grpSpPr>
      <p:sp>
        <p:nvSpPr>
          <p:cNvPr id="16" name="正方形/長方形 15"/>
          <p:cNvSpPr/>
          <p:nvPr/>
        </p:nvSpPr>
        <p:spPr>
          <a:xfrm>
            <a:off x="0" y="4029070"/>
            <a:ext cx="9144000" cy="138015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741" y="308656"/>
            <a:ext cx="3956153" cy="427273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658" y="950244"/>
            <a:ext cx="1915551" cy="363114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730" y="1804278"/>
            <a:ext cx="1022570" cy="2777109"/>
          </a:xfrm>
          <a:prstGeom prst="rect">
            <a:avLst/>
          </a:prstGeom>
        </p:spPr>
      </p:pic>
      <p:sp>
        <p:nvSpPr>
          <p:cNvPr id="9" name="図プレースホルダー 8"/>
          <p:cNvSpPr>
            <a:spLocks noGrp="1"/>
          </p:cNvSpPr>
          <p:nvPr>
            <p:ph type="pic" sz="quarter" idx="12" hasCustomPrompt="1"/>
          </p:nvPr>
        </p:nvSpPr>
        <p:spPr>
          <a:xfrm>
            <a:off x="1431545" y="2157779"/>
            <a:ext cx="854943" cy="207010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2479086" y="488673"/>
            <a:ext cx="3668226" cy="2704156"/>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6372358" y="1298766"/>
            <a:ext cx="1642825" cy="2940327"/>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024454" y="4653871"/>
            <a:ext cx="7095093" cy="725346"/>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757497" y="5499233"/>
            <a:ext cx="7629010" cy="780087"/>
          </a:xfrm>
        </p:spPr>
        <p:txBody>
          <a:bodyPr anchor="t">
            <a:noAutofit/>
          </a:bodyPr>
          <a:lstStyle>
            <a:lvl1pPr algn="ctr">
              <a:lnSpc>
                <a:spcPct val="120000"/>
              </a:lnSpc>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975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9" name="図プレースホルダー 4"/>
          <p:cNvSpPr>
            <a:spLocks noGrp="1"/>
          </p:cNvSpPr>
          <p:nvPr>
            <p:ph type="pic" sz="quarter" idx="16" hasCustomPrompt="1"/>
          </p:nvPr>
        </p:nvSpPr>
        <p:spPr>
          <a:xfrm>
            <a:off x="1466205" y="2589148"/>
            <a:ext cx="1237564" cy="1649942"/>
          </a:xfrm>
          <a:solidFill>
            <a:schemeClr val="accent1">
              <a:lumMod val="60000"/>
              <a:lumOff val="4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2703951" y="2589148"/>
            <a:ext cx="1237564" cy="1649942"/>
          </a:xfrm>
          <a:solidFill>
            <a:schemeClr val="accent1"/>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3941694" y="4239090"/>
            <a:ext cx="1237564" cy="1649942"/>
          </a:xfrm>
          <a:solidFill>
            <a:schemeClr val="accent1"/>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228642" y="2588907"/>
            <a:ext cx="1237564" cy="1649942"/>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1466387" y="938724"/>
            <a:ext cx="1237564" cy="1649942"/>
          </a:xfrm>
          <a:solidFill>
            <a:schemeClr val="accent1">
              <a:lumMod val="40000"/>
              <a:lumOff val="6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2704131" y="938724"/>
            <a:ext cx="1237564" cy="1649942"/>
          </a:xfrm>
          <a:solidFill>
            <a:schemeClr val="accent1">
              <a:lumMod val="60000"/>
              <a:lumOff val="4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3941877" y="938724"/>
            <a:ext cx="1237564" cy="1649942"/>
          </a:xfrm>
          <a:solidFill>
            <a:schemeClr val="accent1">
              <a:lumMod val="75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5179620" y="938965"/>
            <a:ext cx="1237564" cy="1649942"/>
          </a:xfrm>
          <a:solidFill>
            <a:schemeClr val="accent1">
              <a:lumMod val="60000"/>
              <a:lumOff val="4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4076723" y="2688058"/>
            <a:ext cx="4725935" cy="737715"/>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4076903" y="3338990"/>
            <a:ext cx="4748440" cy="720080"/>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1466205" y="4239090"/>
            <a:ext cx="1237564" cy="1649942"/>
          </a:xfrm>
          <a:solidFill>
            <a:schemeClr val="accent1">
              <a:lumMod val="75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2703951" y="4239090"/>
            <a:ext cx="1237564" cy="1649942"/>
          </a:xfrm>
          <a:solidFill>
            <a:schemeClr val="accent1">
              <a:lumMod val="40000"/>
              <a:lumOff val="6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7655111" y="4239090"/>
            <a:ext cx="1237564" cy="1649942"/>
          </a:xfrm>
          <a:solidFill>
            <a:schemeClr val="accent1"/>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5179620" y="4239090"/>
            <a:ext cx="1237564" cy="1649942"/>
          </a:xfrm>
          <a:solidFill>
            <a:schemeClr val="accent1">
              <a:lumMod val="20000"/>
              <a:lumOff val="8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6417366" y="4239090"/>
            <a:ext cx="1237564" cy="1649942"/>
          </a:xfrm>
          <a:solidFill>
            <a:schemeClr val="accent1">
              <a:lumMod val="40000"/>
              <a:lumOff val="60000"/>
            </a:schemeClr>
          </a:solidFill>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1306628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Image">
    <p:spTree>
      <p:nvGrpSpPr>
        <p:cNvPr id="1" name=""/>
        <p:cNvGrpSpPr/>
        <p:nvPr/>
      </p:nvGrpSpPr>
      <p:grpSpPr>
        <a:xfrm>
          <a:off x="0" y="0"/>
          <a:ext cx="0" cy="0"/>
          <a:chOff x="0" y="0"/>
          <a:chExt cx="0" cy="0"/>
        </a:xfrm>
      </p:grpSpPr>
      <p:sp>
        <p:nvSpPr>
          <p:cNvPr id="14" name="正方形/長方形 13"/>
          <p:cNvSpPr/>
          <p:nvPr/>
        </p:nvSpPr>
        <p:spPr>
          <a:xfrm>
            <a:off x="2" y="0"/>
            <a:ext cx="251145" cy="6858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cxnSp>
        <p:nvCxnSpPr>
          <p:cNvPr id="10" name="直線コネクタ 9"/>
          <p:cNvCxnSpPr/>
          <p:nvPr/>
        </p:nvCxnSpPr>
        <p:spPr>
          <a:xfrm flipH="1">
            <a:off x="0" y="3183707"/>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4715459" y="1328770"/>
            <a:ext cx="4199903" cy="1860207"/>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4715458" y="3270010"/>
            <a:ext cx="4199903" cy="2349237"/>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206136" y="0"/>
            <a:ext cx="4365864" cy="6858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33458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19093" y="29031"/>
            <a:ext cx="1800156" cy="3077029"/>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1844037" y="3137736"/>
            <a:ext cx="1800156" cy="3077029"/>
          </a:xfrm>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3668981" y="29031"/>
            <a:ext cx="1800156" cy="3077029"/>
          </a:xfrm>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5494570" y="3137965"/>
            <a:ext cx="1800156" cy="3077029"/>
          </a:xfrm>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7318869" y="29031"/>
            <a:ext cx="1800156" cy="3077029"/>
          </a:xfrm>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12" name="正方形/長方形 11"/>
          <p:cNvSpPr/>
          <p:nvPr/>
        </p:nvSpPr>
        <p:spPr>
          <a:xfrm>
            <a:off x="19093" y="3137962"/>
            <a:ext cx="1800156" cy="30768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3" name="正方形/長方形 12"/>
          <p:cNvSpPr/>
          <p:nvPr/>
        </p:nvSpPr>
        <p:spPr>
          <a:xfrm>
            <a:off x="1844037" y="29257"/>
            <a:ext cx="1800156"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4" name="正方形/長方形 13"/>
          <p:cNvSpPr/>
          <p:nvPr/>
        </p:nvSpPr>
        <p:spPr>
          <a:xfrm>
            <a:off x="3668981" y="3137962"/>
            <a:ext cx="1800156" cy="30768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5" name="正方形/長方形 14"/>
          <p:cNvSpPr/>
          <p:nvPr/>
        </p:nvSpPr>
        <p:spPr>
          <a:xfrm>
            <a:off x="5494570" y="29257"/>
            <a:ext cx="1800156"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6" name="正方形/長方形 15"/>
          <p:cNvSpPr/>
          <p:nvPr/>
        </p:nvSpPr>
        <p:spPr>
          <a:xfrm>
            <a:off x="7318869" y="3138191"/>
            <a:ext cx="1800156" cy="30768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7" name="図プレースホルダー 7"/>
          <p:cNvSpPr>
            <a:spLocks noGrp="1"/>
          </p:cNvSpPr>
          <p:nvPr>
            <p:ph type="pic" sz="quarter" idx="17" hasCustomPrompt="1"/>
          </p:nvPr>
        </p:nvSpPr>
        <p:spPr>
          <a:xfrm>
            <a:off x="683572" y="3318426"/>
            <a:ext cx="471200" cy="628211"/>
          </a:xfrm>
        </p:spPr>
        <p:txBody>
          <a:bodyPr>
            <a:normAutofit/>
          </a:bodyPr>
          <a:lstStyle>
            <a:lvl1pPr>
              <a:defRPr sz="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2508516" y="243362"/>
            <a:ext cx="471200" cy="628211"/>
          </a:xfrm>
        </p:spPr>
        <p:txBody>
          <a:bodyPr>
            <a:normAutofit/>
          </a:bodyPr>
          <a:lstStyle>
            <a:lvl1pPr>
              <a:defRPr sz="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4333459" y="3318426"/>
            <a:ext cx="471200" cy="628211"/>
          </a:xfrm>
        </p:spPr>
        <p:txBody>
          <a:bodyPr>
            <a:normAutofit/>
          </a:bodyPr>
          <a:lstStyle>
            <a:lvl1pPr>
              <a:defRPr sz="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7983348" y="3318426"/>
            <a:ext cx="471200" cy="628211"/>
          </a:xfrm>
        </p:spPr>
        <p:txBody>
          <a:bodyPr>
            <a:normAutofit/>
          </a:bodyPr>
          <a:lstStyle>
            <a:lvl1pPr>
              <a:defRPr sz="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6159049" y="243362"/>
            <a:ext cx="471200" cy="628211"/>
          </a:xfrm>
        </p:spPr>
        <p:txBody>
          <a:bodyPr>
            <a:normAutofit/>
          </a:bodyPr>
          <a:lstStyle>
            <a:lvl1pPr>
              <a:defRPr sz="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20798" y="4025968"/>
            <a:ext cx="1769422" cy="398931"/>
          </a:xfrm>
        </p:spPr>
        <p:txBody>
          <a:bodyPr anchor="t">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106902" y="4357162"/>
            <a:ext cx="1591418" cy="1625600"/>
          </a:xfrm>
        </p:spPr>
        <p:txBody>
          <a:bodyPr anchor="t">
            <a:noAutofit/>
          </a:bodyPr>
          <a:lstStyle>
            <a:lvl1pPr algn="l">
              <a:lnSpc>
                <a:spcPct val="120000"/>
              </a:lnSpc>
              <a:defRPr sz="675">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1867515" y="941224"/>
            <a:ext cx="1769422" cy="398931"/>
          </a:xfrm>
        </p:spPr>
        <p:txBody>
          <a:bodyPr anchor="t">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1953619" y="1272419"/>
            <a:ext cx="1591418" cy="1625600"/>
          </a:xfrm>
        </p:spPr>
        <p:txBody>
          <a:bodyPr anchor="t">
            <a:noAutofit/>
          </a:bodyPr>
          <a:lstStyle>
            <a:lvl1pPr algn="l">
              <a:lnSpc>
                <a:spcPct val="120000"/>
              </a:lnSpc>
              <a:defRPr sz="675">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5518047" y="941225"/>
            <a:ext cx="1769422" cy="398931"/>
          </a:xfrm>
        </p:spPr>
        <p:txBody>
          <a:bodyPr anchor="t">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5604150" y="1272419"/>
            <a:ext cx="1591418" cy="1625600"/>
          </a:xfrm>
        </p:spPr>
        <p:txBody>
          <a:bodyPr anchor="t">
            <a:noAutofit/>
          </a:bodyPr>
          <a:lstStyle>
            <a:lvl1pPr algn="l">
              <a:lnSpc>
                <a:spcPct val="120000"/>
              </a:lnSpc>
              <a:defRPr sz="675">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3684288" y="4025968"/>
            <a:ext cx="1769422" cy="398931"/>
          </a:xfrm>
        </p:spPr>
        <p:txBody>
          <a:bodyPr anchor="t">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3770392" y="4357162"/>
            <a:ext cx="1591418" cy="1625600"/>
          </a:xfrm>
        </p:spPr>
        <p:txBody>
          <a:bodyPr anchor="t">
            <a:noAutofit/>
          </a:bodyPr>
          <a:lstStyle>
            <a:lvl1pPr algn="l">
              <a:lnSpc>
                <a:spcPct val="120000"/>
              </a:lnSpc>
              <a:defRPr sz="675">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7334820" y="4025968"/>
            <a:ext cx="1769422" cy="398931"/>
          </a:xfrm>
        </p:spPr>
        <p:txBody>
          <a:bodyPr anchor="t">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7420924" y="4357163"/>
            <a:ext cx="1591418" cy="1625600"/>
          </a:xfrm>
        </p:spPr>
        <p:txBody>
          <a:bodyPr anchor="t">
            <a:noAutofit/>
          </a:bodyPr>
          <a:lstStyle>
            <a:lvl1pPr algn="l">
              <a:lnSpc>
                <a:spcPct val="120000"/>
              </a:lnSpc>
              <a:defRPr sz="675">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787398" y="2962511"/>
            <a:ext cx="263548" cy="351367"/>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4439829" y="2962511"/>
            <a:ext cx="263548" cy="351367"/>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8087174" y="2962511"/>
            <a:ext cx="263548" cy="351367"/>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2612342" y="2918946"/>
            <a:ext cx="263548" cy="351367"/>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6262875" y="2957623"/>
            <a:ext cx="263548" cy="351367"/>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657653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32" name="六角形 31"/>
          <p:cNvSpPr/>
          <p:nvPr/>
        </p:nvSpPr>
        <p:spPr>
          <a:xfrm rot="5400000">
            <a:off x="2436249" y="2285106"/>
            <a:ext cx="4270708" cy="2761473"/>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7" name="円/楕円 36"/>
          <p:cNvSpPr/>
          <p:nvPr/>
        </p:nvSpPr>
        <p:spPr>
          <a:xfrm>
            <a:off x="4060710" y="930420"/>
            <a:ext cx="1012700" cy="135015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8" name="円/楕円 37"/>
          <p:cNvSpPr/>
          <p:nvPr/>
        </p:nvSpPr>
        <p:spPr>
          <a:xfrm>
            <a:off x="5427170" y="1920530"/>
            <a:ext cx="1012700" cy="135015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9" name="円/楕円 38"/>
          <p:cNvSpPr/>
          <p:nvPr/>
        </p:nvSpPr>
        <p:spPr>
          <a:xfrm>
            <a:off x="5427170" y="4020764"/>
            <a:ext cx="1012700" cy="135015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40" name="円/楕円 39"/>
          <p:cNvSpPr/>
          <p:nvPr/>
        </p:nvSpPr>
        <p:spPr>
          <a:xfrm>
            <a:off x="4060710" y="5040877"/>
            <a:ext cx="1012700" cy="135015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41" name="円/楕円 40"/>
          <p:cNvSpPr/>
          <p:nvPr/>
        </p:nvSpPr>
        <p:spPr>
          <a:xfrm>
            <a:off x="2684517" y="4020764"/>
            <a:ext cx="1012700" cy="135015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42" name="円/楕円 41"/>
          <p:cNvSpPr/>
          <p:nvPr/>
        </p:nvSpPr>
        <p:spPr>
          <a:xfrm>
            <a:off x="2684517" y="1914975"/>
            <a:ext cx="1012700" cy="135015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43" name="テキスト プレースホルダー 11"/>
          <p:cNvSpPr>
            <a:spLocks noGrp="1"/>
          </p:cNvSpPr>
          <p:nvPr>
            <p:ph type="body" sz="quarter" idx="21" hasCustomPrompt="1"/>
          </p:nvPr>
        </p:nvSpPr>
        <p:spPr>
          <a:xfrm>
            <a:off x="3491786" y="3300331"/>
            <a:ext cx="2137923" cy="660074"/>
          </a:xfrm>
        </p:spPr>
        <p:txBody>
          <a:bodyPr anchor="ctr">
            <a:noAutofit/>
          </a:bodyPr>
          <a:lstStyle>
            <a:lvl1pPr algn="ctr">
              <a:lnSpc>
                <a:spcPct val="100000"/>
              </a:lnSpc>
              <a:spcBef>
                <a:spcPts val="0"/>
              </a:spcBef>
              <a:defRPr sz="1350" spc="113"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2742789" y="2270292"/>
            <a:ext cx="900179" cy="660074"/>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4108814" y="1254901"/>
            <a:ext cx="900179" cy="660074"/>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5477080" y="2270292"/>
            <a:ext cx="900179" cy="660074"/>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2734427" y="4365801"/>
            <a:ext cx="900179" cy="660074"/>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5468717" y="4365801"/>
            <a:ext cx="900179" cy="660074"/>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4108814" y="5385914"/>
            <a:ext cx="900179" cy="660074"/>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52" name="円弧 51"/>
          <p:cNvSpPr/>
          <p:nvPr/>
        </p:nvSpPr>
        <p:spPr>
          <a:xfrm rot="2700000">
            <a:off x="3795016" y="1026492"/>
            <a:ext cx="1547059" cy="1160395"/>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54" name="直線コネクタ 53"/>
          <p:cNvCxnSpPr>
            <a:stCxn id="52" idx="0"/>
          </p:cNvCxnSpPr>
          <p:nvPr/>
        </p:nvCxnSpPr>
        <p:spPr>
          <a:xfrm>
            <a:off x="4978806" y="1059719"/>
            <a:ext cx="2826023"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p:nvSpPr>
        <p:spPr>
          <a:xfrm rot="2700000">
            <a:off x="5160384" y="2001388"/>
            <a:ext cx="1547059" cy="1160395"/>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61" name="直線コネクタ 60"/>
          <p:cNvCxnSpPr>
            <a:stCxn id="60" idx="0"/>
          </p:cNvCxnSpPr>
          <p:nvPr/>
        </p:nvCxnSpPr>
        <p:spPr>
          <a:xfrm>
            <a:off x="6344174" y="2034615"/>
            <a:ext cx="25021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p:nvSpPr>
        <p:spPr>
          <a:xfrm rot="2700000">
            <a:off x="5160384" y="4107177"/>
            <a:ext cx="1547059" cy="1160395"/>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64" name="直線コネクタ 63"/>
          <p:cNvCxnSpPr/>
          <p:nvPr/>
        </p:nvCxnSpPr>
        <p:spPr>
          <a:xfrm>
            <a:off x="6344174" y="4140403"/>
            <a:ext cx="25021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p:nvSpPr>
        <p:spPr>
          <a:xfrm rot="18900000" flipH="1">
            <a:off x="2606679" y="1808056"/>
            <a:ext cx="1160395" cy="1547059"/>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71" name="直線コネクタ 70"/>
          <p:cNvCxnSpPr>
            <a:stCxn id="70" idx="0"/>
          </p:cNvCxnSpPr>
          <p:nvPr/>
        </p:nvCxnSpPr>
        <p:spPr>
          <a:xfrm flipH="1">
            <a:off x="260374" y="2034615"/>
            <a:ext cx="2516240"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p:nvSpPr>
        <p:spPr>
          <a:xfrm rot="18900000" flipH="1">
            <a:off x="2606679" y="3913845"/>
            <a:ext cx="1160395" cy="1547059"/>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78" name="直線コネクタ 77"/>
          <p:cNvCxnSpPr>
            <a:stCxn id="77" idx="0"/>
          </p:cNvCxnSpPr>
          <p:nvPr/>
        </p:nvCxnSpPr>
        <p:spPr>
          <a:xfrm flipH="1">
            <a:off x="260374" y="4140403"/>
            <a:ext cx="2516240"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p:nvSpPr>
        <p:spPr>
          <a:xfrm rot="2700000" flipH="1" flipV="1">
            <a:off x="3778715" y="5144224"/>
            <a:ext cx="1547059" cy="1160395"/>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675"/>
          </a:p>
        </p:txBody>
      </p:sp>
      <p:cxnSp>
        <p:nvCxnSpPr>
          <p:cNvPr id="81" name="直線コネクタ 80"/>
          <p:cNvCxnSpPr>
            <a:stCxn id="80" idx="0"/>
          </p:cNvCxnSpPr>
          <p:nvPr/>
        </p:nvCxnSpPr>
        <p:spPr>
          <a:xfrm flipH="1">
            <a:off x="1238358" y="6271386"/>
            <a:ext cx="290362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28" hasCustomPrompt="1"/>
          </p:nvPr>
        </p:nvSpPr>
        <p:spPr>
          <a:xfrm>
            <a:off x="5202988" y="1134929"/>
            <a:ext cx="2601841" cy="564892"/>
          </a:xfrm>
        </p:spPr>
        <p:txBody>
          <a:bodyPr anchor="t">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6548510" y="2135731"/>
            <a:ext cx="2297808" cy="920736"/>
          </a:xfrm>
        </p:spPr>
        <p:txBody>
          <a:bodyPr anchor="t">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6554861" y="4227003"/>
            <a:ext cx="2297808" cy="920736"/>
          </a:xfrm>
        </p:spPr>
        <p:txBody>
          <a:bodyPr anchor="t">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248217" y="2135237"/>
            <a:ext cx="2297808" cy="920736"/>
          </a:xfrm>
        </p:spPr>
        <p:txBody>
          <a:bodyPr anchor="t">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260373" y="4235470"/>
            <a:ext cx="2297808" cy="920736"/>
          </a:xfrm>
        </p:spPr>
        <p:txBody>
          <a:bodyPr anchor="t">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1310101" y="5622262"/>
            <a:ext cx="2601841" cy="564892"/>
          </a:xfrm>
        </p:spPr>
        <p:txBody>
          <a:bodyPr anchor="b">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228621" y="235780"/>
            <a:ext cx="3384844" cy="1322089"/>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p:nvCxnSpPr>
        <p:spPr>
          <a:xfrm flipH="1">
            <a:off x="-396" y="1581689"/>
            <a:ext cx="3732116"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01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1" y="3"/>
            <a:ext cx="2286199" cy="2199503"/>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6" name="図プレースホルダー 5"/>
          <p:cNvSpPr>
            <a:spLocks noGrp="1"/>
          </p:cNvSpPr>
          <p:nvPr>
            <p:ph type="pic" sz="quarter" idx="13" hasCustomPrompt="1"/>
          </p:nvPr>
        </p:nvSpPr>
        <p:spPr>
          <a:xfrm>
            <a:off x="2285406" y="3"/>
            <a:ext cx="2286199" cy="2199503"/>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4572398" y="3"/>
            <a:ext cx="2286199" cy="2199503"/>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6857803" y="3"/>
            <a:ext cx="2286199" cy="2199503"/>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1" y="2189607"/>
            <a:ext cx="2286199" cy="2199503"/>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2285406" y="2189607"/>
            <a:ext cx="2286199" cy="2199503"/>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4572398" y="2189607"/>
            <a:ext cx="2286199" cy="2199503"/>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6857803" y="2189607"/>
            <a:ext cx="2286199" cy="2199503"/>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1" y="1809578"/>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2285406" y="1809578"/>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4571605" y="1809578"/>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6857009" y="1809578"/>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795" y="3999182"/>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2286199" y="3999182"/>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4572398" y="3999182"/>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6857803" y="3999182"/>
            <a:ext cx="2286199" cy="387522"/>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1413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Word - 1 Column">
    <p:spTree>
      <p:nvGrpSpPr>
        <p:cNvPr id="1" name=""/>
        <p:cNvGrpSpPr/>
        <p:nvPr/>
      </p:nvGrpSpPr>
      <p:grpSpPr>
        <a:xfrm>
          <a:off x="0" y="0"/>
          <a:ext cx="0" cy="0"/>
          <a:chOff x="0" y="0"/>
          <a:chExt cx="0" cy="0"/>
        </a:xfrm>
      </p:grpSpPr>
      <p:sp>
        <p:nvSpPr>
          <p:cNvPr id="17" name="円/楕円 16"/>
          <p:cNvSpPr/>
          <p:nvPr/>
        </p:nvSpPr>
        <p:spPr>
          <a:xfrm>
            <a:off x="469941" y="1192425"/>
            <a:ext cx="3286648" cy="4381817"/>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chemeClr val="tx1"/>
              </a:solidFill>
            </a:endParaRPr>
          </a:p>
        </p:txBody>
      </p:sp>
      <p:sp>
        <p:nvSpPr>
          <p:cNvPr id="18" name="円/楕円 17"/>
          <p:cNvSpPr/>
          <p:nvPr/>
        </p:nvSpPr>
        <p:spPr>
          <a:xfrm>
            <a:off x="969722" y="1858740"/>
            <a:ext cx="2287089" cy="3049187"/>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chemeClr val="tx1"/>
              </a:solidFill>
            </a:endParaRPr>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7" name="テキスト プレースホルダー 11"/>
          <p:cNvSpPr>
            <a:spLocks noGrp="1"/>
          </p:cNvSpPr>
          <p:nvPr>
            <p:ph type="body" sz="quarter" idx="15" hasCustomPrompt="1"/>
          </p:nvPr>
        </p:nvSpPr>
        <p:spPr>
          <a:xfrm>
            <a:off x="4054399" y="1988844"/>
            <a:ext cx="4725935" cy="2910323"/>
          </a:xfrm>
        </p:spPr>
        <p:txBody>
          <a:bodyPr anchor="ctr">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566209" y="2558907"/>
            <a:ext cx="3240641" cy="1770197"/>
          </a:xfrm>
          <a:prstGeom prst="rect">
            <a:avLst/>
          </a:prstGeom>
        </p:spPr>
        <p:txBody>
          <a:bodyPr anchor="ctr"/>
          <a:lstStyle>
            <a:lvl1pPr algn="ctr">
              <a:defRPr sz="2475" spc="563" baseline="0"/>
            </a:lvl1pPr>
          </a:lstStyle>
          <a:p>
            <a:r>
              <a:rPr lang="en-US" altLang="ja-JP" dirty="0"/>
              <a:t>WORD</a:t>
            </a:r>
            <a:endParaRPr kumimoji="1" lang="ja-JP" altLang="en-US" dirty="0"/>
          </a:p>
        </p:txBody>
      </p:sp>
    </p:spTree>
    <p:extLst>
      <p:ext uri="{BB962C8B-B14F-4D97-AF65-F5344CB8AC3E}">
        <p14:creationId xmlns:p14="http://schemas.microsoft.com/office/powerpoint/2010/main" val="873901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500"/>
                            </p:stCondLst>
                            <p:childTnLst>
                              <p:par>
                                <p:cTn id="16" presetID="2" presetClass="entr" presetSubtype="2" decel="10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low 1">
    <p:spTree>
      <p:nvGrpSpPr>
        <p:cNvPr id="1" name=""/>
        <p:cNvGrpSpPr/>
        <p:nvPr/>
      </p:nvGrpSpPr>
      <p:grpSpPr>
        <a:xfrm>
          <a:off x="0" y="0"/>
          <a:ext cx="0" cy="0"/>
          <a:chOff x="0" y="0"/>
          <a:chExt cx="0" cy="0"/>
        </a:xfrm>
      </p:grpSpPr>
      <p:sp>
        <p:nvSpPr>
          <p:cNvPr id="76" name="フリーフォーム 75"/>
          <p:cNvSpPr/>
          <p:nvPr/>
        </p:nvSpPr>
        <p:spPr>
          <a:xfrm>
            <a:off x="1" y="1752603"/>
            <a:ext cx="9176546" cy="1972733"/>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grpSp>
        <p:nvGrpSpPr>
          <p:cNvPr id="32" name="グループ化 31"/>
          <p:cNvGrpSpPr/>
          <p:nvPr/>
        </p:nvGrpSpPr>
        <p:grpSpPr>
          <a:xfrm>
            <a:off x="437533" y="3971043"/>
            <a:ext cx="1710338" cy="1145300"/>
            <a:chOff x="187211" y="5765810"/>
            <a:chExt cx="3420380" cy="1717950"/>
          </a:xfrm>
        </p:grpSpPr>
        <p:sp>
          <p:nvSpPr>
            <p:cNvPr id="30" name="正方形/長方形 29"/>
            <p:cNvSpPr/>
            <p:nvPr/>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31" name="二等辺三角形 30"/>
            <p:cNvSpPr/>
            <p:nvPr/>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67" name="円/楕円 66"/>
          <p:cNvSpPr/>
          <p:nvPr/>
        </p:nvSpPr>
        <p:spPr>
          <a:xfrm>
            <a:off x="147957" y="3828022"/>
            <a:ext cx="463986" cy="618594"/>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4" name="図プレースホルダー 33"/>
          <p:cNvSpPr>
            <a:spLocks noGrp="1"/>
          </p:cNvSpPr>
          <p:nvPr>
            <p:ph type="pic" sz="quarter" idx="25" hasCustomPrompt="1"/>
          </p:nvPr>
        </p:nvSpPr>
        <p:spPr>
          <a:xfrm>
            <a:off x="259585" y="3987979"/>
            <a:ext cx="223165" cy="297527"/>
          </a:xfrm>
        </p:spPr>
        <p:txBody>
          <a:bodyPr>
            <a:normAutofit/>
          </a:bodyPr>
          <a:lstStyle>
            <a:lvl1pPr>
              <a:defRPr sz="375"/>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22" name="テキスト プレースホルダー 11"/>
          <p:cNvSpPr>
            <a:spLocks noGrp="1"/>
          </p:cNvSpPr>
          <p:nvPr>
            <p:ph type="body" sz="quarter" idx="15" hasCustomPrompt="1"/>
          </p:nvPr>
        </p:nvSpPr>
        <p:spPr>
          <a:xfrm>
            <a:off x="21708" y="3025316"/>
            <a:ext cx="1769422" cy="660074"/>
          </a:xfrm>
        </p:spPr>
        <p:txBody>
          <a:bodyPr anchor="b">
            <a:noAutofit/>
          </a:bodyPr>
          <a:lstStyle>
            <a:lvl1pPr algn="r">
              <a:lnSpc>
                <a:spcPct val="100000"/>
              </a:lnSpc>
              <a:spcBef>
                <a:spcPts val="0"/>
              </a:spcBef>
              <a:defRPr sz="1800" spc="113"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611944" y="4186122"/>
            <a:ext cx="1423405" cy="920274"/>
          </a:xfrm>
        </p:spPr>
        <p:txBody>
          <a:bodyPr anchor="ctr">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1875504" y="1795180"/>
            <a:ext cx="1769422" cy="660074"/>
          </a:xfrm>
        </p:spPr>
        <p:txBody>
          <a:bodyPr anchor="t">
            <a:noAutofit/>
          </a:bodyPr>
          <a:lstStyle>
            <a:lvl1pPr algn="r">
              <a:lnSpc>
                <a:spcPct val="100000"/>
              </a:lnSpc>
              <a:spcBef>
                <a:spcPts val="0"/>
              </a:spcBef>
              <a:defRPr sz="1800" spc="113"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5535300" y="2362655"/>
            <a:ext cx="1769422" cy="660074"/>
          </a:xfrm>
        </p:spPr>
        <p:txBody>
          <a:bodyPr anchor="t">
            <a:noAutofit/>
          </a:bodyPr>
          <a:lstStyle>
            <a:lvl1pPr algn="r">
              <a:lnSpc>
                <a:spcPct val="100000"/>
              </a:lnSpc>
              <a:spcBef>
                <a:spcPts val="0"/>
              </a:spcBef>
              <a:defRPr sz="1800" spc="113"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3704336" y="2487708"/>
            <a:ext cx="1769422" cy="660074"/>
          </a:xfrm>
        </p:spPr>
        <p:txBody>
          <a:bodyPr anchor="b">
            <a:noAutofit/>
          </a:bodyPr>
          <a:lstStyle>
            <a:lvl1pPr algn="r">
              <a:lnSpc>
                <a:spcPct val="100000"/>
              </a:lnSpc>
              <a:spcBef>
                <a:spcPts val="0"/>
              </a:spcBef>
              <a:defRPr sz="1800" spc="113"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7358160" y="2935306"/>
            <a:ext cx="1769422" cy="660074"/>
          </a:xfrm>
        </p:spPr>
        <p:txBody>
          <a:bodyPr anchor="b">
            <a:noAutofit/>
          </a:bodyPr>
          <a:lstStyle>
            <a:lvl1pPr algn="r">
              <a:lnSpc>
                <a:spcPct val="100000"/>
              </a:lnSpc>
              <a:spcBef>
                <a:spcPts val="0"/>
              </a:spcBef>
              <a:defRPr sz="1800" spc="113" baseline="0">
                <a:solidFill>
                  <a:schemeClr val="tx1"/>
                </a:solidFill>
                <a:latin typeface="+mj-lt"/>
              </a:defRPr>
            </a:lvl1pPr>
          </a:lstStyle>
          <a:p>
            <a:pPr lvl="0"/>
            <a:r>
              <a:rPr lang="en-US" altLang="ja-JP" dirty="0"/>
              <a:t>TEXT HERE</a:t>
            </a:r>
            <a:endParaRPr lang="en-US" dirty="0"/>
          </a:p>
        </p:txBody>
      </p:sp>
      <p:grpSp>
        <p:nvGrpSpPr>
          <p:cNvPr id="35" name="グループ化 34"/>
          <p:cNvGrpSpPr/>
          <p:nvPr/>
        </p:nvGrpSpPr>
        <p:grpSpPr>
          <a:xfrm rot="10800000">
            <a:off x="1880160" y="505037"/>
            <a:ext cx="1710338" cy="1145300"/>
            <a:chOff x="187211" y="5765810"/>
            <a:chExt cx="3420380" cy="1717950"/>
          </a:xfrm>
        </p:grpSpPr>
        <p:sp>
          <p:nvSpPr>
            <p:cNvPr id="36" name="正方形/長方形 35"/>
            <p:cNvSpPr/>
            <p:nvPr/>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37" name="二等辺三角形 36"/>
            <p:cNvSpPr/>
            <p:nvPr/>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38" name="テキスト プレースホルダー 11"/>
          <p:cNvSpPr>
            <a:spLocks noGrp="1"/>
          </p:cNvSpPr>
          <p:nvPr>
            <p:ph type="body" sz="quarter" idx="26" hasCustomPrompt="1"/>
          </p:nvPr>
        </p:nvSpPr>
        <p:spPr>
          <a:xfrm>
            <a:off x="2098774" y="540095"/>
            <a:ext cx="1379203" cy="920274"/>
          </a:xfrm>
        </p:spPr>
        <p:txBody>
          <a:bodyPr anchor="ctr">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grpSp>
        <p:nvGrpSpPr>
          <p:cNvPr id="40" name="グループ化 39"/>
          <p:cNvGrpSpPr/>
          <p:nvPr/>
        </p:nvGrpSpPr>
        <p:grpSpPr>
          <a:xfrm rot="10800000">
            <a:off x="5539692" y="1075100"/>
            <a:ext cx="1710338" cy="1145300"/>
            <a:chOff x="187211" y="5765810"/>
            <a:chExt cx="3420380" cy="1717950"/>
          </a:xfrm>
        </p:grpSpPr>
        <p:sp>
          <p:nvSpPr>
            <p:cNvPr id="41" name="正方形/長方形 40"/>
            <p:cNvSpPr/>
            <p:nvPr/>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42" name="二等辺三角形 41"/>
            <p:cNvSpPr/>
            <p:nvPr/>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43" name="テキスト プレースホルダー 11"/>
          <p:cNvSpPr>
            <a:spLocks noGrp="1"/>
          </p:cNvSpPr>
          <p:nvPr>
            <p:ph type="body" sz="quarter" idx="28" hasCustomPrompt="1"/>
          </p:nvPr>
        </p:nvSpPr>
        <p:spPr>
          <a:xfrm>
            <a:off x="5771685" y="1110158"/>
            <a:ext cx="1365824" cy="920274"/>
          </a:xfrm>
        </p:spPr>
        <p:txBody>
          <a:bodyPr anchor="ctr">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grpSp>
        <p:nvGrpSpPr>
          <p:cNvPr id="45" name="グループ化 44"/>
          <p:cNvGrpSpPr/>
          <p:nvPr/>
        </p:nvGrpSpPr>
        <p:grpSpPr>
          <a:xfrm>
            <a:off x="3716434" y="3467030"/>
            <a:ext cx="1710338" cy="1145300"/>
            <a:chOff x="187211" y="5765810"/>
            <a:chExt cx="3420380" cy="1717950"/>
          </a:xfrm>
        </p:grpSpPr>
        <p:sp>
          <p:nvSpPr>
            <p:cNvPr id="46" name="正方形/長方形 45"/>
            <p:cNvSpPr/>
            <p:nvPr/>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47" name="二等辺三角形 46"/>
            <p:cNvSpPr/>
            <p:nvPr/>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48" name="テキスト プレースホルダー 11"/>
          <p:cNvSpPr>
            <a:spLocks noGrp="1"/>
          </p:cNvSpPr>
          <p:nvPr>
            <p:ph type="body" sz="quarter" idx="30" hasCustomPrompt="1"/>
          </p:nvPr>
        </p:nvSpPr>
        <p:spPr>
          <a:xfrm>
            <a:off x="3952367" y="3682109"/>
            <a:ext cx="1361885" cy="920274"/>
          </a:xfrm>
        </p:spPr>
        <p:txBody>
          <a:bodyPr anchor="ctr">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grpSp>
        <p:nvGrpSpPr>
          <p:cNvPr id="59" name="グループ化 58"/>
          <p:cNvGrpSpPr/>
          <p:nvPr/>
        </p:nvGrpSpPr>
        <p:grpSpPr>
          <a:xfrm>
            <a:off x="7340049" y="3887280"/>
            <a:ext cx="1710338" cy="1145300"/>
            <a:chOff x="187211" y="5765810"/>
            <a:chExt cx="3420380" cy="1717950"/>
          </a:xfrm>
        </p:grpSpPr>
        <p:sp>
          <p:nvSpPr>
            <p:cNvPr id="60" name="正方形/長方形 59"/>
            <p:cNvSpPr/>
            <p:nvPr/>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61" name="二等辺三角形 60"/>
            <p:cNvSpPr/>
            <p:nvPr/>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62" name="テキスト プレースホルダー 11"/>
          <p:cNvSpPr>
            <a:spLocks noGrp="1"/>
          </p:cNvSpPr>
          <p:nvPr>
            <p:ph type="body" sz="quarter" idx="32" hasCustomPrompt="1"/>
          </p:nvPr>
        </p:nvSpPr>
        <p:spPr>
          <a:xfrm>
            <a:off x="7572040" y="4068492"/>
            <a:ext cx="1365824" cy="920274"/>
          </a:xfrm>
        </p:spPr>
        <p:txBody>
          <a:bodyPr anchor="ctr">
            <a:noAutofit/>
          </a:bodyPr>
          <a:lstStyle>
            <a:lvl1pPr algn="l">
              <a:lnSpc>
                <a:spcPct val="120000"/>
              </a:lnSpc>
              <a:defRPr sz="600">
                <a:solidFill>
                  <a:schemeClr val="tx1"/>
                </a:solidFill>
                <a:latin typeface="+mn-lt"/>
              </a:defRPr>
            </a:lvl1pPr>
          </a:lstStyle>
          <a:p>
            <a:pPr lvl="0"/>
            <a:r>
              <a:rPr lang="en-US" altLang="ja-JP" dirty="0"/>
              <a:t>Text Here</a:t>
            </a:r>
            <a:endParaRPr lang="en-US" dirty="0"/>
          </a:p>
        </p:txBody>
      </p:sp>
      <p:sp>
        <p:nvSpPr>
          <p:cNvPr id="64" name="直角三角形 63"/>
          <p:cNvSpPr/>
          <p:nvPr/>
        </p:nvSpPr>
        <p:spPr>
          <a:xfrm rot="8100000">
            <a:off x="1704296" y="2691198"/>
            <a:ext cx="202540" cy="270030"/>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5" name="直角三角形 64"/>
          <p:cNvSpPr/>
          <p:nvPr/>
        </p:nvSpPr>
        <p:spPr>
          <a:xfrm rot="18900000">
            <a:off x="7238778" y="2733645"/>
            <a:ext cx="202540" cy="270030"/>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8" name="円/楕円 67"/>
          <p:cNvSpPr/>
          <p:nvPr/>
        </p:nvSpPr>
        <p:spPr>
          <a:xfrm>
            <a:off x="1648070" y="195739"/>
            <a:ext cx="463986" cy="618594"/>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9" name="図プレースホルダー 33"/>
          <p:cNvSpPr>
            <a:spLocks noGrp="1"/>
          </p:cNvSpPr>
          <p:nvPr>
            <p:ph type="pic" sz="quarter" idx="34" hasCustomPrompt="1"/>
          </p:nvPr>
        </p:nvSpPr>
        <p:spPr>
          <a:xfrm>
            <a:off x="1759698" y="355694"/>
            <a:ext cx="223165" cy="297527"/>
          </a:xfrm>
        </p:spPr>
        <p:txBody>
          <a:bodyPr>
            <a:normAutofit/>
          </a:bodyPr>
          <a:lstStyle>
            <a:lvl1pPr>
              <a:defRPr sz="375"/>
            </a:lvl1pPr>
          </a:lstStyle>
          <a:p>
            <a:r>
              <a:rPr kumimoji="1" lang="en-US" altLang="ja-JP" dirty="0"/>
              <a:t>ICON</a:t>
            </a:r>
            <a:endParaRPr kumimoji="1" lang="ja-JP" altLang="en-US" dirty="0"/>
          </a:p>
        </p:txBody>
      </p:sp>
      <p:sp>
        <p:nvSpPr>
          <p:cNvPr id="70" name="円/楕円 69"/>
          <p:cNvSpPr/>
          <p:nvPr/>
        </p:nvSpPr>
        <p:spPr>
          <a:xfrm>
            <a:off x="3484441" y="3292804"/>
            <a:ext cx="463986" cy="618594"/>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1" name="図プレースホルダー 33"/>
          <p:cNvSpPr>
            <a:spLocks noGrp="1"/>
          </p:cNvSpPr>
          <p:nvPr>
            <p:ph type="pic" sz="quarter" idx="35" hasCustomPrompt="1"/>
          </p:nvPr>
        </p:nvSpPr>
        <p:spPr>
          <a:xfrm>
            <a:off x="3596068" y="3452762"/>
            <a:ext cx="223165" cy="297527"/>
          </a:xfrm>
        </p:spPr>
        <p:txBody>
          <a:bodyPr>
            <a:normAutofit/>
          </a:bodyPr>
          <a:lstStyle>
            <a:lvl1pPr>
              <a:defRPr sz="375"/>
            </a:lvl1pPr>
          </a:lstStyle>
          <a:p>
            <a:r>
              <a:rPr kumimoji="1" lang="en-US" altLang="ja-JP" dirty="0"/>
              <a:t>ICON</a:t>
            </a:r>
            <a:endParaRPr kumimoji="1" lang="ja-JP" altLang="en-US" dirty="0"/>
          </a:p>
        </p:txBody>
      </p:sp>
      <p:sp>
        <p:nvSpPr>
          <p:cNvPr id="72" name="円/楕円 71"/>
          <p:cNvSpPr/>
          <p:nvPr/>
        </p:nvSpPr>
        <p:spPr>
          <a:xfrm>
            <a:off x="5307699" y="763137"/>
            <a:ext cx="463986" cy="618594"/>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3" name="図プレースホルダー 33"/>
          <p:cNvSpPr>
            <a:spLocks noGrp="1"/>
          </p:cNvSpPr>
          <p:nvPr>
            <p:ph type="pic" sz="quarter" idx="36" hasCustomPrompt="1"/>
          </p:nvPr>
        </p:nvSpPr>
        <p:spPr>
          <a:xfrm>
            <a:off x="5419327" y="923095"/>
            <a:ext cx="223165" cy="297527"/>
          </a:xfrm>
        </p:spPr>
        <p:txBody>
          <a:bodyPr>
            <a:normAutofit/>
          </a:bodyPr>
          <a:lstStyle>
            <a:lvl1pPr>
              <a:defRPr sz="375"/>
            </a:lvl1pPr>
          </a:lstStyle>
          <a:p>
            <a:r>
              <a:rPr kumimoji="1" lang="en-US" altLang="ja-JP" dirty="0"/>
              <a:t>ICON</a:t>
            </a:r>
            <a:endParaRPr kumimoji="1" lang="ja-JP" altLang="en-US" dirty="0"/>
          </a:p>
        </p:txBody>
      </p:sp>
      <p:sp>
        <p:nvSpPr>
          <p:cNvPr id="74" name="円/楕円 73"/>
          <p:cNvSpPr/>
          <p:nvPr/>
        </p:nvSpPr>
        <p:spPr>
          <a:xfrm>
            <a:off x="7108055" y="3730507"/>
            <a:ext cx="463986" cy="618594"/>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5" name="図プレースホルダー 33"/>
          <p:cNvSpPr>
            <a:spLocks noGrp="1"/>
          </p:cNvSpPr>
          <p:nvPr>
            <p:ph type="pic" sz="quarter" idx="37" hasCustomPrompt="1"/>
          </p:nvPr>
        </p:nvSpPr>
        <p:spPr>
          <a:xfrm>
            <a:off x="7219683" y="3890462"/>
            <a:ext cx="223165" cy="297527"/>
          </a:xfrm>
        </p:spPr>
        <p:txBody>
          <a:bodyPr>
            <a:normAutofit/>
          </a:bodyPr>
          <a:lstStyle>
            <a:lvl1pPr>
              <a:defRPr sz="375"/>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2461013" y="4718066"/>
            <a:ext cx="4199903"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p:nvCxnSpPr>
        <p:spPr>
          <a:xfrm flipH="1" flipV="1">
            <a:off x="1666623" y="5556709"/>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1666624" y="5621870"/>
            <a:ext cx="5816642" cy="728133"/>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50919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 Points and Texts">
    <p:spTree>
      <p:nvGrpSpPr>
        <p:cNvPr id="1" name=""/>
        <p:cNvGrpSpPr/>
        <p:nvPr/>
      </p:nvGrpSpPr>
      <p:grpSpPr>
        <a:xfrm>
          <a:off x="0" y="0"/>
          <a:ext cx="0" cy="0"/>
          <a:chOff x="0" y="0"/>
          <a:chExt cx="0" cy="0"/>
        </a:xfrm>
      </p:grpSpPr>
      <p:cxnSp>
        <p:nvCxnSpPr>
          <p:cNvPr id="36" name="直線コネクタ 35"/>
          <p:cNvCxnSpPr/>
          <p:nvPr/>
        </p:nvCxnSpPr>
        <p:spPr>
          <a:xfrm flipH="1">
            <a:off x="-397" y="2719394"/>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p:nvSpPr>
        <p:spPr>
          <a:xfrm rot="5400000">
            <a:off x="466878" y="2106763"/>
            <a:ext cx="4270708" cy="2761473"/>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涙形 4"/>
          <p:cNvSpPr/>
          <p:nvPr/>
        </p:nvSpPr>
        <p:spPr>
          <a:xfrm rot="8100000">
            <a:off x="1913294" y="535527"/>
            <a:ext cx="1357001" cy="1809177"/>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 name="涙形 5"/>
          <p:cNvSpPr/>
          <p:nvPr/>
        </p:nvSpPr>
        <p:spPr>
          <a:xfrm rot="4500000">
            <a:off x="418444" y="1715152"/>
            <a:ext cx="1809177" cy="1357001"/>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7" name="涙形 6"/>
          <p:cNvSpPr/>
          <p:nvPr/>
        </p:nvSpPr>
        <p:spPr>
          <a:xfrm rot="900000">
            <a:off x="644531" y="3410633"/>
            <a:ext cx="1357001" cy="1809177"/>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8" name="涙形 7"/>
          <p:cNvSpPr/>
          <p:nvPr/>
        </p:nvSpPr>
        <p:spPr>
          <a:xfrm rot="18900000">
            <a:off x="1923733" y="4350130"/>
            <a:ext cx="1357001" cy="1809177"/>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9" name="涙形 8"/>
          <p:cNvSpPr/>
          <p:nvPr/>
        </p:nvSpPr>
        <p:spPr>
          <a:xfrm rot="15300000">
            <a:off x="2966407" y="3622680"/>
            <a:ext cx="1809177" cy="1357001"/>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0" name="涙形 9"/>
          <p:cNvSpPr/>
          <p:nvPr/>
        </p:nvSpPr>
        <p:spPr>
          <a:xfrm rot="11700000">
            <a:off x="3192495" y="1475024"/>
            <a:ext cx="1357001" cy="1809177"/>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5" name="テキスト プレースホルダー 11"/>
          <p:cNvSpPr>
            <a:spLocks noGrp="1"/>
          </p:cNvSpPr>
          <p:nvPr>
            <p:ph type="body" sz="quarter" idx="23" hasCustomPrompt="1"/>
          </p:nvPr>
        </p:nvSpPr>
        <p:spPr>
          <a:xfrm>
            <a:off x="1961484" y="1088744"/>
            <a:ext cx="1237745" cy="390043"/>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2401160" y="624809"/>
            <a:ext cx="392989" cy="523939"/>
          </a:xfrm>
        </p:spPr>
        <p:txBody>
          <a:bodyPr>
            <a:normAutofit/>
          </a:bodyPr>
          <a:lstStyle>
            <a:lvl1pPr>
              <a:defRPr sz="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2024462" y="1388773"/>
            <a:ext cx="1120688" cy="690077"/>
          </a:xfrm>
        </p:spPr>
        <p:txBody>
          <a:bodyPr anchor="t">
            <a:noAutofit/>
          </a:bodyPr>
          <a:lstStyle>
            <a:lvl1pPr algn="ctr">
              <a:lnSpc>
                <a:spcPct val="120000"/>
              </a:lnSpc>
              <a:defRPr sz="525">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3234825" y="2062733"/>
            <a:ext cx="1237745" cy="390043"/>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3674501" y="1598800"/>
            <a:ext cx="392989" cy="523939"/>
          </a:xfrm>
        </p:spPr>
        <p:txBody>
          <a:bodyPr>
            <a:normAutofit/>
          </a:bodyPr>
          <a:lstStyle>
            <a:lvl1pPr>
              <a:defRPr sz="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3297804" y="2362766"/>
            <a:ext cx="1120688" cy="690077"/>
          </a:xfrm>
        </p:spPr>
        <p:txBody>
          <a:bodyPr anchor="t">
            <a:noAutofit/>
          </a:bodyPr>
          <a:lstStyle>
            <a:lvl1pPr algn="ctr">
              <a:lnSpc>
                <a:spcPct val="120000"/>
              </a:lnSpc>
              <a:defRPr sz="525">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686861" y="2032730"/>
            <a:ext cx="1237745" cy="390043"/>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1126537" y="1568795"/>
            <a:ext cx="392989" cy="523939"/>
          </a:xfrm>
        </p:spPr>
        <p:txBody>
          <a:bodyPr>
            <a:normAutofit/>
          </a:bodyPr>
          <a:lstStyle>
            <a:lvl1pPr>
              <a:defRPr sz="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749839" y="2332763"/>
            <a:ext cx="1120688" cy="690077"/>
          </a:xfrm>
        </p:spPr>
        <p:txBody>
          <a:bodyPr anchor="t">
            <a:noAutofit/>
          </a:bodyPr>
          <a:lstStyle>
            <a:lvl1pPr algn="ctr">
              <a:lnSpc>
                <a:spcPct val="120000"/>
              </a:lnSpc>
              <a:defRPr sz="525">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686861" y="3951433"/>
            <a:ext cx="1237745" cy="390043"/>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1126537" y="3487503"/>
            <a:ext cx="392989" cy="523939"/>
          </a:xfrm>
        </p:spPr>
        <p:txBody>
          <a:bodyPr>
            <a:normAutofit/>
          </a:bodyPr>
          <a:lstStyle>
            <a:lvl1pPr>
              <a:defRPr sz="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749839" y="4251469"/>
            <a:ext cx="1120688" cy="690077"/>
          </a:xfrm>
        </p:spPr>
        <p:txBody>
          <a:bodyPr anchor="t">
            <a:noAutofit/>
          </a:bodyPr>
          <a:lstStyle>
            <a:lvl1pPr algn="ctr">
              <a:lnSpc>
                <a:spcPct val="120000"/>
              </a:lnSpc>
              <a:defRPr sz="525">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3234825" y="3939060"/>
            <a:ext cx="1237745" cy="390043"/>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3674501" y="3475126"/>
            <a:ext cx="392989" cy="523939"/>
          </a:xfrm>
        </p:spPr>
        <p:txBody>
          <a:bodyPr>
            <a:normAutofit/>
          </a:bodyPr>
          <a:lstStyle>
            <a:lvl1pPr>
              <a:defRPr sz="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3297804" y="4239093"/>
            <a:ext cx="1120688" cy="690077"/>
          </a:xfrm>
        </p:spPr>
        <p:txBody>
          <a:bodyPr anchor="t">
            <a:noAutofit/>
          </a:bodyPr>
          <a:lstStyle>
            <a:lvl1pPr algn="ctr">
              <a:lnSpc>
                <a:spcPct val="120000"/>
              </a:lnSpc>
              <a:defRPr sz="525">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1961484" y="4883046"/>
            <a:ext cx="1237745" cy="390043"/>
          </a:xfrm>
        </p:spPr>
        <p:txBody>
          <a:bodyPr anchor="ctr">
            <a:noAutofit/>
          </a:bodyPr>
          <a:lstStyle>
            <a:lvl1pPr algn="ctr">
              <a:lnSpc>
                <a:spcPct val="100000"/>
              </a:lnSpc>
              <a:spcBef>
                <a:spcPts val="0"/>
              </a:spcBef>
              <a:defRPr sz="9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2401160" y="4389110"/>
            <a:ext cx="392989" cy="523939"/>
          </a:xfrm>
        </p:spPr>
        <p:txBody>
          <a:bodyPr>
            <a:normAutofit/>
          </a:bodyPr>
          <a:lstStyle>
            <a:lvl1pPr>
              <a:defRPr sz="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2024462" y="5153076"/>
            <a:ext cx="1120688" cy="690077"/>
          </a:xfrm>
        </p:spPr>
        <p:txBody>
          <a:bodyPr anchor="t">
            <a:noAutofit/>
          </a:bodyPr>
          <a:lstStyle>
            <a:lvl1pPr algn="ctr">
              <a:lnSpc>
                <a:spcPct val="120000"/>
              </a:lnSpc>
              <a:defRPr sz="525">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4774540" y="811525"/>
            <a:ext cx="3957801" cy="1860207"/>
          </a:xfrm>
        </p:spPr>
        <p:txBody>
          <a:bodyPr anchor="b">
            <a:noAutofit/>
          </a:bodyPr>
          <a:lstStyle>
            <a:lvl1pPr algn="l">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sp>
        <p:nvSpPr>
          <p:cNvPr id="41" name="ホームベース 40"/>
          <p:cNvSpPr/>
          <p:nvPr/>
        </p:nvSpPr>
        <p:spPr>
          <a:xfrm>
            <a:off x="4808321" y="2937728"/>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42" name="テキスト プレースホルダー 11"/>
          <p:cNvSpPr>
            <a:spLocks noGrp="1"/>
          </p:cNvSpPr>
          <p:nvPr>
            <p:ph type="body" sz="quarter" idx="16" hasCustomPrompt="1"/>
          </p:nvPr>
        </p:nvSpPr>
        <p:spPr>
          <a:xfrm>
            <a:off x="5048190" y="3186100"/>
            <a:ext cx="3664630" cy="1084726"/>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5048190" y="2799817"/>
            <a:ext cx="3664630"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
        <p:nvSpPr>
          <p:cNvPr id="44" name="ホームベース 43"/>
          <p:cNvSpPr/>
          <p:nvPr/>
        </p:nvSpPr>
        <p:spPr>
          <a:xfrm>
            <a:off x="4808321" y="4549837"/>
            <a:ext cx="239868" cy="239649"/>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p>
        </p:txBody>
      </p:sp>
      <p:sp>
        <p:nvSpPr>
          <p:cNvPr id="45" name="テキスト プレースホルダー 11"/>
          <p:cNvSpPr>
            <a:spLocks noGrp="1"/>
          </p:cNvSpPr>
          <p:nvPr>
            <p:ph type="body" sz="quarter" idx="45" hasCustomPrompt="1"/>
          </p:nvPr>
        </p:nvSpPr>
        <p:spPr>
          <a:xfrm>
            <a:off x="5048190" y="4805396"/>
            <a:ext cx="3664630" cy="1084726"/>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5048190" y="4411926"/>
            <a:ext cx="3664630"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1395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oniters">
    <p:spTree>
      <p:nvGrpSpPr>
        <p:cNvPr id="1" name=""/>
        <p:cNvGrpSpPr/>
        <p:nvPr/>
      </p:nvGrpSpPr>
      <p:grpSpPr>
        <a:xfrm>
          <a:off x="0" y="0"/>
          <a:ext cx="0" cy="0"/>
          <a:chOff x="0" y="0"/>
          <a:chExt cx="0" cy="0"/>
        </a:xfrm>
      </p:grpSpPr>
      <p:sp>
        <p:nvSpPr>
          <p:cNvPr id="5" name="正方形/長方形 4"/>
          <p:cNvSpPr/>
          <p:nvPr/>
        </p:nvSpPr>
        <p:spPr>
          <a:xfrm>
            <a:off x="0" y="3"/>
            <a:ext cx="9144000" cy="4389107"/>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9" name="テキスト プレースホルダー 7"/>
          <p:cNvSpPr>
            <a:spLocks noGrp="1"/>
          </p:cNvSpPr>
          <p:nvPr>
            <p:ph type="body" sz="quarter" idx="15" hasCustomPrompt="1"/>
          </p:nvPr>
        </p:nvSpPr>
        <p:spPr>
          <a:xfrm>
            <a:off x="206138" y="805406"/>
            <a:ext cx="3110813" cy="3355935"/>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333545" y="955420"/>
            <a:ext cx="2866923" cy="2100233"/>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5794860" y="800968"/>
            <a:ext cx="3110813" cy="3355935"/>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5922268" y="950983"/>
            <a:ext cx="2866923" cy="2100233"/>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2773265" y="638694"/>
            <a:ext cx="3599091" cy="3882687"/>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2907593" y="800964"/>
            <a:ext cx="3330659" cy="243027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6145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32" name="正方形/長方形 31"/>
          <p:cNvSpPr/>
          <p:nvPr/>
        </p:nvSpPr>
        <p:spPr>
          <a:xfrm>
            <a:off x="0" y="0"/>
            <a:ext cx="9144000" cy="3429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3" name="テキスト プレースホルダー 11"/>
          <p:cNvSpPr>
            <a:spLocks noGrp="1"/>
          </p:cNvSpPr>
          <p:nvPr>
            <p:ph type="body" sz="quarter" idx="15" hasCustomPrompt="1"/>
          </p:nvPr>
        </p:nvSpPr>
        <p:spPr>
          <a:xfrm>
            <a:off x="363668" y="818710"/>
            <a:ext cx="8416666" cy="1639492"/>
          </a:xfrm>
        </p:spPr>
        <p:txBody>
          <a:bodyPr anchor="b">
            <a:noAutofit/>
          </a:bodyPr>
          <a:lstStyle>
            <a:lvl1pPr algn="ctr">
              <a:lnSpc>
                <a:spcPct val="100000"/>
              </a:lnSpc>
              <a:spcBef>
                <a:spcPts val="0"/>
              </a:spcBef>
              <a:defRPr sz="5626" spc="225"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363669" y="2270292"/>
            <a:ext cx="8416666" cy="660074"/>
          </a:xfrm>
        </p:spPr>
        <p:txBody>
          <a:bodyPr anchor="ctr">
            <a:noAutofit/>
          </a:bodyPr>
          <a:lstStyle>
            <a:lvl1pPr algn="ctr">
              <a:lnSpc>
                <a:spcPct val="100000"/>
              </a:lnSpc>
              <a:spcBef>
                <a:spcPts val="0"/>
              </a:spcBef>
              <a:defRPr sz="1350" spc="563"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1601413" y="3759040"/>
            <a:ext cx="765152" cy="1020113"/>
          </a:xfrm>
        </p:spPr>
        <p:txBody>
          <a:bodyPr>
            <a:normAutofit/>
          </a:bodyPr>
          <a:lstStyle>
            <a:lvl1pPr>
              <a:defRPr sz="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813758" y="5225447"/>
            <a:ext cx="2362967" cy="1053873"/>
          </a:xfrm>
        </p:spPr>
        <p:txBody>
          <a:bodyPr anchor="t">
            <a:noAutofit/>
          </a:bodyPr>
          <a:lstStyle>
            <a:lvl1pPr algn="ctr">
              <a:lnSpc>
                <a:spcPct val="120000"/>
              </a:lnSpc>
              <a:defRPr sz="75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813758" y="4839160"/>
            <a:ext cx="2362967" cy="515469"/>
          </a:xfrm>
        </p:spPr>
        <p:txBody>
          <a:bodyPr anchor="t">
            <a:noAutofit/>
          </a:bodyPr>
          <a:lstStyle>
            <a:lvl1pPr algn="ctr">
              <a:lnSpc>
                <a:spcPct val="120000"/>
              </a:lnSpc>
              <a:defRPr sz="1200" spc="113">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4189425" y="3759040"/>
            <a:ext cx="765152" cy="1020113"/>
          </a:xfrm>
        </p:spPr>
        <p:txBody>
          <a:bodyPr>
            <a:normAutofit/>
          </a:bodyPr>
          <a:lstStyle>
            <a:lvl1pPr>
              <a:defRPr sz="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3401770" y="5225447"/>
            <a:ext cx="2362967" cy="1053873"/>
          </a:xfrm>
        </p:spPr>
        <p:txBody>
          <a:bodyPr anchor="t">
            <a:noAutofit/>
          </a:bodyPr>
          <a:lstStyle>
            <a:lvl1pPr algn="ctr">
              <a:lnSpc>
                <a:spcPct val="120000"/>
              </a:lnSpc>
              <a:defRPr sz="75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3401770" y="4839160"/>
            <a:ext cx="2362967" cy="515469"/>
          </a:xfrm>
        </p:spPr>
        <p:txBody>
          <a:bodyPr anchor="t">
            <a:noAutofit/>
          </a:bodyPr>
          <a:lstStyle>
            <a:lvl1pPr algn="ctr">
              <a:lnSpc>
                <a:spcPct val="120000"/>
              </a:lnSpc>
              <a:defRPr sz="1200" spc="113">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6777436" y="3759040"/>
            <a:ext cx="765152" cy="1020113"/>
          </a:xfrm>
        </p:spPr>
        <p:txBody>
          <a:bodyPr>
            <a:normAutofit/>
          </a:bodyPr>
          <a:lstStyle>
            <a:lvl1pPr>
              <a:defRPr sz="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5989782" y="5225447"/>
            <a:ext cx="2362967" cy="1053873"/>
          </a:xfrm>
        </p:spPr>
        <p:txBody>
          <a:bodyPr anchor="t">
            <a:noAutofit/>
          </a:bodyPr>
          <a:lstStyle>
            <a:lvl1pPr algn="ctr">
              <a:lnSpc>
                <a:spcPct val="120000"/>
              </a:lnSpc>
              <a:defRPr sz="75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5989782" y="4839160"/>
            <a:ext cx="2362967" cy="515469"/>
          </a:xfrm>
        </p:spPr>
        <p:txBody>
          <a:bodyPr anchor="t">
            <a:noAutofit/>
          </a:bodyPr>
          <a:lstStyle>
            <a:lvl1pPr algn="ctr">
              <a:lnSpc>
                <a:spcPct val="120000"/>
              </a:lnSpc>
              <a:defRPr sz="1200" spc="113">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05764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9" name="図プレースホルダー 8"/>
          <p:cNvSpPr>
            <a:spLocks noGrp="1"/>
          </p:cNvSpPr>
          <p:nvPr>
            <p:ph type="pic" sz="quarter" idx="12" hasCustomPrompt="1"/>
          </p:nvPr>
        </p:nvSpPr>
        <p:spPr>
          <a:xfrm>
            <a:off x="0" y="3"/>
            <a:ext cx="9144000" cy="4389107"/>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2708863"/>
            <a:ext cx="9144000" cy="510117"/>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3219301"/>
            <a:ext cx="9144000" cy="1169806"/>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655903" y="548680"/>
            <a:ext cx="1845689" cy="3838010"/>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2569105" y="2701767"/>
            <a:ext cx="6211229" cy="515469"/>
          </a:xfrm>
        </p:spPr>
        <p:txBody>
          <a:bodyPr anchor="t">
            <a:noAutofit/>
          </a:bodyPr>
          <a:lstStyle>
            <a:lvl1pPr algn="l">
              <a:lnSpc>
                <a:spcPct val="120000"/>
              </a:lnSpc>
              <a:defRPr sz="1200" spc="113">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2569105" y="3253576"/>
            <a:ext cx="6211229" cy="1105531"/>
          </a:xfrm>
        </p:spPr>
        <p:txBody>
          <a:bodyPr anchor="t">
            <a:noAutofit/>
          </a:bodyPr>
          <a:lstStyle>
            <a:lvl1pPr algn="l">
              <a:lnSpc>
                <a:spcPct val="120000"/>
              </a:lnSpc>
              <a:defRPr sz="75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791278" y="1178514"/>
            <a:ext cx="1574937" cy="3210983"/>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7316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Images">
    <p:spTree>
      <p:nvGrpSpPr>
        <p:cNvPr id="1" name=""/>
        <p:cNvGrpSpPr/>
        <p:nvPr/>
      </p:nvGrpSpPr>
      <p:grpSpPr>
        <a:xfrm>
          <a:off x="0" y="0"/>
          <a:ext cx="0" cy="0"/>
          <a:chOff x="0" y="0"/>
          <a:chExt cx="0" cy="0"/>
        </a:xfrm>
      </p:grpSpPr>
      <p:sp>
        <p:nvSpPr>
          <p:cNvPr id="9" name="正方形/長方形 8"/>
          <p:cNvSpPr/>
          <p:nvPr/>
        </p:nvSpPr>
        <p:spPr>
          <a:xfrm>
            <a:off x="-7379" y="2194557"/>
            <a:ext cx="9144000" cy="219455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3" name="正方形/長方形 22"/>
          <p:cNvSpPr/>
          <p:nvPr/>
        </p:nvSpPr>
        <p:spPr>
          <a:xfrm>
            <a:off x="-3596" y="2481740"/>
            <a:ext cx="9144000" cy="162018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5" name="正方形/長方形 4"/>
          <p:cNvSpPr/>
          <p:nvPr/>
        </p:nvSpPr>
        <p:spPr>
          <a:xfrm>
            <a:off x="0" y="3"/>
            <a:ext cx="9144000" cy="2194553"/>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22" name="正方形/長方形 21"/>
          <p:cNvSpPr/>
          <p:nvPr/>
        </p:nvSpPr>
        <p:spPr>
          <a:xfrm>
            <a:off x="1" y="278650"/>
            <a:ext cx="9136620" cy="162018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4" name="図プレースホルダー 13"/>
          <p:cNvSpPr>
            <a:spLocks noGrp="1"/>
          </p:cNvSpPr>
          <p:nvPr>
            <p:ph type="pic" sz="quarter" idx="13" hasCustomPrompt="1"/>
          </p:nvPr>
        </p:nvSpPr>
        <p:spPr>
          <a:xfrm>
            <a:off x="4572001" y="2194557"/>
            <a:ext cx="4570358" cy="2194553"/>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3"/>
            <a:ext cx="4570358" cy="2194553"/>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15"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4575511" y="784950"/>
            <a:ext cx="4249832" cy="963864"/>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4575511" y="398667"/>
            <a:ext cx="4249832"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299665" y="3008953"/>
            <a:ext cx="4249832" cy="930104"/>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299665" y="2622670"/>
            <a:ext cx="4249832" cy="515469"/>
          </a:xfrm>
        </p:spPr>
        <p:txBody>
          <a:bodyPr anchor="t">
            <a:noAutofit/>
          </a:bodyPr>
          <a:lstStyle>
            <a:lvl1pPr algn="l">
              <a:lnSpc>
                <a:spcPct val="120000"/>
              </a:lnSpc>
              <a:defRPr sz="1200" spc="113">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95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3"/>
            <a:ext cx="5212980" cy="4389107"/>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2730739" y="2147920"/>
            <a:ext cx="1975976" cy="525433"/>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3919372" y="-2"/>
            <a:ext cx="5224628" cy="4389107"/>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61231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13"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2873625" y="2152650"/>
            <a:ext cx="1690835" cy="514350"/>
          </a:xfrm>
        </p:spPr>
        <p:txBody>
          <a:bodyPr anchor="ctr">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4389025" y="1616635"/>
            <a:ext cx="1975976" cy="525433"/>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4531913" y="1621367"/>
            <a:ext cx="1690835" cy="514350"/>
          </a:xfrm>
        </p:spPr>
        <p:txBody>
          <a:bodyPr anchor="ctr">
            <a:noAutofit/>
          </a:bodyPr>
          <a:lstStyle>
            <a:lvl1pPr algn="ctr">
              <a:lnSpc>
                <a:spcPct val="100000"/>
              </a:lnSpc>
              <a:spcBef>
                <a:spcPts val="0"/>
              </a:spcBef>
              <a:defRPr sz="1050" spc="113"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61269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84" y="677956"/>
            <a:ext cx="6564383" cy="4157657"/>
          </a:xfrm>
          <a:prstGeom prst="rect">
            <a:avLst/>
          </a:prstGeom>
        </p:spPr>
      </p:pic>
      <p:sp>
        <p:nvSpPr>
          <p:cNvPr id="5"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
        <p:nvSpPr>
          <p:cNvPr id="8" name="涙形 7"/>
          <p:cNvSpPr/>
          <p:nvPr/>
        </p:nvSpPr>
        <p:spPr>
          <a:xfrm rot="8100000">
            <a:off x="1594967" y="770516"/>
            <a:ext cx="698218" cy="930876"/>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9" name="涙形 8"/>
          <p:cNvSpPr/>
          <p:nvPr/>
        </p:nvSpPr>
        <p:spPr>
          <a:xfrm rot="8100000">
            <a:off x="2381150" y="2507047"/>
            <a:ext cx="698218" cy="930876"/>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0" name="涙形 9"/>
          <p:cNvSpPr/>
          <p:nvPr/>
        </p:nvSpPr>
        <p:spPr>
          <a:xfrm rot="8100000">
            <a:off x="3901761" y="422875"/>
            <a:ext cx="698218" cy="930876"/>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1" name="涙形 10"/>
          <p:cNvSpPr/>
          <p:nvPr/>
        </p:nvSpPr>
        <p:spPr>
          <a:xfrm rot="8100000">
            <a:off x="5798688" y="870743"/>
            <a:ext cx="698218" cy="930876"/>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2" name="涙形 11"/>
          <p:cNvSpPr/>
          <p:nvPr/>
        </p:nvSpPr>
        <p:spPr>
          <a:xfrm rot="8100000">
            <a:off x="4000623" y="2060609"/>
            <a:ext cx="698218" cy="930876"/>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3" name="涙形 12"/>
          <p:cNvSpPr/>
          <p:nvPr/>
        </p:nvSpPr>
        <p:spPr>
          <a:xfrm rot="8100000">
            <a:off x="6564873" y="2787135"/>
            <a:ext cx="698218" cy="930876"/>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4" name="テキスト プレースホルダー 11"/>
          <p:cNvSpPr>
            <a:spLocks noGrp="1"/>
          </p:cNvSpPr>
          <p:nvPr>
            <p:ph type="body" sz="quarter" idx="40" hasCustomPrompt="1"/>
          </p:nvPr>
        </p:nvSpPr>
        <p:spPr>
          <a:xfrm>
            <a:off x="305845" y="1101669"/>
            <a:ext cx="1220348" cy="689836"/>
          </a:xfrm>
        </p:spPr>
        <p:txBody>
          <a:bodyPr anchor="ctr">
            <a:noAutofit/>
          </a:bodyPr>
          <a:lstStyle>
            <a:lvl1pPr algn="r">
              <a:lnSpc>
                <a:spcPct val="120000"/>
              </a:lnSpc>
              <a:defRPr sz="75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1056448" y="2739164"/>
            <a:ext cx="1220348" cy="689836"/>
          </a:xfrm>
        </p:spPr>
        <p:txBody>
          <a:bodyPr anchor="ctr">
            <a:noAutofit/>
          </a:bodyPr>
          <a:lstStyle>
            <a:lvl1pPr algn="r">
              <a:lnSpc>
                <a:spcPct val="120000"/>
              </a:lnSpc>
              <a:defRPr sz="75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2613799" y="629350"/>
            <a:ext cx="1220348" cy="689836"/>
          </a:xfrm>
        </p:spPr>
        <p:txBody>
          <a:bodyPr anchor="ctr">
            <a:noAutofit/>
          </a:bodyPr>
          <a:lstStyle>
            <a:lvl1pPr algn="r">
              <a:lnSpc>
                <a:spcPct val="120000"/>
              </a:lnSpc>
              <a:defRPr sz="75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4744585" y="2494440"/>
            <a:ext cx="1220348" cy="689836"/>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6541870" y="1063802"/>
            <a:ext cx="1220348" cy="689836"/>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7298538" y="2907655"/>
            <a:ext cx="1220348" cy="689836"/>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1657639" y="717774"/>
            <a:ext cx="578906" cy="1003147"/>
          </a:xfrm>
        </p:spPr>
        <p:txBody>
          <a:bodyPr anchor="ctr">
            <a:noAutofit/>
          </a:bodyPr>
          <a:lstStyle>
            <a:lvl1pPr algn="ctr">
              <a:lnSpc>
                <a:spcPct val="120000"/>
              </a:lnSpc>
              <a:defRPr sz="165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2437791" y="2454306"/>
            <a:ext cx="578906" cy="1003147"/>
          </a:xfrm>
        </p:spPr>
        <p:txBody>
          <a:bodyPr anchor="ctr">
            <a:noAutofit/>
          </a:bodyPr>
          <a:lstStyle>
            <a:lvl1pPr algn="ctr">
              <a:lnSpc>
                <a:spcPct val="120000"/>
              </a:lnSpc>
              <a:defRPr sz="165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3961417" y="372854"/>
            <a:ext cx="578906" cy="1003147"/>
          </a:xfrm>
        </p:spPr>
        <p:txBody>
          <a:bodyPr anchor="ctr">
            <a:noAutofit/>
          </a:bodyPr>
          <a:lstStyle>
            <a:lvl1pPr algn="ctr">
              <a:lnSpc>
                <a:spcPct val="120000"/>
              </a:lnSpc>
              <a:defRPr sz="165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4060279" y="2007867"/>
            <a:ext cx="578906" cy="1003147"/>
          </a:xfrm>
        </p:spPr>
        <p:txBody>
          <a:bodyPr anchor="ctr">
            <a:noAutofit/>
          </a:bodyPr>
          <a:lstStyle>
            <a:lvl1pPr algn="ctr">
              <a:lnSpc>
                <a:spcPct val="120000"/>
              </a:lnSpc>
              <a:defRPr sz="165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5859898" y="818002"/>
            <a:ext cx="578906" cy="1003147"/>
          </a:xfrm>
        </p:spPr>
        <p:txBody>
          <a:bodyPr anchor="ctr">
            <a:noAutofit/>
          </a:bodyPr>
          <a:lstStyle>
            <a:lvl1pPr algn="ctr">
              <a:lnSpc>
                <a:spcPct val="120000"/>
              </a:lnSpc>
              <a:defRPr sz="165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6624529" y="2734393"/>
            <a:ext cx="578906" cy="1003147"/>
          </a:xfrm>
        </p:spPr>
        <p:txBody>
          <a:bodyPr anchor="ctr">
            <a:noAutofit/>
          </a:bodyPr>
          <a:lstStyle>
            <a:lvl1pPr algn="ctr">
              <a:lnSpc>
                <a:spcPct val="120000"/>
              </a:lnSpc>
              <a:defRPr sz="165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113457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84" y="677956"/>
            <a:ext cx="6564383" cy="4157657"/>
          </a:xfrm>
          <a:prstGeom prst="rect">
            <a:avLst/>
          </a:prstGeom>
        </p:spPr>
      </p:pic>
      <p:sp>
        <p:nvSpPr>
          <p:cNvPr id="5"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6356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テキスト プレースホルダー 11"/>
          <p:cNvSpPr>
            <a:spLocks noGrp="1"/>
          </p:cNvSpPr>
          <p:nvPr>
            <p:ph type="body" sz="quarter" idx="39" hasCustomPrompt="1"/>
          </p:nvPr>
        </p:nvSpPr>
        <p:spPr>
          <a:xfrm>
            <a:off x="1048720" y="3038960"/>
            <a:ext cx="7051826" cy="1290143"/>
          </a:xfrm>
        </p:spPr>
        <p:txBody>
          <a:bodyPr anchor="t">
            <a:noAutofit/>
          </a:bodyPr>
          <a:lstStyle>
            <a:lvl1pPr algn="ctr">
              <a:lnSpc>
                <a:spcPct val="120000"/>
              </a:lnSpc>
              <a:spcBef>
                <a:spcPts val="0"/>
              </a:spcBef>
              <a:defRPr sz="9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4179012" y="1958837"/>
            <a:ext cx="775565" cy="1033996"/>
          </a:xfrm>
        </p:spPr>
        <p:txBody>
          <a:bodyPr>
            <a:normAutofit/>
          </a:bodyPr>
          <a:lstStyle>
            <a:lvl1pPr>
              <a:defRPr sz="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634907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cxnSp>
        <p:nvCxnSpPr>
          <p:cNvPr id="10" name="直線コネクタ 9"/>
          <p:cNvCxnSpPr/>
          <p:nvPr/>
        </p:nvCxnSpPr>
        <p:spPr>
          <a:xfrm flipV="1">
            <a:off x="1196692" y="1223947"/>
            <a:ext cx="6368402" cy="481126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501904">
            <a:off x="-966915" y="6908667"/>
            <a:ext cx="956504" cy="717440"/>
          </a:xfrm>
          <a:prstGeom prst="rect">
            <a:avLst/>
          </a:prstGeom>
        </p:spPr>
      </p:pic>
      <p:sp>
        <p:nvSpPr>
          <p:cNvPr id="13" name="テキスト プレースホルダー 11"/>
          <p:cNvSpPr>
            <a:spLocks noGrp="1"/>
          </p:cNvSpPr>
          <p:nvPr>
            <p:ph type="body" sz="quarter" idx="14" hasCustomPrompt="1"/>
          </p:nvPr>
        </p:nvSpPr>
        <p:spPr>
          <a:xfrm>
            <a:off x="4324451" y="3759040"/>
            <a:ext cx="4341642" cy="1205853"/>
          </a:xfrm>
        </p:spPr>
        <p:txBody>
          <a:bodyPr anchor="b">
            <a:noAutofit/>
          </a:bodyPr>
          <a:lstStyle>
            <a:lvl1pPr algn="l">
              <a:spcBef>
                <a:spcPts val="0"/>
              </a:spcBef>
              <a:defRPr sz="2025" spc="563"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4324451" y="4989177"/>
            <a:ext cx="4341642" cy="1050117"/>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grpSp>
        <p:nvGrpSpPr>
          <p:cNvPr id="20" name="グループ化 19"/>
          <p:cNvGrpSpPr/>
          <p:nvPr/>
        </p:nvGrpSpPr>
        <p:grpSpPr>
          <a:xfrm>
            <a:off x="1241732" y="4479120"/>
            <a:ext cx="1957497" cy="390043"/>
            <a:chOff x="4732716" y="5998594"/>
            <a:chExt cx="2970330" cy="443931"/>
          </a:xfrm>
        </p:grpSpPr>
        <p:sp>
          <p:nvSpPr>
            <p:cNvPr id="18" name="直角三角形 17"/>
            <p:cNvSpPr/>
            <p:nvPr/>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19" name="正方形/長方形 18"/>
            <p:cNvSpPr/>
            <p:nvPr/>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1" name="テキスト プレースホルダー 11"/>
          <p:cNvSpPr>
            <a:spLocks noGrp="1"/>
          </p:cNvSpPr>
          <p:nvPr>
            <p:ph type="body" sz="quarter" idx="21" hasCustomPrompt="1"/>
          </p:nvPr>
        </p:nvSpPr>
        <p:spPr>
          <a:xfrm>
            <a:off x="1286351" y="4460164"/>
            <a:ext cx="1408675" cy="390043"/>
          </a:xfrm>
        </p:spPr>
        <p:txBody>
          <a:bodyPr anchor="t">
            <a:noAutofit/>
          </a:bodyPr>
          <a:lstStyle>
            <a:lvl1pPr algn="l">
              <a:lnSpc>
                <a:spcPct val="120000"/>
              </a:lnSpc>
              <a:defRPr sz="900" spc="225">
                <a:solidFill>
                  <a:schemeClr val="bg1"/>
                </a:solidFill>
                <a:latin typeface="+mj-lt"/>
              </a:defRPr>
            </a:lvl1pPr>
          </a:lstStyle>
          <a:p>
            <a:pPr lvl="0"/>
            <a:r>
              <a:rPr lang="en-US" altLang="ja-JP" dirty="0"/>
              <a:t>Text Here</a:t>
            </a:r>
            <a:endParaRPr lang="en-US" dirty="0"/>
          </a:p>
        </p:txBody>
      </p:sp>
      <p:grpSp>
        <p:nvGrpSpPr>
          <p:cNvPr id="22" name="グループ化 21"/>
          <p:cNvGrpSpPr/>
          <p:nvPr/>
        </p:nvGrpSpPr>
        <p:grpSpPr>
          <a:xfrm>
            <a:off x="3087097" y="3087920"/>
            <a:ext cx="1957497" cy="390043"/>
            <a:chOff x="4732716" y="5998594"/>
            <a:chExt cx="2970330" cy="443931"/>
          </a:xfrm>
        </p:grpSpPr>
        <p:sp>
          <p:nvSpPr>
            <p:cNvPr id="23" name="直角三角形 22"/>
            <p:cNvSpPr/>
            <p:nvPr/>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4" name="正方形/長方形 23"/>
            <p:cNvSpPr/>
            <p:nvPr/>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5" name="テキスト プレースホルダー 11"/>
          <p:cNvSpPr>
            <a:spLocks noGrp="1"/>
          </p:cNvSpPr>
          <p:nvPr>
            <p:ph type="body" sz="quarter" idx="22" hasCustomPrompt="1"/>
          </p:nvPr>
        </p:nvSpPr>
        <p:spPr>
          <a:xfrm>
            <a:off x="3131716" y="3068964"/>
            <a:ext cx="1408675" cy="390043"/>
          </a:xfrm>
        </p:spPr>
        <p:txBody>
          <a:bodyPr anchor="t">
            <a:noAutofit/>
          </a:bodyPr>
          <a:lstStyle>
            <a:lvl1pPr algn="l">
              <a:lnSpc>
                <a:spcPct val="120000"/>
              </a:lnSpc>
              <a:defRPr sz="900" spc="225">
                <a:solidFill>
                  <a:schemeClr val="bg1"/>
                </a:solidFill>
                <a:latin typeface="+mj-lt"/>
              </a:defRPr>
            </a:lvl1pPr>
          </a:lstStyle>
          <a:p>
            <a:pPr lvl="0"/>
            <a:r>
              <a:rPr lang="en-US" altLang="ja-JP" dirty="0"/>
              <a:t>Text Here</a:t>
            </a:r>
            <a:endParaRPr lang="en-US" dirty="0"/>
          </a:p>
        </p:txBody>
      </p:sp>
      <p:grpSp>
        <p:nvGrpSpPr>
          <p:cNvPr id="26" name="グループ化 25"/>
          <p:cNvGrpSpPr/>
          <p:nvPr/>
        </p:nvGrpSpPr>
        <p:grpSpPr>
          <a:xfrm>
            <a:off x="4999976" y="1647757"/>
            <a:ext cx="1957497" cy="390043"/>
            <a:chOff x="4732716" y="5998594"/>
            <a:chExt cx="2970330" cy="443931"/>
          </a:xfrm>
        </p:grpSpPr>
        <p:sp>
          <p:nvSpPr>
            <p:cNvPr id="27" name="直角三角形 26"/>
            <p:cNvSpPr/>
            <p:nvPr/>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8" name="正方形/長方形 27"/>
            <p:cNvSpPr/>
            <p:nvPr/>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9" name="テキスト プレースホルダー 11"/>
          <p:cNvSpPr>
            <a:spLocks noGrp="1"/>
          </p:cNvSpPr>
          <p:nvPr>
            <p:ph type="body" sz="quarter" idx="23" hasCustomPrompt="1"/>
          </p:nvPr>
        </p:nvSpPr>
        <p:spPr>
          <a:xfrm>
            <a:off x="5044595" y="1628801"/>
            <a:ext cx="1408675" cy="390043"/>
          </a:xfrm>
        </p:spPr>
        <p:txBody>
          <a:bodyPr anchor="t">
            <a:noAutofit/>
          </a:bodyPr>
          <a:lstStyle>
            <a:lvl1pPr algn="l">
              <a:lnSpc>
                <a:spcPct val="120000"/>
              </a:lnSpc>
              <a:defRPr sz="900" spc="225">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701235" y="3669302"/>
            <a:ext cx="2569421" cy="565983"/>
          </a:xfrm>
        </p:spPr>
        <p:txBody>
          <a:bodyPr anchor="b">
            <a:noAutofit/>
          </a:bodyPr>
          <a:lstStyle>
            <a:lvl1pPr algn="r">
              <a:spcBef>
                <a:spcPts val="0"/>
              </a:spcBef>
              <a:defRPr sz="1350" spc="113">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2587696" y="2291309"/>
            <a:ext cx="2569421" cy="565983"/>
          </a:xfrm>
        </p:spPr>
        <p:txBody>
          <a:bodyPr anchor="b">
            <a:noAutofit/>
          </a:bodyPr>
          <a:lstStyle>
            <a:lvl1pPr algn="r">
              <a:spcBef>
                <a:spcPts val="0"/>
              </a:spcBef>
              <a:defRPr sz="1350" spc="113">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4500575" y="848717"/>
            <a:ext cx="2569421" cy="565983"/>
          </a:xfrm>
        </p:spPr>
        <p:txBody>
          <a:bodyPr anchor="b">
            <a:noAutofit/>
          </a:bodyPr>
          <a:lstStyle>
            <a:lvl1pPr algn="r">
              <a:spcBef>
                <a:spcPts val="0"/>
              </a:spcBef>
              <a:defRPr sz="1350" spc="113">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183633" y="4089076"/>
            <a:ext cx="3060605" cy="390043"/>
          </a:xfrm>
        </p:spPr>
        <p:txBody>
          <a:bodyPr anchor="t">
            <a:noAutofit/>
          </a:bodyPr>
          <a:lstStyle>
            <a:lvl1pPr algn="r">
              <a:lnSpc>
                <a:spcPct val="120000"/>
              </a:lnSpc>
              <a:defRPr sz="75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2074007" y="2708924"/>
            <a:ext cx="3060605" cy="390043"/>
          </a:xfrm>
        </p:spPr>
        <p:txBody>
          <a:bodyPr anchor="t">
            <a:noAutofit/>
          </a:bodyPr>
          <a:lstStyle>
            <a:lvl1pPr algn="r">
              <a:lnSpc>
                <a:spcPct val="120000"/>
              </a:lnSpc>
              <a:defRPr sz="75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3986886" y="1268763"/>
            <a:ext cx="3060605" cy="390043"/>
          </a:xfrm>
        </p:spPr>
        <p:txBody>
          <a:bodyPr anchor="t">
            <a:noAutofit/>
          </a:bodyPr>
          <a:lstStyle>
            <a:lvl1pPr algn="r">
              <a:lnSpc>
                <a:spcPct val="120000"/>
              </a:lnSpc>
              <a:defRPr sz="750">
                <a:solidFill>
                  <a:schemeClr val="tx1"/>
                </a:solidFill>
                <a:latin typeface="+mn-lt"/>
              </a:defRPr>
            </a:lvl1pPr>
          </a:lstStyle>
          <a:p>
            <a:pPr lvl="0"/>
            <a:r>
              <a:rPr lang="en-US" altLang="ja-JP" dirty="0"/>
              <a:t>Text Here</a:t>
            </a:r>
            <a:endParaRPr lang="en-US" dirty="0"/>
          </a:p>
        </p:txBody>
      </p:sp>
      <p:cxnSp>
        <p:nvCxnSpPr>
          <p:cNvPr id="30" name="直線コネクタ 29"/>
          <p:cNvCxnSpPr/>
          <p:nvPr/>
        </p:nvCxnSpPr>
        <p:spPr>
          <a:xfrm>
            <a:off x="4301947" y="4929167"/>
            <a:ext cx="48420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798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テキスト プレースホルダー 11"/>
          <p:cNvSpPr>
            <a:spLocks noGrp="1"/>
          </p:cNvSpPr>
          <p:nvPr>
            <p:ph type="body" sz="quarter" idx="39" hasCustomPrompt="1"/>
          </p:nvPr>
        </p:nvSpPr>
        <p:spPr>
          <a:xfrm>
            <a:off x="1048720" y="1748815"/>
            <a:ext cx="7051826" cy="4200467"/>
          </a:xfrm>
        </p:spPr>
        <p:txBody>
          <a:bodyPr anchor="t">
            <a:noAutofit/>
          </a:bodyPr>
          <a:lstStyle>
            <a:lvl1pPr marL="162008" indent="-162008" algn="l">
              <a:lnSpc>
                <a:spcPct val="120000"/>
              </a:lnSpc>
              <a:spcBef>
                <a:spcPts val="450"/>
              </a:spcBef>
              <a:buFont typeface="Wingdings" panose="05000000000000000000" pitchFamily="2" charset="2"/>
              <a:buChar char="u"/>
              <a:defRPr sz="900">
                <a:solidFill>
                  <a:schemeClr val="tx1"/>
                </a:solidFill>
                <a:latin typeface="+mn-lt"/>
              </a:defRPr>
            </a:lvl1pPr>
            <a:lvl2pPr marL="337517" indent="-162008">
              <a:buFont typeface="Wingdings" panose="05000000000000000000" pitchFamily="2" charset="2"/>
              <a:buChar char="l"/>
              <a:defRPr sz="9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4179012" y="668693"/>
            <a:ext cx="775565" cy="1033996"/>
          </a:xfrm>
        </p:spPr>
        <p:txBody>
          <a:bodyPr>
            <a:normAutofit/>
          </a:bodyPr>
          <a:lstStyle>
            <a:lvl1pPr>
              <a:defRPr sz="600"/>
            </a:lvl1pPr>
          </a:lstStyle>
          <a:p>
            <a:r>
              <a:rPr kumimoji="1" lang="en-US" altLang="ja-JP" dirty="0"/>
              <a:t>ICON</a:t>
            </a:r>
            <a:endParaRPr kumimoji="1" lang="ja-JP" altLang="en-US" dirty="0"/>
          </a:p>
        </p:txBody>
      </p:sp>
    </p:spTree>
    <p:extLst>
      <p:ext uri="{BB962C8B-B14F-4D97-AF65-F5344CB8AC3E}">
        <p14:creationId xmlns:p14="http://schemas.microsoft.com/office/powerpoint/2010/main" val="83500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テキスト プレースホルダー 11"/>
          <p:cNvSpPr>
            <a:spLocks noGrp="1"/>
          </p:cNvSpPr>
          <p:nvPr>
            <p:ph type="body" sz="quarter" idx="38" hasCustomPrompt="1"/>
          </p:nvPr>
        </p:nvSpPr>
        <p:spPr>
          <a:xfrm>
            <a:off x="1421198" y="4413260"/>
            <a:ext cx="6306869" cy="816174"/>
          </a:xfrm>
        </p:spPr>
        <p:txBody>
          <a:bodyPr anchor="b">
            <a:noAutofit/>
          </a:bodyPr>
          <a:lstStyle>
            <a:lvl1pPr algn="ctr">
              <a:lnSpc>
                <a:spcPct val="100000"/>
              </a:lnSpc>
              <a:spcBef>
                <a:spcPts val="0"/>
              </a:spcBef>
              <a:defRPr sz="2025" spc="225"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p:nvCxnSpPr>
        <p:spPr>
          <a:xfrm flipH="1" flipV="1">
            <a:off x="1666623" y="5235433"/>
            <a:ext cx="581075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1048720" y="5317064"/>
            <a:ext cx="7051826" cy="1026075"/>
          </a:xfrm>
        </p:spPr>
        <p:txBody>
          <a:bodyPr anchor="t">
            <a:noAutofit/>
          </a:bodyPr>
          <a:lstStyle>
            <a:lvl1pPr algn="ctr">
              <a:lnSpc>
                <a:spcPct val="120000"/>
              </a:lnSpc>
              <a:spcBef>
                <a:spcPts val="0"/>
              </a:spcBef>
              <a:defRPr sz="9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452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pic>
        <p:nvPicPr>
          <p:cNvPr id="5" name="画面録画 4">
            <a:hlinkClick r:id="" action="ppaction://media"/>
            <a:extLst>
              <a:ext uri="{FF2B5EF4-FFF2-40B4-BE49-F238E27FC236}">
                <a16:creationId xmlns="" xmlns:a16="http://schemas.microsoft.com/office/drawing/2014/main" id="{54FE3662-56C1-4E33-8188-C097C58BA5C8}"/>
              </a:ext>
            </a:extLst>
          </p:cNvPr>
          <p:cNvPicPr>
            <a:picLocks noChangeAspect="1"/>
          </p:cNvPicPr>
          <p:nvPr>
            <a:videoFile r:link="rId1"/>
            <p:extLst>
              <p:ext uri="{DAA4B4D4-6D71-4841-9C94-3DE7FCFB9230}">
                <p14:media xmlns:p14="http://schemas.microsoft.com/office/powerpoint/2010/main" r:embed="rId2">
                  <p14:trim st="370" end="1622.3"/>
                </p14:media>
              </p:ext>
            </p:extLst>
          </p:nvPr>
        </p:nvPicPr>
        <p:blipFill>
          <a:blip r:embed="rId4"/>
          <a:stretch>
            <a:fillRect/>
          </a:stretch>
        </p:blipFill>
        <p:spPr>
          <a:xfrm>
            <a:off x="295034" y="2188096"/>
            <a:ext cx="4043363" cy="3048000"/>
          </a:xfrm>
          <a:prstGeom prst="rect">
            <a:avLst/>
          </a:prstGeom>
        </p:spPr>
      </p:pic>
      <p:graphicFrame>
        <p:nvGraphicFramePr>
          <p:cNvPr id="6" name="グラフ 5">
            <a:extLst>
              <a:ext uri="{FF2B5EF4-FFF2-40B4-BE49-F238E27FC236}">
                <a16:creationId xmlns="" xmlns:a16="http://schemas.microsoft.com/office/drawing/2014/main" id="{68947412-7D51-475D-A29A-9FF17E27BA15}"/>
              </a:ext>
            </a:extLst>
          </p:cNvPr>
          <p:cNvGraphicFramePr>
            <a:graphicFrameLocks/>
          </p:cNvGraphicFramePr>
          <p:nvPr>
            <p:extLst>
              <p:ext uri="{D42A27DB-BD31-4B8C-83A1-F6EECF244321}">
                <p14:modId xmlns:p14="http://schemas.microsoft.com/office/powerpoint/2010/main" val="1471069907"/>
              </p:ext>
            </p:extLst>
          </p:nvPr>
        </p:nvGraphicFramePr>
        <p:xfrm>
          <a:off x="4459934" y="2348880"/>
          <a:ext cx="3429000"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7" name="直線コネクタ 6">
            <a:extLst>
              <a:ext uri="{FF2B5EF4-FFF2-40B4-BE49-F238E27FC236}">
                <a16:creationId xmlns="" xmlns:a16="http://schemas.microsoft.com/office/drawing/2014/main" id="{49850FA3-CC6A-42DB-A883-ECEAEFF83E3A}"/>
              </a:ext>
            </a:extLst>
          </p:cNvPr>
          <p:cNvCxnSpPr>
            <a:cxnSpLocks/>
          </p:cNvCxnSpPr>
          <p:nvPr/>
        </p:nvCxnSpPr>
        <p:spPr>
          <a:xfrm>
            <a:off x="4508562" y="2636912"/>
            <a:ext cx="0" cy="20882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4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33" fill="hold"/>
                                        <p:tgtEl>
                                          <p:spTgt spid="5"/>
                                        </p:tgtEl>
                                      </p:cBhvr>
                                    </p:cmd>
                                  </p:childTnLst>
                                </p:cTn>
                              </p:par>
                              <p:par>
                                <p:cTn id="7" presetID="63" presetClass="path" presetSubtype="0" fill="hold" nodeType="withEffect">
                                  <p:stCondLst>
                                    <p:cond delay="0"/>
                                  </p:stCondLst>
                                  <p:childTnLst>
                                    <p:animMotion origin="layout" path="M 1.04167E-6 -0.00023 L 0.44349 -0.00509 " pathEditMode="relative" rAng="0" ptsTypes="AA">
                                      <p:cBhvr>
                                        <p:cTn id="8" dur="7630" fill="hold"/>
                                        <p:tgtEl>
                                          <p:spTgt spid="7"/>
                                        </p:tgtEl>
                                        <p:attrNameLst>
                                          <p:attrName>ppt_x</p:attrName>
                                          <p:attrName>ppt_y</p:attrName>
                                        </p:attrNameLst>
                                      </p:cBhvr>
                                      <p:rCtr x="22174" y="-255"/>
                                    </p:animMotion>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5"/>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p:cTn id="13" dur="1" fill="hold"/>
                                        <p:tgtEl>
                                          <p:spTgt spid="5"/>
                                        </p:tgtEl>
                                      </p:cBhvr>
                                    </p:cmd>
                                  </p:childTnLst>
                                </p:cTn>
                              </p:par>
                            </p:childTnLst>
                          </p:cTn>
                        </p:par>
                      </p:childTnLst>
                    </p:cTn>
                  </p:par>
                </p:childTnLst>
              </p:cTn>
              <p:nextCondLst>
                <p:cond evt="onClick" delay="0">
                  <p:tgtEl>
                    <p:spTgt spid="5"/>
                  </p:tgtEl>
                </p:cond>
              </p:nextCondLst>
            </p:seq>
            <p:video>
              <p:cMediaNode vol="80000">
                <p:cTn id="14" fill="hold" display="0">
                  <p:stCondLst>
                    <p:cond delay="indefinite"/>
                  </p:stCondLst>
                </p:cTn>
                <p:tgtEl>
                  <p:spTgt spid="5"/>
                </p:tgtEl>
              </p:cMediaNode>
            </p:video>
          </p:childTnLst>
        </p:cTn>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9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Word - 4 List">
    <p:spTree>
      <p:nvGrpSpPr>
        <p:cNvPr id="1" name=""/>
        <p:cNvGrpSpPr/>
        <p:nvPr/>
      </p:nvGrpSpPr>
      <p:grpSpPr>
        <a:xfrm>
          <a:off x="0" y="0"/>
          <a:ext cx="0" cy="0"/>
          <a:chOff x="0" y="0"/>
          <a:chExt cx="0" cy="0"/>
        </a:xfrm>
      </p:grpSpPr>
      <p:sp>
        <p:nvSpPr>
          <p:cNvPr id="26" name="円/楕円 25"/>
          <p:cNvSpPr/>
          <p:nvPr/>
        </p:nvSpPr>
        <p:spPr>
          <a:xfrm>
            <a:off x="469941" y="1192425"/>
            <a:ext cx="3286648" cy="4381817"/>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chemeClr val="tx1"/>
              </a:solidFill>
            </a:endParaRPr>
          </a:p>
        </p:txBody>
      </p:sp>
      <p:sp>
        <p:nvSpPr>
          <p:cNvPr id="27" name="円/楕円 26"/>
          <p:cNvSpPr/>
          <p:nvPr/>
        </p:nvSpPr>
        <p:spPr>
          <a:xfrm>
            <a:off x="969722" y="1858740"/>
            <a:ext cx="2287089" cy="3049187"/>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75">
              <a:solidFill>
                <a:schemeClr val="tx1"/>
              </a:solidFill>
            </a:endParaRPr>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7" name="テキスト プレースホルダー 11"/>
          <p:cNvSpPr>
            <a:spLocks noGrp="1"/>
          </p:cNvSpPr>
          <p:nvPr>
            <p:ph type="body" sz="quarter" idx="15" hasCustomPrompt="1"/>
          </p:nvPr>
        </p:nvSpPr>
        <p:spPr>
          <a:xfrm>
            <a:off x="5044594" y="1028737"/>
            <a:ext cx="3735740" cy="989921"/>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cxnSp>
        <p:nvCxnSpPr>
          <p:cNvPr id="10" name="直線コネクタ 9"/>
          <p:cNvCxnSpPr/>
          <p:nvPr/>
        </p:nvCxnSpPr>
        <p:spPr>
          <a:xfrm>
            <a:off x="4977080" y="968730"/>
            <a:ext cx="0" cy="1140127"/>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3874363" y="1238760"/>
            <a:ext cx="1035205" cy="600067"/>
          </a:xfrm>
        </p:spPr>
        <p:txBody>
          <a:bodyPr anchor="ctr">
            <a:noAutofit/>
          </a:bodyPr>
          <a:lstStyle>
            <a:lvl1pPr algn="r">
              <a:lnSpc>
                <a:spcPct val="120000"/>
              </a:lnSpc>
              <a:defRPr sz="9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5044594" y="2318880"/>
            <a:ext cx="3735740" cy="989921"/>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cxnSp>
        <p:nvCxnSpPr>
          <p:cNvPr id="13" name="直線コネクタ 12"/>
          <p:cNvCxnSpPr/>
          <p:nvPr/>
        </p:nvCxnSpPr>
        <p:spPr>
          <a:xfrm>
            <a:off x="4977080" y="2258873"/>
            <a:ext cx="0" cy="1140127"/>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3874363" y="2528903"/>
            <a:ext cx="1035205" cy="600067"/>
          </a:xfrm>
        </p:spPr>
        <p:txBody>
          <a:bodyPr anchor="ctr">
            <a:noAutofit/>
          </a:bodyPr>
          <a:lstStyle>
            <a:lvl1pPr algn="r">
              <a:lnSpc>
                <a:spcPct val="120000"/>
              </a:lnSpc>
              <a:defRPr sz="9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5044594" y="3609023"/>
            <a:ext cx="3735740" cy="989921"/>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cxnSp>
        <p:nvCxnSpPr>
          <p:cNvPr id="16" name="直線コネクタ 15"/>
          <p:cNvCxnSpPr/>
          <p:nvPr/>
        </p:nvCxnSpPr>
        <p:spPr>
          <a:xfrm>
            <a:off x="4977080" y="3549016"/>
            <a:ext cx="0" cy="1140127"/>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3874363" y="3819046"/>
            <a:ext cx="1035205" cy="600067"/>
          </a:xfrm>
        </p:spPr>
        <p:txBody>
          <a:bodyPr anchor="ctr">
            <a:noAutofit/>
          </a:bodyPr>
          <a:lstStyle>
            <a:lvl1pPr algn="r">
              <a:lnSpc>
                <a:spcPct val="120000"/>
              </a:lnSpc>
              <a:defRPr sz="9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44594" y="4928981"/>
            <a:ext cx="3735740" cy="989921"/>
          </a:xfrm>
        </p:spPr>
        <p:txBody>
          <a:bodyPr anchor="ctr">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cxnSp>
        <p:nvCxnSpPr>
          <p:cNvPr id="19" name="直線コネクタ 18"/>
          <p:cNvCxnSpPr/>
          <p:nvPr/>
        </p:nvCxnSpPr>
        <p:spPr>
          <a:xfrm>
            <a:off x="4977080" y="4868974"/>
            <a:ext cx="0" cy="1140127"/>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3874363" y="5139004"/>
            <a:ext cx="1035205" cy="600067"/>
          </a:xfrm>
        </p:spPr>
        <p:txBody>
          <a:bodyPr anchor="ctr">
            <a:noAutofit/>
          </a:bodyPr>
          <a:lstStyle>
            <a:lvl1pPr algn="r">
              <a:lnSpc>
                <a:spcPct val="120000"/>
              </a:lnSpc>
              <a:defRPr sz="9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566209" y="2558907"/>
            <a:ext cx="3240641" cy="1770197"/>
          </a:xfrm>
          <a:prstGeom prst="rect">
            <a:avLst/>
          </a:prstGeom>
        </p:spPr>
        <p:txBody>
          <a:bodyPr anchor="ctr"/>
          <a:lstStyle>
            <a:lvl1pPr algn="ctr">
              <a:defRPr sz="2475" spc="563" baseline="0"/>
            </a:lvl1pPr>
          </a:lstStyle>
          <a:p>
            <a:r>
              <a:rPr lang="en-US" altLang="ja-JP" dirty="0"/>
              <a:t>WORD</a:t>
            </a:r>
            <a:endParaRPr kumimoji="1" lang="ja-JP" altLang="en-US" dirty="0"/>
          </a:p>
        </p:txBody>
      </p:sp>
    </p:spTree>
    <p:extLst>
      <p:ext uri="{BB962C8B-B14F-4D97-AF65-F5344CB8AC3E}">
        <p14:creationId xmlns:p14="http://schemas.microsoft.com/office/powerpoint/2010/main" val="199581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1" y="0"/>
            <a:ext cx="5250729" cy="6858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4031895" y="2138860"/>
            <a:ext cx="798304"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16" name="テキスト プレースホルダー 11"/>
          <p:cNvSpPr>
            <a:spLocks noGrp="1"/>
          </p:cNvSpPr>
          <p:nvPr>
            <p:ph type="body" sz="quarter" idx="15" hasCustomPrompt="1"/>
          </p:nvPr>
        </p:nvSpPr>
        <p:spPr>
          <a:xfrm>
            <a:off x="4144416" y="2138857"/>
            <a:ext cx="540107" cy="360040"/>
          </a:xfrm>
        </p:spPr>
        <p:txBody>
          <a:bodyPr anchor="ctr">
            <a:noAutofit/>
          </a:bodyPr>
          <a:lstStyle>
            <a:lvl1pPr algn="ctr">
              <a:lnSpc>
                <a:spcPct val="120000"/>
              </a:lnSpc>
              <a:defRPr sz="105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4842053" y="2108857"/>
            <a:ext cx="3443181" cy="455769"/>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4932071" y="2438893"/>
            <a:ext cx="3443181"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4211929" y="3098966"/>
            <a:ext cx="798304"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4324452" y="3098963"/>
            <a:ext cx="540107" cy="360040"/>
          </a:xfrm>
        </p:spPr>
        <p:txBody>
          <a:bodyPr anchor="ctr">
            <a:noAutofit/>
          </a:bodyPr>
          <a:lstStyle>
            <a:lvl1pPr algn="ctr">
              <a:lnSpc>
                <a:spcPct val="120000"/>
              </a:lnSpc>
              <a:defRPr sz="105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5022088" y="3068963"/>
            <a:ext cx="3443181" cy="455769"/>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5112107" y="3398998"/>
            <a:ext cx="3443181"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4391965" y="4059074"/>
            <a:ext cx="798304"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4504487" y="4059071"/>
            <a:ext cx="540107" cy="360040"/>
          </a:xfrm>
        </p:spPr>
        <p:txBody>
          <a:bodyPr anchor="ctr">
            <a:noAutofit/>
          </a:bodyPr>
          <a:lstStyle>
            <a:lvl1pPr algn="ctr">
              <a:lnSpc>
                <a:spcPct val="120000"/>
              </a:lnSpc>
              <a:defRPr sz="105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5202125" y="4029071"/>
            <a:ext cx="3443181" cy="455769"/>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5292143" y="4359107"/>
            <a:ext cx="3443181"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4572000" y="5019180"/>
            <a:ext cx="798304" cy="373335"/>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4684523" y="5019177"/>
            <a:ext cx="540107" cy="360040"/>
          </a:xfrm>
        </p:spPr>
        <p:txBody>
          <a:bodyPr anchor="ctr">
            <a:noAutofit/>
          </a:bodyPr>
          <a:lstStyle>
            <a:lvl1pPr algn="ctr">
              <a:lnSpc>
                <a:spcPct val="120000"/>
              </a:lnSpc>
              <a:defRPr sz="105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5382161" y="4989177"/>
            <a:ext cx="3443181" cy="455769"/>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5472179" y="5319213"/>
            <a:ext cx="3443181" cy="39004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4391965" y="338657"/>
            <a:ext cx="4433378" cy="785806"/>
          </a:xfrm>
        </p:spPr>
        <p:txBody>
          <a:bodyPr anchor="b">
            <a:noAutofit/>
          </a:bodyPr>
          <a:lstStyle>
            <a:lvl1pPr algn="l">
              <a:defRPr sz="2025" spc="563"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4391965" y="1088744"/>
            <a:ext cx="4433378" cy="750083"/>
          </a:xfrm>
        </p:spPr>
        <p:txBody>
          <a:bodyPr anchor="t">
            <a:noAutofit/>
          </a:bodyPr>
          <a:lstStyle>
            <a:lvl1pPr algn="l">
              <a:lnSpc>
                <a:spcPct val="120000"/>
              </a:lnSpc>
              <a:defRPr sz="75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5837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cxnSp>
        <p:nvCxnSpPr>
          <p:cNvPr id="8" name="直線コネクタ 7"/>
          <p:cNvCxnSpPr/>
          <p:nvPr/>
        </p:nvCxnSpPr>
        <p:spPr>
          <a:xfrm>
            <a:off x="4571604" y="0"/>
            <a:ext cx="1" cy="6858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4487143" y="1868826"/>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17" name="グループ化 16"/>
          <p:cNvGrpSpPr/>
          <p:nvPr/>
        </p:nvGrpSpPr>
        <p:grpSpPr>
          <a:xfrm>
            <a:off x="4729531" y="1568793"/>
            <a:ext cx="3465686" cy="420047"/>
            <a:chOff x="9458241" y="1768125"/>
            <a:chExt cx="6930769" cy="630070"/>
          </a:xfrm>
        </p:grpSpPr>
        <p:sp>
          <p:nvSpPr>
            <p:cNvPr id="13" name="平行四辺形 12"/>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12" name="平行四辺形 11"/>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14" name="テキスト プレースホルダー 11"/>
          <p:cNvSpPr>
            <a:spLocks noGrp="1"/>
          </p:cNvSpPr>
          <p:nvPr>
            <p:ph type="body" sz="quarter" idx="27" hasCustomPrompt="1"/>
          </p:nvPr>
        </p:nvSpPr>
        <p:spPr>
          <a:xfrm>
            <a:off x="5382162" y="1499800"/>
            <a:ext cx="2588012" cy="565983"/>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5359657" y="1988844"/>
            <a:ext cx="2560484"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p:nvSpPr>
        <p:spPr>
          <a:xfrm>
            <a:off x="4487143" y="333899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18" name="グループ化 17"/>
          <p:cNvGrpSpPr/>
          <p:nvPr/>
        </p:nvGrpSpPr>
        <p:grpSpPr>
          <a:xfrm rot="10800000" flipV="1">
            <a:off x="926280" y="3068963"/>
            <a:ext cx="3465686" cy="420047"/>
            <a:chOff x="9458241" y="1768125"/>
            <a:chExt cx="6930769" cy="630070"/>
          </a:xfrm>
        </p:grpSpPr>
        <p:sp>
          <p:nvSpPr>
            <p:cNvPr id="19" name="平行四辺形 18"/>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0" name="平行四辺形 19"/>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1" name="テキスト プレースホルダー 11"/>
          <p:cNvSpPr>
            <a:spLocks noGrp="1"/>
          </p:cNvSpPr>
          <p:nvPr>
            <p:ph type="body" sz="quarter" idx="29" hasCustomPrompt="1"/>
          </p:nvPr>
        </p:nvSpPr>
        <p:spPr>
          <a:xfrm>
            <a:off x="1128820" y="3008957"/>
            <a:ext cx="2588012" cy="565983"/>
          </a:xfrm>
        </p:spPr>
        <p:txBody>
          <a:bodyPr anchor="ctr">
            <a:noAutofit/>
          </a:bodyPr>
          <a:lstStyle>
            <a:lvl1pPr algn="r">
              <a:spcBef>
                <a:spcPts val="0"/>
              </a:spcBef>
              <a:defRPr sz="1200" spc="113">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1151324" y="3497997"/>
            <a:ext cx="2543003"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p:nvSpPr>
        <p:spPr>
          <a:xfrm>
            <a:off x="4487143" y="474915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24" name="グループ化 23"/>
          <p:cNvGrpSpPr/>
          <p:nvPr/>
        </p:nvGrpSpPr>
        <p:grpSpPr>
          <a:xfrm>
            <a:off x="4729531" y="4449116"/>
            <a:ext cx="3465686" cy="420047"/>
            <a:chOff x="9458241" y="1768125"/>
            <a:chExt cx="6930769" cy="630070"/>
          </a:xfrm>
        </p:grpSpPr>
        <p:sp>
          <p:nvSpPr>
            <p:cNvPr id="25" name="平行四辺形 24"/>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6" name="平行四辺形 25"/>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7" name="テキスト プレースホルダー 11"/>
          <p:cNvSpPr>
            <a:spLocks noGrp="1"/>
          </p:cNvSpPr>
          <p:nvPr>
            <p:ph type="body" sz="quarter" idx="31" hasCustomPrompt="1"/>
          </p:nvPr>
        </p:nvSpPr>
        <p:spPr>
          <a:xfrm>
            <a:off x="5382162" y="4380120"/>
            <a:ext cx="2588012" cy="565983"/>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5359657" y="4869164"/>
            <a:ext cx="2560484"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318660" y="248650"/>
            <a:ext cx="3523259" cy="905819"/>
          </a:xfrm>
        </p:spPr>
        <p:txBody>
          <a:bodyPr anchor="b">
            <a:noAutofit/>
          </a:bodyPr>
          <a:lstStyle>
            <a:lvl1pPr algn="l">
              <a:spcBef>
                <a:spcPts val="0"/>
              </a:spcBef>
              <a:defRPr sz="2025" spc="563"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318660" y="1178750"/>
            <a:ext cx="3523259" cy="1500167"/>
          </a:xfrm>
        </p:spPr>
        <p:txBody>
          <a:bodyPr anchor="t">
            <a:noAutofit/>
          </a:bodyPr>
          <a:lstStyle>
            <a:lvl1pPr algn="l">
              <a:lnSpc>
                <a:spcPct val="120000"/>
              </a:lnSpc>
              <a:defRPr sz="900">
                <a:solidFill>
                  <a:schemeClr val="tx1"/>
                </a:solidFill>
                <a:latin typeface="+mn-lt"/>
              </a:defRPr>
            </a:lvl1pPr>
          </a:lstStyle>
          <a:p>
            <a:pPr lvl="0"/>
            <a:r>
              <a:rPr lang="en-US" altLang="ja-JP" dirty="0"/>
              <a:t>Text Here</a:t>
            </a:r>
            <a:endParaRPr lang="en-US" dirty="0"/>
          </a:p>
        </p:txBody>
      </p:sp>
      <p:cxnSp>
        <p:nvCxnSpPr>
          <p:cNvPr id="31" name="直線コネクタ 30"/>
          <p:cNvCxnSpPr/>
          <p:nvPr/>
        </p:nvCxnSpPr>
        <p:spPr>
          <a:xfrm>
            <a:off x="1" y="1118743"/>
            <a:ext cx="389686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4357812" y="5889277"/>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4" name="テキスト プレースホルダー 11"/>
          <p:cNvSpPr>
            <a:spLocks noGrp="1"/>
          </p:cNvSpPr>
          <p:nvPr>
            <p:ph type="body" sz="quarter" idx="33" hasCustomPrompt="1"/>
          </p:nvPr>
        </p:nvSpPr>
        <p:spPr>
          <a:xfrm>
            <a:off x="4279443" y="5966324"/>
            <a:ext cx="585116" cy="415967"/>
          </a:xfrm>
        </p:spPr>
        <p:txBody>
          <a:bodyPr anchor="ctr">
            <a:noAutofit/>
          </a:bodyPr>
          <a:lstStyle>
            <a:lvl1pPr algn="ctr">
              <a:spcBef>
                <a:spcPts val="0"/>
              </a:spcBef>
              <a:defRPr sz="900" spc="0">
                <a:solidFill>
                  <a:schemeClr val="bg1"/>
                </a:solidFill>
                <a:latin typeface="+mj-lt"/>
              </a:defRPr>
            </a:lvl1pPr>
          </a:lstStyle>
          <a:p>
            <a:pPr lvl="0"/>
            <a:r>
              <a:rPr lang="en-US" altLang="ja-JP" dirty="0"/>
              <a:t>0000</a:t>
            </a:r>
            <a:endParaRPr lang="en-US" dirty="0"/>
          </a:p>
        </p:txBody>
      </p:sp>
      <p:sp>
        <p:nvSpPr>
          <p:cNvPr id="5" name="円/楕円 4"/>
          <p:cNvSpPr/>
          <p:nvPr/>
        </p:nvSpPr>
        <p:spPr>
          <a:xfrm>
            <a:off x="4357812" y="338660"/>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 name="テキスト プレースホルダー 11"/>
          <p:cNvSpPr>
            <a:spLocks noGrp="1"/>
          </p:cNvSpPr>
          <p:nvPr>
            <p:ph type="body" sz="quarter" idx="26" hasCustomPrompt="1"/>
          </p:nvPr>
        </p:nvSpPr>
        <p:spPr>
          <a:xfrm>
            <a:off x="4279443" y="415708"/>
            <a:ext cx="585116" cy="415967"/>
          </a:xfrm>
        </p:spPr>
        <p:txBody>
          <a:bodyPr anchor="ctr">
            <a:noAutofit/>
          </a:bodyPr>
          <a:lstStyle>
            <a:lvl1pPr algn="ctr">
              <a:spcBef>
                <a:spcPts val="0"/>
              </a:spcBef>
              <a:defRPr sz="9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1342707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円/楕円 4"/>
          <p:cNvSpPr/>
          <p:nvPr/>
        </p:nvSpPr>
        <p:spPr>
          <a:xfrm>
            <a:off x="4357812" y="338660"/>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 name="テキスト プレースホルダー 11"/>
          <p:cNvSpPr>
            <a:spLocks noGrp="1"/>
          </p:cNvSpPr>
          <p:nvPr>
            <p:ph type="body" sz="quarter" idx="26" hasCustomPrompt="1"/>
          </p:nvPr>
        </p:nvSpPr>
        <p:spPr>
          <a:xfrm>
            <a:off x="4279443" y="415708"/>
            <a:ext cx="585116" cy="415967"/>
          </a:xfrm>
        </p:spPr>
        <p:txBody>
          <a:bodyPr anchor="ctr">
            <a:noAutofit/>
          </a:bodyPr>
          <a:lstStyle>
            <a:lvl1pPr algn="ctr">
              <a:spcBef>
                <a:spcPts val="0"/>
              </a:spcBef>
              <a:defRPr sz="900" spc="0">
                <a:solidFill>
                  <a:schemeClr val="bg1"/>
                </a:solidFill>
                <a:latin typeface="+mj-lt"/>
              </a:defRPr>
            </a:lvl1pPr>
          </a:lstStyle>
          <a:p>
            <a:pPr lvl="0"/>
            <a:r>
              <a:rPr lang="en-US" altLang="ja-JP" dirty="0"/>
              <a:t>0000</a:t>
            </a:r>
            <a:endParaRPr lang="en-US" dirty="0"/>
          </a:p>
        </p:txBody>
      </p:sp>
      <p:cxnSp>
        <p:nvCxnSpPr>
          <p:cNvPr id="8" name="直線コネクタ 7"/>
          <p:cNvCxnSpPr/>
          <p:nvPr/>
        </p:nvCxnSpPr>
        <p:spPr>
          <a:xfrm>
            <a:off x="4571604" y="0"/>
            <a:ext cx="1" cy="6858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4487143" y="1868826"/>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17" name="グループ化 16"/>
          <p:cNvGrpSpPr/>
          <p:nvPr/>
        </p:nvGrpSpPr>
        <p:grpSpPr>
          <a:xfrm>
            <a:off x="4729531" y="3038960"/>
            <a:ext cx="3465686" cy="420047"/>
            <a:chOff x="9458241" y="1768125"/>
            <a:chExt cx="6930769" cy="630070"/>
          </a:xfrm>
        </p:grpSpPr>
        <p:sp>
          <p:nvSpPr>
            <p:cNvPr id="13" name="平行四辺形 12"/>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12" name="平行四辺形 11"/>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14" name="テキスト プレースホルダー 11"/>
          <p:cNvSpPr>
            <a:spLocks noGrp="1"/>
          </p:cNvSpPr>
          <p:nvPr>
            <p:ph type="body" sz="quarter" idx="27" hasCustomPrompt="1"/>
          </p:nvPr>
        </p:nvSpPr>
        <p:spPr>
          <a:xfrm>
            <a:off x="5382162" y="2969964"/>
            <a:ext cx="2588012" cy="565983"/>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5359657" y="3459007"/>
            <a:ext cx="2560484"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p:nvSpPr>
        <p:spPr>
          <a:xfrm>
            <a:off x="4487143" y="333899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18" name="グループ化 17"/>
          <p:cNvGrpSpPr/>
          <p:nvPr/>
        </p:nvGrpSpPr>
        <p:grpSpPr>
          <a:xfrm rot="10800000" flipV="1">
            <a:off x="926280" y="4467236"/>
            <a:ext cx="3465686" cy="420047"/>
            <a:chOff x="9458241" y="1768125"/>
            <a:chExt cx="6930769" cy="630070"/>
          </a:xfrm>
        </p:grpSpPr>
        <p:sp>
          <p:nvSpPr>
            <p:cNvPr id="19" name="平行四辺形 18"/>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0" name="平行四辺形 19"/>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1" name="テキスト プレースホルダー 11"/>
          <p:cNvSpPr>
            <a:spLocks noGrp="1"/>
          </p:cNvSpPr>
          <p:nvPr>
            <p:ph type="body" sz="quarter" idx="29" hasCustomPrompt="1"/>
          </p:nvPr>
        </p:nvSpPr>
        <p:spPr>
          <a:xfrm>
            <a:off x="1128820" y="4398240"/>
            <a:ext cx="2588012" cy="565983"/>
          </a:xfrm>
        </p:spPr>
        <p:txBody>
          <a:bodyPr anchor="ctr">
            <a:noAutofit/>
          </a:bodyPr>
          <a:lstStyle>
            <a:lvl1pPr algn="r">
              <a:spcBef>
                <a:spcPts val="0"/>
              </a:spcBef>
              <a:defRPr sz="1200" spc="113">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1151324" y="4887284"/>
            <a:ext cx="2543003"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p:nvSpPr>
        <p:spPr>
          <a:xfrm>
            <a:off x="4487143" y="474915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3" name="円/楕円 32"/>
          <p:cNvSpPr/>
          <p:nvPr/>
        </p:nvSpPr>
        <p:spPr>
          <a:xfrm>
            <a:off x="4357812" y="5889277"/>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4" name="テキスト プレースホルダー 11"/>
          <p:cNvSpPr>
            <a:spLocks noGrp="1"/>
          </p:cNvSpPr>
          <p:nvPr>
            <p:ph type="body" sz="quarter" idx="33" hasCustomPrompt="1"/>
          </p:nvPr>
        </p:nvSpPr>
        <p:spPr>
          <a:xfrm>
            <a:off x="4279443" y="5966324"/>
            <a:ext cx="585116" cy="415967"/>
          </a:xfrm>
        </p:spPr>
        <p:txBody>
          <a:bodyPr anchor="ctr">
            <a:noAutofit/>
          </a:bodyPr>
          <a:lstStyle>
            <a:lvl1pPr algn="ctr">
              <a:spcBef>
                <a:spcPts val="0"/>
              </a:spcBef>
              <a:defRPr sz="900" spc="0">
                <a:solidFill>
                  <a:schemeClr val="bg1"/>
                </a:solidFill>
                <a:latin typeface="+mj-lt"/>
              </a:defRPr>
            </a:lvl1pPr>
          </a:lstStyle>
          <a:p>
            <a:pPr lvl="0"/>
            <a:r>
              <a:rPr lang="en-US" altLang="ja-JP" dirty="0"/>
              <a:t>0000</a:t>
            </a:r>
            <a:endParaRPr lang="en-US" dirty="0"/>
          </a:p>
        </p:txBody>
      </p:sp>
      <p:grpSp>
        <p:nvGrpSpPr>
          <p:cNvPr id="35" name="グループ化 34"/>
          <p:cNvGrpSpPr/>
          <p:nvPr/>
        </p:nvGrpSpPr>
        <p:grpSpPr>
          <a:xfrm rot="10800000" flipV="1">
            <a:off x="926280" y="1577786"/>
            <a:ext cx="3465686" cy="420047"/>
            <a:chOff x="9458241" y="1768125"/>
            <a:chExt cx="6930769" cy="630070"/>
          </a:xfrm>
        </p:grpSpPr>
        <p:sp>
          <p:nvSpPr>
            <p:cNvPr id="36" name="平行四辺形 35"/>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37" name="平行四辺形 36"/>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38" name="テキスト プレースホルダー 11"/>
          <p:cNvSpPr>
            <a:spLocks noGrp="1"/>
          </p:cNvSpPr>
          <p:nvPr>
            <p:ph type="body" sz="quarter" idx="34" hasCustomPrompt="1"/>
          </p:nvPr>
        </p:nvSpPr>
        <p:spPr>
          <a:xfrm>
            <a:off x="1128820" y="1508789"/>
            <a:ext cx="2588012" cy="565983"/>
          </a:xfrm>
        </p:spPr>
        <p:txBody>
          <a:bodyPr anchor="ctr">
            <a:noAutofit/>
          </a:bodyPr>
          <a:lstStyle>
            <a:lvl1pPr algn="r">
              <a:spcBef>
                <a:spcPts val="0"/>
              </a:spcBef>
              <a:defRPr sz="1200" spc="113">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1151324" y="1997834"/>
            <a:ext cx="2543003"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1127327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775EFB6B-4648-6247-9325-7A06A00D0ACA}" type="slidenum">
              <a:rPr kumimoji="1" lang="ja-JP" altLang="en-US" smtClean="0"/>
              <a:t>‹#›</a:t>
            </a:fld>
            <a:endParaRPr kumimoji="1" lang="ja-JP" altLang="en-US"/>
          </a:p>
        </p:txBody>
      </p:sp>
      <p:sp>
        <p:nvSpPr>
          <p:cNvPr id="5" name="円/楕円 4"/>
          <p:cNvSpPr/>
          <p:nvPr/>
        </p:nvSpPr>
        <p:spPr>
          <a:xfrm>
            <a:off x="4357812" y="338660"/>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6" name="テキスト プレースホルダー 11"/>
          <p:cNvSpPr>
            <a:spLocks noGrp="1"/>
          </p:cNvSpPr>
          <p:nvPr>
            <p:ph type="body" sz="quarter" idx="26" hasCustomPrompt="1"/>
          </p:nvPr>
        </p:nvSpPr>
        <p:spPr>
          <a:xfrm>
            <a:off x="4279443" y="415708"/>
            <a:ext cx="585116" cy="415967"/>
          </a:xfrm>
        </p:spPr>
        <p:txBody>
          <a:bodyPr anchor="ctr">
            <a:noAutofit/>
          </a:bodyPr>
          <a:lstStyle>
            <a:lvl1pPr algn="ctr">
              <a:spcBef>
                <a:spcPts val="0"/>
              </a:spcBef>
              <a:defRPr sz="9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p:nvCxnSpPr>
        <p:spPr>
          <a:xfrm>
            <a:off x="4571604" y="3"/>
            <a:ext cx="1" cy="6459337"/>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4487143" y="1868826"/>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17" name="グループ化 16"/>
          <p:cNvGrpSpPr/>
          <p:nvPr/>
        </p:nvGrpSpPr>
        <p:grpSpPr>
          <a:xfrm>
            <a:off x="4729531" y="1568793"/>
            <a:ext cx="3465686" cy="420047"/>
            <a:chOff x="9458241" y="1768125"/>
            <a:chExt cx="6930769" cy="630070"/>
          </a:xfrm>
        </p:grpSpPr>
        <p:sp>
          <p:nvSpPr>
            <p:cNvPr id="13" name="平行四辺形 12"/>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12" name="平行四辺形 11"/>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14" name="テキスト プレースホルダー 11"/>
          <p:cNvSpPr>
            <a:spLocks noGrp="1"/>
          </p:cNvSpPr>
          <p:nvPr>
            <p:ph type="body" sz="quarter" idx="27" hasCustomPrompt="1"/>
          </p:nvPr>
        </p:nvSpPr>
        <p:spPr>
          <a:xfrm>
            <a:off x="5382162" y="1499800"/>
            <a:ext cx="2588012" cy="565983"/>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5359657" y="1988844"/>
            <a:ext cx="2560484"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p:nvSpPr>
        <p:spPr>
          <a:xfrm>
            <a:off x="4487143" y="333899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18" name="グループ化 17"/>
          <p:cNvGrpSpPr/>
          <p:nvPr/>
        </p:nvGrpSpPr>
        <p:grpSpPr>
          <a:xfrm rot="10800000" flipV="1">
            <a:off x="926280" y="3047950"/>
            <a:ext cx="3465686" cy="420047"/>
            <a:chOff x="9458241" y="1768125"/>
            <a:chExt cx="6930769" cy="630070"/>
          </a:xfrm>
        </p:grpSpPr>
        <p:sp>
          <p:nvSpPr>
            <p:cNvPr id="19" name="平行四辺形 18"/>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0" name="平行四辺形 19"/>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1" name="テキスト プレースホルダー 11"/>
          <p:cNvSpPr>
            <a:spLocks noGrp="1"/>
          </p:cNvSpPr>
          <p:nvPr>
            <p:ph type="body" sz="quarter" idx="29" hasCustomPrompt="1"/>
          </p:nvPr>
        </p:nvSpPr>
        <p:spPr>
          <a:xfrm>
            <a:off x="1128820" y="2978954"/>
            <a:ext cx="2588012" cy="565983"/>
          </a:xfrm>
        </p:spPr>
        <p:txBody>
          <a:bodyPr anchor="ctr">
            <a:noAutofit/>
          </a:bodyPr>
          <a:lstStyle>
            <a:lvl1pPr algn="r">
              <a:spcBef>
                <a:spcPts val="0"/>
              </a:spcBef>
              <a:defRPr sz="1200" spc="113">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1151324" y="3467996"/>
            <a:ext cx="2543003"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p:nvSpPr>
        <p:spPr>
          <a:xfrm>
            <a:off x="4487143" y="4749150"/>
            <a:ext cx="180035" cy="240027"/>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grpSp>
        <p:nvGrpSpPr>
          <p:cNvPr id="24" name="グループ化 23"/>
          <p:cNvGrpSpPr/>
          <p:nvPr/>
        </p:nvGrpSpPr>
        <p:grpSpPr>
          <a:xfrm>
            <a:off x="4729531" y="4449116"/>
            <a:ext cx="3465686" cy="420047"/>
            <a:chOff x="9458241" y="1768125"/>
            <a:chExt cx="6930769" cy="630070"/>
          </a:xfrm>
        </p:grpSpPr>
        <p:sp>
          <p:nvSpPr>
            <p:cNvPr id="25" name="平行四辺形 24"/>
            <p:cNvSpPr/>
            <p:nvPr/>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sp>
          <p:nvSpPr>
            <p:cNvPr id="26" name="平行四辺形 25"/>
            <p:cNvSpPr/>
            <p:nvPr/>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675"/>
            </a:p>
          </p:txBody>
        </p:sp>
      </p:grpSp>
      <p:sp>
        <p:nvSpPr>
          <p:cNvPr id="27" name="テキスト プレースホルダー 11"/>
          <p:cNvSpPr>
            <a:spLocks noGrp="1"/>
          </p:cNvSpPr>
          <p:nvPr>
            <p:ph type="body" sz="quarter" idx="31" hasCustomPrompt="1"/>
          </p:nvPr>
        </p:nvSpPr>
        <p:spPr>
          <a:xfrm>
            <a:off x="5382162" y="4380120"/>
            <a:ext cx="2588012" cy="565983"/>
          </a:xfrm>
        </p:spPr>
        <p:txBody>
          <a:bodyPr anchor="ctr">
            <a:noAutofit/>
          </a:bodyPr>
          <a:lstStyle>
            <a:lvl1pPr algn="l">
              <a:spcBef>
                <a:spcPts val="0"/>
              </a:spcBef>
              <a:defRPr sz="1200" spc="113">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5359657" y="4869164"/>
            <a:ext cx="2560484" cy="930103"/>
          </a:xfrm>
        </p:spPr>
        <p:txBody>
          <a:bodyPr anchor="t">
            <a:noAutofit/>
          </a:bodyPr>
          <a:lstStyle>
            <a:lvl1pPr algn="l">
              <a:lnSpc>
                <a:spcPct val="120000"/>
              </a:lnSpc>
              <a:spcBef>
                <a:spcPts val="0"/>
              </a:spcBef>
              <a:defRPr sz="75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p:nvSpPr>
        <p:spPr>
          <a:xfrm>
            <a:off x="4357812" y="5889277"/>
            <a:ext cx="427585" cy="57006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34" name="テキスト プレースホルダー 11"/>
          <p:cNvSpPr>
            <a:spLocks noGrp="1"/>
          </p:cNvSpPr>
          <p:nvPr>
            <p:ph type="body" sz="quarter" idx="33" hasCustomPrompt="1"/>
          </p:nvPr>
        </p:nvSpPr>
        <p:spPr>
          <a:xfrm>
            <a:off x="4279443" y="5966324"/>
            <a:ext cx="585116" cy="415967"/>
          </a:xfrm>
        </p:spPr>
        <p:txBody>
          <a:bodyPr anchor="ctr">
            <a:noAutofit/>
          </a:bodyPr>
          <a:lstStyle>
            <a:lvl1pPr algn="ctr">
              <a:spcBef>
                <a:spcPts val="0"/>
              </a:spcBef>
              <a:defRPr sz="9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18950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hf hdr="0" ftr="0" dt="0"/>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1220758"/>
            <a:ext cx="8229600" cy="4905409"/>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4707027" y="6394248"/>
            <a:ext cx="3888770" cy="365125"/>
          </a:xfrm>
          <a:prstGeom prst="rect">
            <a:avLst/>
          </a:prstGeom>
        </p:spPr>
        <p:txBody>
          <a:bodyPr vert="horz" lIns="163275" tIns="81638" rIns="163275" bIns="81638" rtlCol="0" anchor="ctr"/>
          <a:lstStyle>
            <a:lvl1pPr algn="r">
              <a:defRPr sz="788">
                <a:solidFill>
                  <a:schemeClr val="bg1">
                    <a:lumMod val="50000"/>
                    <a:alpha val="70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86720" y="6394248"/>
            <a:ext cx="453685" cy="365125"/>
          </a:xfrm>
          <a:prstGeom prst="rect">
            <a:avLst/>
          </a:prstGeom>
        </p:spPr>
        <p:txBody>
          <a:bodyPr vert="horz" lIns="163275" tIns="81638" rIns="163275" bIns="81638" rtlCol="0" anchor="ctr"/>
          <a:lstStyle>
            <a:lvl1pPr algn="l">
              <a:defRPr sz="1200">
                <a:solidFill>
                  <a:schemeClr val="bg2">
                    <a:lumMod val="75000"/>
                  </a:schemeClr>
                </a:solidFill>
                <a:latin typeface="+mj-lt"/>
              </a:defRPr>
            </a:lvl1pPr>
          </a:lstStyle>
          <a:p>
            <a:fld id="{775EFB6B-4648-6247-9325-7A06A00D0ACA}" type="slidenum">
              <a:rPr kumimoji="1" lang="ja-JP" altLang="en-US" smtClean="0"/>
              <a:t>‹#›</a:t>
            </a:fld>
            <a:endParaRPr kumimoji="1" lang="ja-JP" altLang="en-US"/>
          </a:p>
        </p:txBody>
      </p:sp>
      <p:cxnSp>
        <p:nvCxnSpPr>
          <p:cNvPr id="13" name="直線コネクタ 12"/>
          <p:cNvCxnSpPr/>
          <p:nvPr/>
        </p:nvCxnSpPr>
        <p:spPr>
          <a:xfrm flipV="1">
            <a:off x="8645306" y="6339327"/>
            <a:ext cx="0" cy="518677"/>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p:nvSpPr>
        <p:spPr>
          <a:xfrm rot="10800000">
            <a:off x="8211690" y="-913"/>
            <a:ext cx="932310" cy="1566926"/>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
        <p:nvSpPr>
          <p:cNvPr id="10" name="直角三角形 9"/>
          <p:cNvSpPr/>
          <p:nvPr/>
        </p:nvSpPr>
        <p:spPr>
          <a:xfrm rot="10800000">
            <a:off x="7106816" y="-914"/>
            <a:ext cx="2047905" cy="1299677"/>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290" tIns="17145" rIns="34290" bIns="17145" numCol="1" spcCol="0" rtlCol="0" fromWordArt="0" anchor="ctr" anchorCtr="0" forceAA="0" compatLnSpc="1">
            <a:prstTxWarp prst="textNoShape">
              <a:avLst/>
            </a:prstTxWarp>
            <a:noAutofit/>
          </a:bodyPr>
          <a:lstStyle/>
          <a:p>
            <a:pPr algn="ctr"/>
            <a:endParaRPr kumimoji="1" lang="ja-JP" altLang="en-US" sz="675"/>
          </a:p>
        </p:txBody>
      </p:sp>
    </p:spTree>
    <p:extLst>
      <p:ext uri="{BB962C8B-B14F-4D97-AF65-F5344CB8AC3E}">
        <p14:creationId xmlns:p14="http://schemas.microsoft.com/office/powerpoint/2010/main" val="314759856"/>
      </p:ext>
    </p:extLst>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 id="2147484327" r:id="rId12"/>
    <p:sldLayoutId id="2147484328" r:id="rId13"/>
    <p:sldLayoutId id="2147484329" r:id="rId14"/>
    <p:sldLayoutId id="2147484330" r:id="rId15"/>
    <p:sldLayoutId id="2147484331" r:id="rId16"/>
    <p:sldLayoutId id="2147484332" r:id="rId17"/>
    <p:sldLayoutId id="2147484333" r:id="rId18"/>
    <p:sldLayoutId id="2147484334" r:id="rId19"/>
    <p:sldLayoutId id="2147484335" r:id="rId20"/>
    <p:sldLayoutId id="2147484336" r:id="rId21"/>
    <p:sldLayoutId id="2147484337" r:id="rId22"/>
    <p:sldLayoutId id="2147484338" r:id="rId23"/>
    <p:sldLayoutId id="2147484339" r:id="rId24"/>
    <p:sldLayoutId id="2147484340" r:id="rId25"/>
    <p:sldLayoutId id="2147484341" r:id="rId26"/>
    <p:sldLayoutId id="2147484342" r:id="rId27"/>
    <p:sldLayoutId id="2147484343" r:id="rId28"/>
    <p:sldLayoutId id="2147484344" r:id="rId29"/>
    <p:sldLayoutId id="2147484345" r:id="rId30"/>
    <p:sldLayoutId id="2147484346" r:id="rId31"/>
    <p:sldLayoutId id="2147484347" r:id="rId32"/>
    <p:sldLayoutId id="2147484348" r:id="rId33"/>
    <p:sldLayoutId id="2147484349" r:id="rId34"/>
    <p:sldLayoutId id="2147484350" r:id="rId35"/>
    <p:sldLayoutId id="2147484351" r:id="rId36"/>
    <p:sldLayoutId id="2147484352" r:id="rId37"/>
    <p:sldLayoutId id="2147484353" r:id="rId38"/>
    <p:sldLayoutId id="2147484354" r:id="rId39"/>
    <p:sldLayoutId id="2147484355" r:id="rId40"/>
    <p:sldLayoutId id="2147484356" r:id="rId41"/>
    <p:sldLayoutId id="2147484357" r:id="rId42"/>
    <p:sldLayoutId id="2147484358" r:id="rId4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612313" rtl="0" eaLnBrk="1" latinLnBrk="0" hangingPunct="1">
        <a:spcBef>
          <a:spcPct val="0"/>
        </a:spcBef>
        <a:buNone/>
        <a:defRPr kumimoji="1" sz="2250" kern="1200" spc="113" baseline="0">
          <a:solidFill>
            <a:schemeClr val="accent1"/>
          </a:solidFill>
          <a:latin typeface="+mj-lt"/>
          <a:ea typeface="+mj-ea"/>
          <a:cs typeface="+mj-cs"/>
        </a:defRPr>
      </a:lvl1pPr>
    </p:titleStyle>
    <p:bodyStyle>
      <a:lvl1pPr marL="0" indent="0" algn="l" defTabSz="612313" rtl="0" eaLnBrk="1" latinLnBrk="0" hangingPunct="1">
        <a:spcBef>
          <a:spcPct val="20000"/>
        </a:spcBef>
        <a:buFont typeface="Arial" panose="020B0604020202020204" pitchFamily="34" charset="0"/>
        <a:buNone/>
        <a:defRPr kumimoji="1" sz="750" kern="1200" baseline="0">
          <a:solidFill>
            <a:schemeClr val="tx1"/>
          </a:solidFill>
          <a:latin typeface="+mn-lt"/>
          <a:ea typeface="+mn-ea"/>
          <a:cs typeface="+mn-cs"/>
        </a:defRPr>
      </a:lvl1pPr>
      <a:lvl2pPr marL="497504" indent="-191348" algn="l" defTabSz="612313"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2pPr>
      <a:lvl3pPr marL="765391" indent="-153078" algn="l" defTabSz="612313"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3pPr>
      <a:lvl4pPr marL="1071548" indent="-153078" algn="l" defTabSz="612313"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4pPr>
      <a:lvl5pPr marL="1377704" indent="-153078" algn="l" defTabSz="612313" rtl="0" eaLnBrk="1" latinLnBrk="0" hangingPunct="1">
        <a:spcBef>
          <a:spcPct val="20000"/>
        </a:spcBef>
        <a:buFont typeface="Arial" panose="020B0604020202020204" pitchFamily="34" charset="0"/>
        <a:buChar char="»"/>
        <a:defRPr kumimoji="1" sz="1050" kern="1200">
          <a:solidFill>
            <a:schemeClr val="tx1"/>
          </a:solidFill>
          <a:latin typeface="+mn-lt"/>
          <a:ea typeface="+mn-ea"/>
          <a:cs typeface="+mn-cs"/>
        </a:defRPr>
      </a:lvl5pPr>
      <a:lvl6pPr marL="1683861" indent="-153078" algn="l" defTabSz="612313"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6pPr>
      <a:lvl7pPr marL="1990017" indent="-153078" algn="l" defTabSz="612313"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7pPr>
      <a:lvl8pPr marL="2296173" indent="-153078" algn="l" defTabSz="612313"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8pPr>
      <a:lvl9pPr marL="2602330" indent="-153078" algn="l" defTabSz="612313" rtl="0" eaLnBrk="1" latinLnBrk="0" hangingPunct="1">
        <a:spcBef>
          <a:spcPct val="20000"/>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12313" rtl="0" eaLnBrk="1" latinLnBrk="0" hangingPunct="1">
        <a:defRPr kumimoji="1" sz="1200" kern="1200">
          <a:solidFill>
            <a:schemeClr val="tx1"/>
          </a:solidFill>
          <a:latin typeface="+mn-lt"/>
          <a:ea typeface="+mn-ea"/>
          <a:cs typeface="+mn-cs"/>
        </a:defRPr>
      </a:lvl1pPr>
      <a:lvl2pPr marL="306157" algn="l" defTabSz="612313" rtl="0" eaLnBrk="1" latinLnBrk="0" hangingPunct="1">
        <a:defRPr kumimoji="1" sz="1200" kern="1200">
          <a:solidFill>
            <a:schemeClr val="tx1"/>
          </a:solidFill>
          <a:latin typeface="+mn-lt"/>
          <a:ea typeface="+mn-ea"/>
          <a:cs typeface="+mn-cs"/>
        </a:defRPr>
      </a:lvl2pPr>
      <a:lvl3pPr marL="612313" algn="l" defTabSz="612313" rtl="0" eaLnBrk="1" latinLnBrk="0" hangingPunct="1">
        <a:defRPr kumimoji="1" sz="1200" kern="1200">
          <a:solidFill>
            <a:schemeClr val="tx1"/>
          </a:solidFill>
          <a:latin typeface="+mn-lt"/>
          <a:ea typeface="+mn-ea"/>
          <a:cs typeface="+mn-cs"/>
        </a:defRPr>
      </a:lvl3pPr>
      <a:lvl4pPr marL="918470" algn="l" defTabSz="612313" rtl="0" eaLnBrk="1" latinLnBrk="0" hangingPunct="1">
        <a:defRPr kumimoji="1" sz="1200" kern="1200">
          <a:solidFill>
            <a:schemeClr val="tx1"/>
          </a:solidFill>
          <a:latin typeface="+mn-lt"/>
          <a:ea typeface="+mn-ea"/>
          <a:cs typeface="+mn-cs"/>
        </a:defRPr>
      </a:lvl4pPr>
      <a:lvl5pPr marL="1224626" algn="l" defTabSz="612313" rtl="0" eaLnBrk="1" latinLnBrk="0" hangingPunct="1">
        <a:defRPr kumimoji="1" sz="1200" kern="1200">
          <a:solidFill>
            <a:schemeClr val="tx1"/>
          </a:solidFill>
          <a:latin typeface="+mn-lt"/>
          <a:ea typeface="+mn-ea"/>
          <a:cs typeface="+mn-cs"/>
        </a:defRPr>
      </a:lvl5pPr>
      <a:lvl6pPr marL="1530782" algn="l" defTabSz="612313" rtl="0" eaLnBrk="1" latinLnBrk="0" hangingPunct="1">
        <a:defRPr kumimoji="1" sz="1200" kern="1200">
          <a:solidFill>
            <a:schemeClr val="tx1"/>
          </a:solidFill>
          <a:latin typeface="+mn-lt"/>
          <a:ea typeface="+mn-ea"/>
          <a:cs typeface="+mn-cs"/>
        </a:defRPr>
      </a:lvl6pPr>
      <a:lvl7pPr marL="1836939" algn="l" defTabSz="612313" rtl="0" eaLnBrk="1" latinLnBrk="0" hangingPunct="1">
        <a:defRPr kumimoji="1" sz="1200" kern="1200">
          <a:solidFill>
            <a:schemeClr val="tx1"/>
          </a:solidFill>
          <a:latin typeface="+mn-lt"/>
          <a:ea typeface="+mn-ea"/>
          <a:cs typeface="+mn-cs"/>
        </a:defRPr>
      </a:lvl7pPr>
      <a:lvl8pPr marL="2143095" algn="l" defTabSz="612313" rtl="0" eaLnBrk="1" latinLnBrk="0" hangingPunct="1">
        <a:defRPr kumimoji="1" sz="1200" kern="1200">
          <a:solidFill>
            <a:schemeClr val="tx1"/>
          </a:solidFill>
          <a:latin typeface="+mn-lt"/>
          <a:ea typeface="+mn-ea"/>
          <a:cs typeface="+mn-cs"/>
        </a:defRPr>
      </a:lvl8pPr>
      <a:lvl9pPr marL="2449252" algn="l" defTabSz="612313" rtl="0" eaLnBrk="1" latinLnBrk="0" hangingPunct="1">
        <a:defRPr kumimoji="1" sz="12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650.png"/><Relationship Id="rId12" Type="http://schemas.openxmlformats.org/officeDocument/2006/relationships/image" Target="../media/image660.png"/><Relationship Id="rId13" Type="http://schemas.openxmlformats.org/officeDocument/2006/relationships/image" Target="../media/image670.png"/><Relationship Id="rId14" Type="http://schemas.openxmlformats.org/officeDocument/2006/relationships/image" Target="../media/image79.png"/><Relationship Id="rId15"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60.png"/><Relationship Id="rId4" Type="http://schemas.openxmlformats.org/officeDocument/2006/relationships/image" Target="../media/image570.png"/><Relationship Id="rId5" Type="http://schemas.openxmlformats.org/officeDocument/2006/relationships/image" Target="../media/image580.png"/><Relationship Id="rId6" Type="http://schemas.openxmlformats.org/officeDocument/2006/relationships/image" Target="../media/image590.png"/><Relationship Id="rId8" Type="http://schemas.openxmlformats.org/officeDocument/2006/relationships/image" Target="../media/image620.png"/><Relationship Id="rId9"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450.png"/><Relationship Id="rId4" Type="http://schemas.openxmlformats.org/officeDocument/2006/relationships/image" Target="../media/image460.png"/><Relationship Id="rId5" Type="http://schemas.openxmlformats.org/officeDocument/2006/relationships/image" Target="../media/image470.png"/><Relationship Id="rId6" Type="http://schemas.openxmlformats.org/officeDocument/2006/relationships/image" Target="../media/image480.png"/><Relationship Id="rId7" Type="http://schemas.openxmlformats.org/officeDocument/2006/relationships/image" Target="../media/image81.png"/><Relationship Id="rId8" Type="http://schemas.openxmlformats.org/officeDocument/2006/relationships/image" Target="../media/image50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00.png"/><Relationship Id="rId4" Type="http://schemas.openxmlformats.org/officeDocument/2006/relationships/image" Target="../media/image710.png"/><Relationship Id="rId5" Type="http://schemas.openxmlformats.org/officeDocument/2006/relationships/image" Target="../media/image72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chart" Target="../charts/chart7.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18.png"/><Relationship Id="rId17" Type="http://schemas.openxmlformats.org/officeDocument/2006/relationships/image" Target="../media/image27.png"/><Relationship Id="rId18" Type="http://schemas.openxmlformats.org/officeDocument/2006/relationships/image" Target="../media/image19.png"/><Relationship Id="rId19" Type="http://schemas.openxmlformats.org/officeDocument/2006/relationships/image" Target="../media/image20.png"/><Relationship Id="rId20"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9" Type="http://schemas.openxmlformats.org/officeDocument/2006/relationships/image" Target="../media/image34.png"/><Relationship Id="rId20" Type="http://schemas.openxmlformats.org/officeDocument/2006/relationships/image" Target="../media/image45.png"/><Relationship Id="rId21" Type="http://schemas.openxmlformats.org/officeDocument/2006/relationships/image" Target="../media/image46.png"/><Relationship Id="rId22" Type="http://schemas.openxmlformats.org/officeDocument/2006/relationships/image" Target="../media/image47.png"/><Relationship Id="rId23" Type="http://schemas.openxmlformats.org/officeDocument/2006/relationships/image" Target="../media/image48.png"/><Relationship Id="rId24" Type="http://schemas.openxmlformats.org/officeDocument/2006/relationships/image" Target="../media/image49.png"/><Relationship Id="rId25" Type="http://schemas.openxmlformats.org/officeDocument/2006/relationships/image" Target="../media/image10.jpeg"/><Relationship Id="rId26" Type="http://schemas.openxmlformats.org/officeDocument/2006/relationships/image" Target="../media/image50.png"/><Relationship Id="rId27" Type="http://schemas.openxmlformats.org/officeDocument/2006/relationships/image" Target="../media/image51.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9"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s>
</file>

<file path=ppt/slides/_rels/slide8.xml.rels><?xml version="1.0" encoding="UTF-8" standalone="yes"?>
<Relationships xmlns="http://schemas.openxmlformats.org/package/2006/relationships"><Relationship Id="rId20" Type="http://schemas.openxmlformats.org/officeDocument/2006/relationships/image" Target="../media/image62.png"/><Relationship Id="rId21" Type="http://schemas.openxmlformats.org/officeDocument/2006/relationships/image" Target="../media/image63.png"/><Relationship Id="rId10" Type="http://schemas.openxmlformats.org/officeDocument/2006/relationships/image" Target="../media/image53.png"/><Relationship Id="rId11" Type="http://schemas.openxmlformats.org/officeDocument/2006/relationships/chart" Target="../charts/chart4.xml"/><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0.png"/><Relationship Id="rId4" Type="http://schemas.openxmlformats.org/officeDocument/2006/relationships/chart" Target="../charts/chart2.xml"/><Relationship Id="rId5" Type="http://schemas.openxmlformats.org/officeDocument/2006/relationships/chart" Target="../charts/chart3.xml"/><Relationship Id="rId7" Type="http://schemas.openxmlformats.org/officeDocument/2006/relationships/image" Target="../media/image420.png"/><Relationship Id="rId8" Type="http://schemas.openxmlformats.org/officeDocument/2006/relationships/image" Target="../media/image430.png"/><Relationship Id="rId9" Type="http://schemas.openxmlformats.org/officeDocument/2006/relationships/image" Target="../media/image52.png"/></Relationships>
</file>

<file path=ppt/slides/_rels/slide9.xml.rels><?xml version="1.0" encoding="UTF-8" standalone="yes"?>
<Relationships xmlns="http://schemas.openxmlformats.org/package/2006/relationships"><Relationship Id="rId20" Type="http://schemas.openxmlformats.org/officeDocument/2006/relationships/image" Target="../media/image75.png"/><Relationship Id="rId21" Type="http://schemas.openxmlformats.org/officeDocument/2006/relationships/image" Target="../media/image76.png"/><Relationship Id="rId22" Type="http://schemas.openxmlformats.org/officeDocument/2006/relationships/image" Target="../media/image77.png"/><Relationship Id="rId10" Type="http://schemas.openxmlformats.org/officeDocument/2006/relationships/image" Target="../media/image501.png"/><Relationship Id="rId11" Type="http://schemas.openxmlformats.org/officeDocument/2006/relationships/image" Target="../media/image66.png"/><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image" Target="../media/image72.png"/><Relationship Id="rId18" Type="http://schemas.openxmlformats.org/officeDocument/2006/relationships/image" Target="../media/image73.png"/><Relationship Id="rId19" Type="http://schemas.openxmlformats.org/officeDocument/2006/relationships/image" Target="../media/image74.png"/><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image" Target="../media/image471.png"/><Relationship Id="rId5" Type="http://schemas.openxmlformats.org/officeDocument/2006/relationships/image" Target="../media/image64.png"/><Relationship Id="rId8" Type="http://schemas.openxmlformats.org/officeDocument/2006/relationships/image" Target="../media/image330.png"/><Relationship Id="rId9"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32625" y="2546392"/>
            <a:ext cx="6278743" cy="867144"/>
          </a:xfrm>
        </p:spPr>
        <p:txBody>
          <a:bodyPr/>
          <a:lstStyle/>
          <a:p>
            <a:r>
              <a:rPr lang="ja-JP" altLang="en-US" sz="4000" dirty="0">
                <a:solidFill>
                  <a:schemeClr val="tx2">
                    <a:lumMod val="75000"/>
                  </a:schemeClr>
                </a:solidFill>
              </a:rPr>
              <a:t>ユーザーの好みに　合ったモデルを用いた　　レコメンデーション</a:t>
            </a:r>
            <a:endParaRPr lang="ja-JP" altLang="en-US" sz="4000" dirty="0">
              <a:solidFill>
                <a:schemeClr val="tx2">
                  <a:lumMod val="75000"/>
                </a:schemeClr>
              </a:solidFill>
            </a:endParaRPr>
          </a:p>
        </p:txBody>
      </p:sp>
      <p:sp>
        <p:nvSpPr>
          <p:cNvPr id="3" name="スライド番号プレースホルダー 2"/>
          <p:cNvSpPr>
            <a:spLocks noGrp="1"/>
          </p:cNvSpPr>
          <p:nvPr>
            <p:ph type="sldNum" sz="quarter" idx="11"/>
          </p:nvPr>
        </p:nvSpPr>
        <p:spPr/>
        <p:txBody>
          <a:bodyPr/>
          <a:lstStyle/>
          <a:p>
            <a:fld id="{775EFB6B-4648-6247-9325-7A06A00D0ACA}" type="slidenum">
              <a:rPr kumimoji="1" lang="ja-JP" altLang="en-US" smtClean="0"/>
              <a:t>1</a:t>
            </a:fld>
            <a:endParaRPr kumimoji="1" lang="ja-JP" altLang="en-US"/>
          </a:p>
        </p:txBody>
      </p:sp>
      <p:sp>
        <p:nvSpPr>
          <p:cNvPr id="5" name="テキスト プレースホルダー 4"/>
          <p:cNvSpPr>
            <a:spLocks noGrp="1"/>
          </p:cNvSpPr>
          <p:nvPr>
            <p:ph type="body" sz="quarter" idx="15"/>
          </p:nvPr>
        </p:nvSpPr>
        <p:spPr>
          <a:xfrm>
            <a:off x="1052301" y="4744065"/>
            <a:ext cx="7039393" cy="1650183"/>
          </a:xfrm>
        </p:spPr>
        <p:txBody>
          <a:bodyPr/>
          <a:lstStyle/>
          <a:p>
            <a:r>
              <a:rPr lang="ja-JP" altLang="en-US" sz="2000" dirty="0"/>
              <a:t>情報認識学研究室</a:t>
            </a:r>
            <a:endParaRPr lang="en-US" altLang="ja-JP" sz="2000" dirty="0"/>
          </a:p>
          <a:p>
            <a:r>
              <a:rPr lang="ja-JP" altLang="en-US" sz="2000" dirty="0"/>
              <a:t>茅根宏介</a:t>
            </a:r>
          </a:p>
          <a:p>
            <a:endParaRPr lang="en-US" altLang="ja-JP" sz="2000" dirty="0" smtClean="0"/>
          </a:p>
        </p:txBody>
      </p:sp>
      <p:sp>
        <p:nvSpPr>
          <p:cNvPr id="6" name="テキスト ボックス 5"/>
          <p:cNvSpPr txBox="1"/>
          <p:nvPr/>
        </p:nvSpPr>
        <p:spPr>
          <a:xfrm>
            <a:off x="4122964" y="2979964"/>
            <a:ext cx="65" cy="276999"/>
          </a:xfrm>
          <a:prstGeom prst="rect">
            <a:avLst/>
          </a:prstGeom>
          <a:noFill/>
        </p:spPr>
        <p:txBody>
          <a:bodyPr wrap="none" lIns="0" tIns="0" rIns="0" bIns="0" rtlCol="0">
            <a:spAutoFit/>
          </a:bodyPr>
          <a:lstStyle/>
          <a:p>
            <a:endParaRPr kumimoji="1" lang="ja-JP" altLang="en-US" dirty="0"/>
          </a:p>
        </p:txBody>
      </p:sp>
      <p:sp>
        <p:nvSpPr>
          <p:cNvPr id="4" name="テキスト ボックス 3"/>
          <p:cNvSpPr txBox="1"/>
          <p:nvPr/>
        </p:nvSpPr>
        <p:spPr>
          <a:xfrm>
            <a:off x="2384995" y="3524802"/>
            <a:ext cx="4147289" cy="646331"/>
          </a:xfrm>
          <a:prstGeom prst="rect">
            <a:avLst/>
          </a:prstGeom>
          <a:noFill/>
        </p:spPr>
        <p:txBody>
          <a:bodyPr wrap="none" rtlCol="0">
            <a:spAutoFit/>
          </a:bodyPr>
          <a:lstStyle/>
          <a:p>
            <a:pPr algn="ctr"/>
            <a:r>
              <a:rPr lang="en-US" altLang="ja-JP" dirty="0"/>
              <a:t>Personalized Recommendation by Models </a:t>
            </a:r>
            <a:endParaRPr lang="en-US" altLang="ja-JP" dirty="0" smtClean="0"/>
          </a:p>
          <a:p>
            <a:pPr algn="ctr"/>
            <a:r>
              <a:rPr lang="en-US" altLang="ja-JP" dirty="0" smtClean="0"/>
              <a:t>Fitting</a:t>
            </a:r>
            <a:r>
              <a:rPr lang="ja-JP" altLang="en-US" dirty="0" smtClean="0"/>
              <a:t> </a:t>
            </a:r>
            <a:r>
              <a:rPr lang="en-US" altLang="ja-JP" dirty="0"/>
              <a:t>User Preference</a:t>
            </a:r>
            <a:endParaRPr lang="ja-JP" altLang="en-US" dirty="0"/>
          </a:p>
        </p:txBody>
      </p:sp>
    </p:spTree>
    <p:extLst>
      <p:ext uri="{BB962C8B-B14F-4D97-AF65-F5344CB8AC3E}">
        <p14:creationId xmlns:p14="http://schemas.microsoft.com/office/powerpoint/2010/main" val="1311120230"/>
      </p:ext>
    </p:extLst>
  </p:cSld>
  <p:clrMapOvr>
    <a:masterClrMapping/>
  </p:clrMapOvr>
  <mc:AlternateContent xmlns:mc="http://schemas.openxmlformats.org/markup-compatibility/2006" xmlns:p14="http://schemas.microsoft.com/office/powerpoint/2010/main">
    <mc:Choice Requires="p14">
      <p:transition spd="slow" p14:dur="2000" advTm="10965"/>
    </mc:Choice>
    <mc:Fallback xmlns="">
      <p:transition spd="slow" advTm="1096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10</a:t>
            </a:fld>
            <a:endParaRPr kumimoji="1" lang="ja-JP" altLang="en-US"/>
          </a:p>
        </p:txBody>
      </p:sp>
      <p:sp>
        <p:nvSpPr>
          <p:cNvPr id="5" name="タイトル 4"/>
          <p:cNvSpPr>
            <a:spLocks noGrp="1"/>
          </p:cNvSpPr>
          <p:nvPr>
            <p:ph type="title"/>
          </p:nvPr>
        </p:nvSpPr>
        <p:spPr/>
        <p:txBody>
          <a:bodyPr/>
          <a:lstStyle/>
          <a:p>
            <a:r>
              <a:rPr lang="ja-JP" altLang="en-US" sz="4000" dirty="0" smtClean="0"/>
              <a:t>遷移確率行列の変化の例</a:t>
            </a:r>
            <a:endParaRPr kumimoji="1" lang="ja-JP" altLang="en-US" sz="4000" dirty="0"/>
          </a:p>
        </p:txBody>
      </p:sp>
      <mc:AlternateContent xmlns:mc="http://schemas.openxmlformats.org/markup-compatibility/2006" xmlns:a14="http://schemas.microsoft.com/office/drawing/2010/main">
        <mc:Choice Requires="a14">
          <p:sp>
            <p:nvSpPr>
              <p:cNvPr id="7" name="円/楕円 6"/>
              <p:cNvSpPr/>
              <p:nvPr/>
            </p:nvSpPr>
            <p:spPr>
              <a:xfrm>
                <a:off x="1314661" y="2212305"/>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sSub>
                    </m:oMath>
                  </m:oMathPara>
                </a14:m>
                <a:endParaRPr lang="ja-JP" altLang="en-US" sz="1350" dirty="0"/>
              </a:p>
            </p:txBody>
          </p:sp>
        </mc:Choice>
        <mc:Fallback xmlns="">
          <p:sp>
            <p:nvSpPr>
              <p:cNvPr id="7" name="円/楕円 6"/>
              <p:cNvSpPr>
                <a:spLocks noRot="1" noChangeAspect="1" noMove="1" noResize="1" noEditPoints="1" noAdjustHandles="1" noChangeArrowheads="1" noChangeShapeType="1" noTextEdit="1"/>
              </p:cNvSpPr>
              <p:nvPr/>
            </p:nvSpPr>
            <p:spPr>
              <a:xfrm>
                <a:off x="1314661" y="2212305"/>
                <a:ext cx="644237" cy="644237"/>
              </a:xfrm>
              <a:prstGeom prst="ellipse">
                <a:avLst/>
              </a:prstGeom>
              <a:blipFill rotWithShape="0">
                <a:blip r:embed="rId3"/>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283287" y="3930732"/>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sSub>
                    </m:oMath>
                  </m:oMathPara>
                </a14:m>
                <a:endParaRPr lang="ja-JP" altLang="en-US" sz="1350" dirty="0"/>
              </a:p>
            </p:txBody>
          </p:sp>
        </mc:Choice>
        <mc:Fallback xmlns="">
          <p:sp>
            <p:nvSpPr>
              <p:cNvPr id="8" name="円/楕円 7"/>
              <p:cNvSpPr>
                <a:spLocks noRot="1" noChangeAspect="1" noMove="1" noResize="1" noEditPoints="1" noAdjustHandles="1" noChangeArrowheads="1" noChangeShapeType="1" noTextEdit="1"/>
              </p:cNvSpPr>
              <p:nvPr/>
            </p:nvSpPr>
            <p:spPr>
              <a:xfrm>
                <a:off x="283287" y="3930732"/>
                <a:ext cx="644237" cy="644237"/>
              </a:xfrm>
              <a:prstGeom prst="ellipse">
                <a:avLst/>
              </a:prstGeom>
              <a:blipFill rotWithShape="0">
                <a:blip r:embed="rId4"/>
                <a:stretch>
                  <a:fillRect/>
                </a:stretch>
              </a:blipFill>
            </p:spPr>
            <p:txBody>
              <a:bodyPr/>
              <a:lstStyle/>
              <a:p>
                <a:r>
                  <a:rPr lang="ja-JP" altLang="en-US">
                    <a:noFill/>
                  </a:rPr>
                  <a:t> </a:t>
                </a:r>
              </a:p>
            </p:txBody>
          </p:sp>
        </mc:Fallback>
      </mc:AlternateContent>
      <p:sp>
        <p:nvSpPr>
          <p:cNvPr id="9" name="円/楕円 8"/>
          <p:cNvSpPr/>
          <p:nvPr/>
        </p:nvSpPr>
        <p:spPr>
          <a:xfrm>
            <a:off x="2346037" y="3914765"/>
            <a:ext cx="691078" cy="660204"/>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350" smtClean="0"/>
              <a:t>t</a:t>
            </a:r>
            <a:endParaRPr lang="ja-JP" altLang="en-US" sz="1350" dirty="0"/>
          </a:p>
        </p:txBody>
      </p:sp>
      <mc:AlternateContent xmlns:mc="http://schemas.openxmlformats.org/markup-compatibility/2006" xmlns:a14="http://schemas.microsoft.com/office/drawing/2010/main">
        <mc:Choice Requires="a14">
          <p:sp>
            <p:nvSpPr>
              <p:cNvPr id="40" name="円/楕円 39"/>
              <p:cNvSpPr/>
              <p:nvPr/>
            </p:nvSpPr>
            <p:spPr>
              <a:xfrm>
                <a:off x="4342246" y="2212304"/>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sSub>
                    </m:oMath>
                  </m:oMathPara>
                </a14:m>
                <a:endParaRPr lang="ja-JP" altLang="en-US" sz="1350" dirty="0"/>
              </a:p>
            </p:txBody>
          </p:sp>
        </mc:Choice>
        <mc:Fallback xmlns="">
          <p:sp>
            <p:nvSpPr>
              <p:cNvPr id="40" name="円/楕円 39"/>
              <p:cNvSpPr>
                <a:spLocks noRot="1" noChangeAspect="1" noMove="1" noResize="1" noEditPoints="1" noAdjustHandles="1" noChangeArrowheads="1" noChangeShapeType="1" noTextEdit="1"/>
              </p:cNvSpPr>
              <p:nvPr/>
            </p:nvSpPr>
            <p:spPr>
              <a:xfrm>
                <a:off x="4342246" y="2212304"/>
                <a:ext cx="644237" cy="644237"/>
              </a:xfrm>
              <a:prstGeom prst="ellipse">
                <a:avLst/>
              </a:prstGeom>
              <a:blipFill rotWithShape="0">
                <a:blip r:embed="rId5"/>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円/楕円 46"/>
              <p:cNvSpPr/>
              <p:nvPr/>
            </p:nvSpPr>
            <p:spPr>
              <a:xfrm>
                <a:off x="3326231" y="3932677"/>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sSub>
                    </m:oMath>
                  </m:oMathPara>
                </a14:m>
                <a:endParaRPr lang="ja-JP" altLang="en-US" sz="1350" dirty="0"/>
              </a:p>
            </p:txBody>
          </p:sp>
        </mc:Choice>
        <mc:Fallback xmlns="">
          <p:sp>
            <p:nvSpPr>
              <p:cNvPr id="47" name="円/楕円 46"/>
              <p:cNvSpPr>
                <a:spLocks noRot="1" noChangeAspect="1" noMove="1" noResize="1" noEditPoints="1" noAdjustHandles="1" noChangeArrowheads="1" noChangeShapeType="1" noTextEdit="1"/>
              </p:cNvSpPr>
              <p:nvPr/>
            </p:nvSpPr>
            <p:spPr>
              <a:xfrm>
                <a:off x="3326231" y="3932677"/>
                <a:ext cx="644237" cy="644237"/>
              </a:xfrm>
              <a:prstGeom prst="ellipse">
                <a:avLst/>
              </a:prstGeom>
              <a:blipFill rotWithShape="0">
                <a:blip r:embed="rId6"/>
                <a:stretch>
                  <a:fillRect/>
                </a:stretch>
              </a:blipFill>
            </p:spPr>
            <p:txBody>
              <a:bodyPr/>
              <a:lstStyle/>
              <a:p>
                <a:r>
                  <a:rPr lang="ja-JP" altLang="en-US">
                    <a:noFill/>
                  </a:rPr>
                  <a:t> </a:t>
                </a:r>
              </a:p>
            </p:txBody>
          </p:sp>
        </mc:Fallback>
      </mc:AlternateContent>
      <p:sp>
        <p:nvSpPr>
          <p:cNvPr id="52" name="円/楕円 51"/>
          <p:cNvSpPr/>
          <p:nvPr/>
        </p:nvSpPr>
        <p:spPr>
          <a:xfrm>
            <a:off x="5410684" y="3930731"/>
            <a:ext cx="691078" cy="660204"/>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350" smtClean="0"/>
              <a:t>t</a:t>
            </a:r>
            <a:endParaRPr lang="ja-JP" altLang="en-US" sz="1350" dirty="0"/>
          </a:p>
        </p:txBody>
      </p:sp>
      <mc:AlternateContent xmlns:mc="http://schemas.openxmlformats.org/markup-compatibility/2006" xmlns:a14="http://schemas.microsoft.com/office/drawing/2010/main">
        <mc:Choice Requires="a14">
          <p:sp>
            <p:nvSpPr>
              <p:cNvPr id="88" name="テキスト ボックス 87"/>
              <p:cNvSpPr txBox="1"/>
              <p:nvPr/>
            </p:nvSpPr>
            <p:spPr>
              <a:xfrm>
                <a:off x="6444568" y="2551807"/>
                <a:ext cx="1699889" cy="934808"/>
              </a:xfrm>
              <a:prstGeom prst="rect">
                <a:avLst/>
              </a:prstGeom>
              <a:noFill/>
            </p:spPr>
            <p:txBody>
              <a:bodyPr wrap="none" rtlCol="0">
                <a:spAutoFit/>
              </a:bodyPr>
              <a:lstStyle/>
              <a:p>
                <a14:m>
                  <m:oMath xmlns:m="http://schemas.openxmlformats.org/officeDocument/2006/math">
                    <m:sSup>
                      <m:sSupPr>
                        <m:ctrlPr>
                          <a:rPr lang="en-US" altLang="ja-JP" b="1" i="1" smtClean="0">
                            <a:latin typeface="Cambria Math" charset="0"/>
                          </a:rPr>
                        </m:ctrlPr>
                      </m:sSupPr>
                      <m:e>
                        <m:r>
                          <a:rPr lang="en-US" altLang="ja-JP" b="1" i="1" smtClean="0">
                            <a:latin typeface="Cambria Math" charset="0"/>
                          </a:rPr>
                          <m:t>𝑬</m:t>
                        </m:r>
                      </m:e>
                      <m:sup>
                        <m:r>
                          <a:rPr lang="en-US" altLang="ja-JP" b="1" i="1">
                            <a:latin typeface="Cambria Math" charset="0"/>
                          </a:rPr>
                          <m:t>(</m:t>
                        </m:r>
                        <m:r>
                          <a:rPr lang="en-US" altLang="ja-JP" b="1" i="1" smtClean="0">
                            <a:latin typeface="Cambria Math" charset="0"/>
                          </a:rPr>
                          <m:t>𝒔</m:t>
                        </m:r>
                        <m:r>
                          <a:rPr lang="en-US" altLang="ja-JP" b="1" i="1">
                            <a:latin typeface="Cambria Math" charset="0"/>
                          </a:rPr>
                          <m:t>)</m:t>
                        </m:r>
                      </m:sup>
                    </m:sSup>
                  </m:oMath>
                </a14:m>
                <a:r>
                  <a:rPr lang="en-US" altLang="ja-JP" dirty="0" smtClean="0">
                    <a:latin typeface="Cambria Math" charset="0"/>
                  </a:rPr>
                  <a:t>:</a:t>
                </a:r>
              </a:p>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charset="0"/>
                            </a:rPr>
                          </m:ctrlPr>
                        </m:sSupPr>
                        <m:e>
                          <m:r>
                            <a:rPr lang="en-US" altLang="ja-JP" i="1">
                              <a:latin typeface="Cambria Math" charset="0"/>
                            </a:rPr>
                            <m:t>𝐸</m:t>
                          </m:r>
                        </m:e>
                        <m:sup>
                          <m:r>
                            <a:rPr lang="en-US" altLang="ja-JP" i="1">
                              <a:latin typeface="Cambria Math" charset="0"/>
                            </a:rPr>
                            <m:t>1</m:t>
                          </m:r>
                        </m:sup>
                      </m:sSup>
                      <m:r>
                        <a:rPr lang="en-US" altLang="ja-JP" i="1" smtClean="0">
                          <a:latin typeface="Cambria Math" charset="0"/>
                          <a:ea typeface="Cambria Math" charset="0"/>
                          <a:cs typeface="Cambria Math" charset="0"/>
                        </a:rPr>
                        <m:t>∈</m:t>
                      </m:r>
                      <m:sSup>
                        <m:sSupPr>
                          <m:ctrlPr>
                            <a:rPr lang="en-US" altLang="ja-JP" i="1" smtClean="0">
                              <a:latin typeface="Cambria Math" charset="0"/>
                              <a:ea typeface="Cambria Math" charset="0"/>
                              <a:cs typeface="Cambria Math" charset="0"/>
                            </a:rPr>
                          </m:ctrlPr>
                        </m:sSupPr>
                        <m:e>
                          <m:r>
                            <a:rPr lang="en-US" altLang="ja-JP" b="0" i="1" smtClean="0">
                              <a:latin typeface="Cambria Math" charset="0"/>
                              <a:ea typeface="Cambria Math" charset="0"/>
                              <a:cs typeface="Cambria Math" charset="0"/>
                            </a:rPr>
                            <m:t>𝑉</m:t>
                          </m:r>
                        </m:e>
                        <m:sup>
                          <m:r>
                            <a:rPr lang="en-US" altLang="ja-JP" b="0" i="1" smtClean="0">
                              <a:latin typeface="Cambria Math" charset="0"/>
                              <a:ea typeface="Cambria Math" charset="0"/>
                              <a:cs typeface="Cambria Math" charset="0"/>
                            </a:rPr>
                            <m:t>𝑈</m:t>
                          </m:r>
                        </m:sup>
                      </m:sSup>
                      <m:r>
                        <a:rPr lang="en-US" altLang="ja-JP" i="1" smtClean="0">
                          <a:latin typeface="Cambria Math" charset="0"/>
                          <a:ea typeface="Cambria Math" charset="0"/>
                          <a:cs typeface="Cambria Math" charset="0"/>
                        </a:rPr>
                        <m:t>×</m:t>
                      </m:r>
                      <m:sSup>
                        <m:sSupPr>
                          <m:ctrlPr>
                            <a:rPr lang="en-US" altLang="ja-JP" i="1" smtClean="0">
                              <a:latin typeface="Cambria Math" charset="0"/>
                              <a:ea typeface="Cambria Math" charset="0"/>
                              <a:cs typeface="Cambria Math" charset="0"/>
                            </a:rPr>
                          </m:ctrlPr>
                        </m:sSupPr>
                        <m:e>
                          <m:r>
                            <a:rPr lang="en-US" altLang="ja-JP" b="0" i="1" smtClean="0">
                              <a:latin typeface="Cambria Math" charset="0"/>
                              <a:ea typeface="Cambria Math" charset="0"/>
                              <a:cs typeface="Cambria Math" charset="0"/>
                            </a:rPr>
                            <m:t>𝑉</m:t>
                          </m:r>
                        </m:e>
                        <m:sup>
                          <m:r>
                            <a:rPr lang="en-US" altLang="ja-JP" b="0" i="1" smtClean="0">
                              <a:latin typeface="Cambria Math" charset="0"/>
                              <a:ea typeface="Cambria Math" charset="0"/>
                              <a:cs typeface="Cambria Math" charset="0"/>
                            </a:rPr>
                            <m:t>𝑀</m:t>
                          </m:r>
                        </m:sup>
                      </m:sSup>
                    </m:oMath>
                  </m:oMathPara>
                </a14:m>
                <a:endParaRPr lang="en-US" altLang="ja-JP" dirty="0" smtClean="0"/>
              </a:p>
              <a:p>
                <a:r>
                  <a:rPr lang="en-US" altLang="ja-JP" dirty="0" smtClean="0"/>
                  <a:t>(</a:t>
                </a:r>
                <a:r>
                  <a:rPr lang="ja-JP" altLang="en-US" dirty="0" smtClean="0"/>
                  <a:t>評価値</a:t>
                </a:r>
                <a:r>
                  <a:rPr lang="en-US" altLang="ja-JP" dirty="0" smtClean="0"/>
                  <a:t>)</a:t>
                </a:r>
                <a:endParaRPr lang="en-US" altLang="ja-JP" dirty="0"/>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6444568" y="2551807"/>
                <a:ext cx="1699889" cy="934808"/>
              </a:xfrm>
              <a:prstGeom prst="rect">
                <a:avLst/>
              </a:prstGeom>
              <a:blipFill rotWithShape="0">
                <a:blip r:embed="rId8"/>
                <a:stretch>
                  <a:fillRect l="-2867" t="-3268" b="-10458"/>
                </a:stretch>
              </a:blipFill>
            </p:spPr>
            <p:txBody>
              <a:bodyPr/>
              <a:lstStyle/>
              <a:p>
                <a:r>
                  <a:rPr lang="ja-JP" altLang="en-US">
                    <a:noFill/>
                  </a:rPr>
                  <a:t> </a:t>
                </a:r>
              </a:p>
            </p:txBody>
          </p:sp>
        </mc:Fallback>
      </mc:AlternateContent>
      <p:sp>
        <p:nvSpPr>
          <p:cNvPr id="90" name="テキスト ボックス 89"/>
          <p:cNvSpPr txBox="1"/>
          <p:nvPr/>
        </p:nvSpPr>
        <p:spPr>
          <a:xfrm>
            <a:off x="532517" y="5043936"/>
            <a:ext cx="2262158" cy="369332"/>
          </a:xfrm>
          <a:prstGeom prst="rect">
            <a:avLst/>
          </a:prstGeom>
          <a:noFill/>
        </p:spPr>
        <p:txBody>
          <a:bodyPr wrap="none" rtlCol="0">
            <a:spAutoFit/>
          </a:bodyPr>
          <a:lstStyle/>
          <a:p>
            <a:r>
              <a:rPr kumimoji="1" lang="ja-JP" altLang="en-US" smtClean="0"/>
              <a:t>正規化されたモデル</a:t>
            </a:r>
            <a:endParaRPr kumimoji="1" lang="ja-JP" altLang="en-US" dirty="0"/>
          </a:p>
        </p:txBody>
      </p:sp>
      <p:sp>
        <p:nvSpPr>
          <p:cNvPr id="91" name="テキスト ボックス 90"/>
          <p:cNvSpPr txBox="1"/>
          <p:nvPr/>
        </p:nvSpPr>
        <p:spPr>
          <a:xfrm>
            <a:off x="685800" y="1740877"/>
            <a:ext cx="184731" cy="369332"/>
          </a:xfrm>
          <a:prstGeom prst="rect">
            <a:avLst/>
          </a:prstGeom>
          <a:noFill/>
        </p:spPr>
        <p:txBody>
          <a:bodyPr wrap="non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92" name="テキスト ボックス 91"/>
              <p:cNvSpPr txBox="1"/>
              <p:nvPr/>
            </p:nvSpPr>
            <p:spPr>
              <a:xfrm>
                <a:off x="271962" y="1126556"/>
                <a:ext cx="4873514" cy="396583"/>
              </a:xfrm>
              <a:prstGeom prst="rect">
                <a:avLst/>
              </a:prstGeom>
              <a:noFill/>
            </p:spPr>
            <p:txBody>
              <a:bodyPr wrap="none" rtlCol="0">
                <a:spAutoFit/>
              </a:bodyPr>
              <a:lstStyle/>
              <a:p>
                <a:r>
                  <a:rPr lang="ja-JP" altLang="en-US" dirty="0" smtClean="0"/>
                  <a:t>例</a:t>
                </a:r>
                <a14:m>
                  <m:oMath xmlns:m="http://schemas.openxmlformats.org/officeDocument/2006/math">
                    <m:r>
                      <a:rPr lang="en-US" altLang="ja-JP" b="0" i="0" smtClean="0">
                        <a:latin typeface="Cambria Math" charset="0"/>
                      </a:rPr>
                      <m:t>) </m:t>
                    </m:r>
                    <m:sSup>
                      <m:sSupPr>
                        <m:ctrlPr>
                          <a:rPr lang="en-US" altLang="ja-JP" i="1" smtClean="0">
                            <a:latin typeface="Cambria Math" charset="0"/>
                          </a:rPr>
                        </m:ctrlPr>
                      </m:sSupPr>
                      <m:e>
                        <m:r>
                          <a:rPr lang="en-US" altLang="ja-JP" i="1">
                            <a:latin typeface="Cambria Math" charset="0"/>
                          </a:rPr>
                          <m:t>𝐸</m:t>
                        </m:r>
                      </m:e>
                      <m:sup>
                        <m:r>
                          <a:rPr lang="en-US" altLang="ja-JP" i="1">
                            <a:latin typeface="Cambria Math" charset="0"/>
                          </a:rPr>
                          <m:t>1</m:t>
                        </m:r>
                      </m:sup>
                    </m:sSup>
                    <m:r>
                      <a:rPr lang="ja-JP" altLang="en-US" i="1">
                        <a:latin typeface="Cambria Math" charset="0"/>
                      </a:rPr>
                      <m:t>の重み</m:t>
                    </m:r>
                    <m:r>
                      <a:rPr lang="ja-JP" altLang="en-US" b="0" i="1" smtClean="0">
                        <a:latin typeface="Cambria Math" charset="0"/>
                      </a:rPr>
                      <m:t>を</m:t>
                    </m:r>
                    <m:r>
                      <a:rPr lang="ja-JP" altLang="en-US" i="1">
                        <a:latin typeface="Cambria Math" charset="0"/>
                        <a:ea typeface="Cambria Math" charset="0"/>
                        <a:cs typeface="Cambria Math" charset="0"/>
                      </a:rPr>
                      <m:t>𝛽</m:t>
                    </m:r>
                    <m:r>
                      <a:rPr lang="is-IS" altLang="ja-JP" i="1">
                        <a:latin typeface="Cambria Math" charset="0"/>
                        <a:ea typeface="Cambria Math" charset="0"/>
                        <a:cs typeface="Cambria Math" charset="0"/>
                      </a:rPr>
                      <m:t>→∞</m:t>
                    </m:r>
                    <m:r>
                      <a:rPr lang="en-US" altLang="ja-JP" i="1">
                        <a:latin typeface="Cambria Math" charset="0"/>
                        <a:ea typeface="Cambria Math" charset="0"/>
                        <a:cs typeface="Cambria Math" charset="0"/>
                      </a:rPr>
                      <m:t> </m:t>
                    </m:r>
                    <m:r>
                      <a:rPr lang="ja-JP" altLang="en-US" i="1">
                        <a:latin typeface="Cambria Math" charset="0"/>
                        <a:ea typeface="Cambria Math" charset="0"/>
                        <a:cs typeface="Cambria Math" charset="0"/>
                      </a:rPr>
                      <m:t>にした場合の</m:t>
                    </m:r>
                    <m:sSub>
                      <m:sSubPr>
                        <m:ctrlPr>
                          <a:rPr lang="en-US" altLang="ja-JP" i="1">
                            <a:latin typeface="Cambria Math" charset="0"/>
                          </a:rPr>
                        </m:ctrlPr>
                      </m:sSubPr>
                      <m:e>
                        <m:r>
                          <a:rPr lang="en-US" altLang="ja-JP" i="1">
                            <a:latin typeface="Cambria Math" charset="0"/>
                          </a:rPr>
                          <m:t>𝐴</m:t>
                        </m:r>
                      </m:e>
                      <m:sub>
                        <m:r>
                          <a:rPr lang="en-US" altLang="ja-JP" i="1">
                            <a:latin typeface="Cambria Math" charset="0"/>
                          </a:rPr>
                          <m:t>𝑖</m:t>
                        </m:r>
                        <m:r>
                          <a:rPr lang="en-US" altLang="ja-JP" i="1">
                            <a:latin typeface="Cambria Math" charset="0"/>
                          </a:rPr>
                          <m:t>,</m:t>
                        </m:r>
                        <m:r>
                          <a:rPr lang="en-US" altLang="ja-JP" i="1">
                            <a:latin typeface="Cambria Math" charset="0"/>
                          </a:rPr>
                          <m:t>𝑗</m:t>
                        </m:r>
                      </m:sub>
                    </m:sSub>
                    <m:r>
                      <a:rPr lang="ja-JP" altLang="en-US" i="1">
                        <a:latin typeface="Cambria Math" charset="0"/>
                      </a:rPr>
                      <m:t>の変化</m:t>
                    </m:r>
                  </m:oMath>
                </a14:m>
                <a:endParaRPr lang="ja-JP" altLang="en-US"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271962" y="1126556"/>
                <a:ext cx="4873514" cy="396583"/>
              </a:xfrm>
              <a:prstGeom prst="rect">
                <a:avLst/>
              </a:prstGeom>
              <a:blipFill rotWithShape="0">
                <a:blip r:embed="rId9"/>
                <a:stretch>
                  <a:fillRect l="-1126" t="-87692" b="-10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p:cNvSpPr txBox="1"/>
              <p:nvPr/>
            </p:nvSpPr>
            <p:spPr>
              <a:xfrm>
                <a:off x="6444568" y="1186965"/>
                <a:ext cx="1580176" cy="1488806"/>
              </a:xfrm>
              <a:prstGeom prst="rect">
                <a:avLst/>
              </a:prstGeom>
              <a:noFill/>
            </p:spPr>
            <p:txBody>
              <a:bodyPr wrap="none" rtlCol="0">
                <a:spAutoFit/>
              </a:bodyPr>
              <a:lstStyle/>
              <a:p>
                <a14:m>
                  <m:oMath xmlns:m="http://schemas.openxmlformats.org/officeDocument/2006/math">
                    <m:sSup>
                      <m:sSupPr>
                        <m:ctrlPr>
                          <a:rPr lang="en-US" altLang="ja-JP" b="1" i="1">
                            <a:latin typeface="Cambria Math" charset="0"/>
                          </a:rPr>
                        </m:ctrlPr>
                      </m:sSupPr>
                      <m:e>
                        <m:r>
                          <a:rPr lang="en-US" altLang="ja-JP" b="1" i="1">
                            <a:latin typeface="Cambria Math" charset="0"/>
                          </a:rPr>
                          <m:t>𝑽</m:t>
                        </m:r>
                      </m:e>
                      <m:sup>
                        <m:r>
                          <a:rPr lang="en-US" altLang="ja-JP" b="1" i="1">
                            <a:latin typeface="Cambria Math" charset="0"/>
                          </a:rPr>
                          <m:t>(</m:t>
                        </m:r>
                        <m:r>
                          <a:rPr lang="en-US" altLang="ja-JP" b="1" i="1">
                            <a:latin typeface="Cambria Math" charset="0"/>
                          </a:rPr>
                          <m:t>𝒓</m:t>
                        </m:r>
                        <m:r>
                          <a:rPr lang="en-US" altLang="ja-JP" b="1" i="1">
                            <a:latin typeface="Cambria Math" charset="0"/>
                          </a:rPr>
                          <m:t>)</m:t>
                        </m:r>
                      </m:sup>
                    </m:sSup>
                  </m:oMath>
                </a14:m>
                <a:r>
                  <a:rPr lang="en-US" altLang="ja-JP" b="1" dirty="0"/>
                  <a:t> </a:t>
                </a:r>
                <a:r>
                  <a:rPr lang="en-US" altLang="ja-JP" b="1" dirty="0" smtClean="0"/>
                  <a:t>:</a:t>
                </a:r>
              </a:p>
              <a:p>
                <a:r>
                  <a:rPr lang="en-US" altLang="ja-JP" b="1" dirty="0"/>
                  <a:t> </a:t>
                </a:r>
                <a:r>
                  <a:rPr lang="en-US" altLang="ja-JP" b="1" dirty="0" smtClean="0"/>
                  <a:t>    </a:t>
                </a:r>
                <a14:m>
                  <m:oMath xmlns:m="http://schemas.openxmlformats.org/officeDocument/2006/math">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𝑉</m:t>
                        </m:r>
                      </m:e>
                      <m:sup>
                        <m:r>
                          <a:rPr lang="en-US" altLang="ja-JP" i="1">
                            <a:latin typeface="Cambria Math" charset="0"/>
                            <a:ea typeface="Cambria Math" charset="0"/>
                            <a:cs typeface="Cambria Math" charset="0"/>
                          </a:rPr>
                          <m:t>𝑈</m:t>
                        </m:r>
                      </m:sup>
                    </m:sSup>
                  </m:oMath>
                </a14:m>
                <a:r>
                  <a:rPr lang="en-US" altLang="ja-JP" dirty="0" smtClean="0"/>
                  <a:t>: </a:t>
                </a:r>
                <a:r>
                  <a:rPr lang="ja-JP" altLang="en-US" dirty="0"/>
                  <a:t>ユーザ</a:t>
                </a:r>
                <a:endParaRPr lang="en-US" altLang="ja-JP" dirty="0"/>
              </a:p>
              <a:p>
                <a:r>
                  <a:rPr lang="en-US" altLang="ja-JP" dirty="0"/>
                  <a:t>     </a:t>
                </a:r>
                <a14:m>
                  <m:oMath xmlns:m="http://schemas.openxmlformats.org/officeDocument/2006/math">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𝑉</m:t>
                        </m:r>
                      </m:e>
                      <m:sup>
                        <m:r>
                          <a:rPr lang="en-US" altLang="ja-JP" i="1">
                            <a:latin typeface="Cambria Math" charset="0"/>
                            <a:ea typeface="Cambria Math" charset="0"/>
                            <a:cs typeface="Cambria Math" charset="0"/>
                          </a:rPr>
                          <m:t>𝑀</m:t>
                        </m:r>
                      </m:sup>
                    </m:sSup>
                  </m:oMath>
                </a14:m>
                <a:r>
                  <a:rPr lang="en-US" altLang="ja-JP" dirty="0" smtClean="0"/>
                  <a:t>: </a:t>
                </a:r>
                <a:r>
                  <a:rPr lang="ja-JP" altLang="en-US" dirty="0"/>
                  <a:t>映画</a:t>
                </a:r>
                <a:endParaRPr lang="en-US" altLang="ja-JP" dirty="0"/>
              </a:p>
              <a:p>
                <a:r>
                  <a:rPr lang="en-US" altLang="ja-JP" dirty="0"/>
                  <a:t>     </a:t>
                </a:r>
                <a14:m>
                  <m:oMath xmlns:m="http://schemas.openxmlformats.org/officeDocument/2006/math">
                    <m:sSup>
                      <m:sSupPr>
                        <m:ctrlPr>
                          <a:rPr lang="en-US" altLang="ja-JP" i="1">
                            <a:latin typeface="Cambria Math" charset="0"/>
                            <a:ea typeface="Cambria Math" charset="0"/>
                            <a:cs typeface="Cambria Math" charset="0"/>
                          </a:rPr>
                        </m:ctrlPr>
                      </m:sSupPr>
                      <m:e>
                        <m:r>
                          <a:rPr lang="en-US" altLang="ja-JP" i="1">
                            <a:latin typeface="Cambria Math" charset="0"/>
                            <a:ea typeface="Cambria Math" charset="0"/>
                            <a:cs typeface="Cambria Math" charset="0"/>
                          </a:rPr>
                          <m:t>𝑉</m:t>
                        </m:r>
                      </m:e>
                      <m:sup>
                        <m:r>
                          <a:rPr lang="en-US" altLang="ja-JP" i="1">
                            <a:latin typeface="Cambria Math" charset="0"/>
                            <a:ea typeface="Cambria Math" charset="0"/>
                            <a:cs typeface="Cambria Math" charset="0"/>
                          </a:rPr>
                          <m:t>𝑇</m:t>
                        </m:r>
                      </m:sup>
                    </m:sSup>
                  </m:oMath>
                </a14:m>
                <a:r>
                  <a:rPr lang="en-US" altLang="ja-JP" dirty="0" smtClean="0"/>
                  <a:t>: </a:t>
                </a:r>
                <a:r>
                  <a:rPr lang="ja-JP" altLang="en-US" dirty="0"/>
                  <a:t>タグ</a:t>
                </a:r>
              </a:p>
              <a:p>
                <a:r>
                  <a:rPr lang="en-US" altLang="ja-JP" dirty="0" smtClean="0"/>
                  <a:t> </a:t>
                </a:r>
                <a:endParaRPr lang="en-US" altLang="ja-JP" sz="1600" dirty="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6444568" y="1186965"/>
                <a:ext cx="1580176" cy="1488806"/>
              </a:xfrm>
              <a:prstGeom prst="rect">
                <a:avLst/>
              </a:prstGeom>
              <a:blipFill rotWithShape="0">
                <a:blip r:embed="rId11"/>
                <a:stretch>
                  <a:fillRect t="-1639" r="-3475"/>
                </a:stretch>
              </a:blipFill>
            </p:spPr>
            <p:txBody>
              <a:bodyPr/>
              <a:lstStyle/>
              <a:p>
                <a:r>
                  <a:rPr lang="ja-JP" altLang="en-US">
                    <a:noFill/>
                  </a:rPr>
                  <a:t> </a:t>
                </a:r>
              </a:p>
            </p:txBody>
          </p:sp>
        </mc:Fallback>
      </mc:AlternateContent>
      <p:cxnSp>
        <p:nvCxnSpPr>
          <p:cNvPr id="103" name="直線矢印コネクタ 102"/>
          <p:cNvCxnSpPr/>
          <p:nvPr/>
        </p:nvCxnSpPr>
        <p:spPr>
          <a:xfrm flipV="1">
            <a:off x="623514" y="2762195"/>
            <a:ext cx="497578" cy="736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a:off x="796699" y="3000779"/>
            <a:ext cx="517963" cy="7831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flipH="1" flipV="1">
            <a:off x="2110552" y="2852851"/>
            <a:ext cx="573896" cy="6301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1864553" y="3026036"/>
            <a:ext cx="654853" cy="7578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1216640" y="4252849"/>
            <a:ext cx="893912"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flipH="1">
            <a:off x="1147873" y="4446279"/>
            <a:ext cx="962679"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テキスト ボックス 132"/>
              <p:cNvSpPr txBox="1"/>
              <p:nvPr/>
            </p:nvSpPr>
            <p:spPr>
              <a:xfrm>
                <a:off x="3381300" y="5068925"/>
                <a:ext cx="3210366" cy="369332"/>
              </a:xfrm>
              <a:prstGeom prst="rect">
                <a:avLst/>
              </a:prstGeom>
              <a:noFill/>
            </p:spPr>
            <p:txBody>
              <a:bodyPr wrap="none" rtlCol="0">
                <a:spAutoFit/>
              </a:bodyPr>
              <a:lstStyle/>
              <a:p>
                <a14:m>
                  <m:oMath xmlns:m="http://schemas.openxmlformats.org/officeDocument/2006/math">
                    <m:sSup>
                      <m:sSupPr>
                        <m:ctrlPr>
                          <a:rPr lang="en-US" altLang="ja-JP" i="1">
                            <a:latin typeface="Cambria Math" charset="0"/>
                          </a:rPr>
                        </m:ctrlPr>
                      </m:sSupPr>
                      <m:e>
                        <m:r>
                          <a:rPr lang="en-US" altLang="ja-JP" i="1">
                            <a:latin typeface="Cambria Math" charset="0"/>
                          </a:rPr>
                          <m:t>𝐸</m:t>
                        </m:r>
                      </m:e>
                      <m:sup>
                        <m:r>
                          <a:rPr lang="en-US" altLang="ja-JP" i="1">
                            <a:latin typeface="Cambria Math" charset="0"/>
                          </a:rPr>
                          <m:t>1</m:t>
                        </m:r>
                      </m:sup>
                    </m:sSup>
                    <m:r>
                      <a:rPr lang="ja-JP" altLang="en-US" i="1" smtClean="0">
                        <a:latin typeface="Cambria Math" charset="0"/>
                      </a:rPr>
                      <m:t>の重みを</m:t>
                    </m:r>
                  </m:oMath>
                </a14:m>
                <a:r>
                  <a:rPr kumimoji="1" lang="ja-JP" altLang="en-US" dirty="0" smtClean="0"/>
                  <a:t>大きくしたモデル</a:t>
                </a:r>
                <a:endParaRPr kumimoji="1" lang="ja-JP" altLang="en-US" dirty="0"/>
              </a:p>
            </p:txBody>
          </p:sp>
        </mc:Choice>
        <mc:Fallback xmlns="">
          <p:sp>
            <p:nvSpPr>
              <p:cNvPr id="133" name="テキスト ボックス 132"/>
              <p:cNvSpPr txBox="1">
                <a:spLocks noRot="1" noChangeAspect="1" noMove="1" noResize="1" noEditPoints="1" noAdjustHandles="1" noChangeArrowheads="1" noChangeShapeType="1" noTextEdit="1"/>
              </p:cNvSpPr>
              <p:nvPr/>
            </p:nvSpPr>
            <p:spPr>
              <a:xfrm>
                <a:off x="3381300" y="5068925"/>
                <a:ext cx="3210366" cy="369332"/>
              </a:xfrm>
              <a:prstGeom prst="rect">
                <a:avLst/>
              </a:prstGeom>
              <a:blipFill rotWithShape="0">
                <a:blip r:embed="rId12"/>
                <a:stretch>
                  <a:fillRect t="-13333" r="-1331" b="-23333"/>
                </a:stretch>
              </a:blipFill>
            </p:spPr>
            <p:txBody>
              <a:bodyPr/>
              <a:lstStyle/>
              <a:p>
                <a:r>
                  <a:rPr lang="ja-JP" altLang="en-US">
                    <a:noFill/>
                  </a:rPr>
                  <a:t> </a:t>
                </a:r>
              </a:p>
            </p:txBody>
          </p:sp>
        </mc:Fallback>
      </mc:AlternateContent>
      <p:cxnSp>
        <p:nvCxnSpPr>
          <p:cNvPr id="134" name="直線矢印コネクタ 133"/>
          <p:cNvCxnSpPr/>
          <p:nvPr/>
        </p:nvCxnSpPr>
        <p:spPr>
          <a:xfrm flipV="1">
            <a:off x="3691645" y="2799748"/>
            <a:ext cx="497578" cy="73633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a:off x="3915588" y="2996446"/>
            <a:ext cx="517963" cy="78310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flipH="1">
            <a:off x="4189223" y="4446279"/>
            <a:ext cx="962679"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flipH="1" flipV="1">
            <a:off x="5220058" y="2833180"/>
            <a:ext cx="573896" cy="6301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テキスト ボックス 139"/>
              <p:cNvSpPr txBox="1"/>
              <p:nvPr/>
            </p:nvSpPr>
            <p:spPr>
              <a:xfrm>
                <a:off x="5639636" y="5450329"/>
                <a:ext cx="2154949" cy="959878"/>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charset="0"/>
                          </a:rPr>
                        </m:ctrlPr>
                      </m:sSubPr>
                      <m:e>
                        <m:r>
                          <a:rPr lang="en-US" altLang="ja-JP" i="1">
                            <a:latin typeface="Cambria Math" charset="0"/>
                          </a:rPr>
                          <m:t>𝐴</m:t>
                        </m:r>
                      </m:e>
                      <m:sub>
                        <m:r>
                          <a:rPr lang="en-US" altLang="ja-JP" i="1">
                            <a:latin typeface="Cambria Math" charset="0"/>
                          </a:rPr>
                          <m:t>𝑢</m:t>
                        </m:r>
                        <m:r>
                          <a:rPr lang="en-US" altLang="ja-JP" i="1">
                            <a:latin typeface="Cambria Math" charset="0"/>
                          </a:rPr>
                          <m:t>,</m:t>
                        </m:r>
                        <m:r>
                          <a:rPr lang="en-US" altLang="ja-JP" b="0" i="1" smtClean="0">
                            <a:latin typeface="Cambria Math" charset="0"/>
                          </a:rPr>
                          <m:t>𝑚</m:t>
                        </m:r>
                      </m:sub>
                    </m:sSub>
                  </m:oMath>
                </a14:m>
                <a:r>
                  <a:rPr lang="en-US" altLang="ja-JP" dirty="0"/>
                  <a:t>, </a:t>
                </a:r>
                <a14:m>
                  <m:oMath xmlns:m="http://schemas.openxmlformats.org/officeDocument/2006/math">
                    <m:sSub>
                      <m:sSubPr>
                        <m:ctrlPr>
                          <a:rPr lang="en-US" altLang="ja-JP" i="1">
                            <a:latin typeface="Cambria Math" charset="0"/>
                          </a:rPr>
                        </m:ctrlPr>
                      </m:sSubPr>
                      <m:e>
                        <m:r>
                          <a:rPr lang="en-US" altLang="ja-JP" i="1">
                            <a:latin typeface="Cambria Math" charset="0"/>
                          </a:rPr>
                          <m:t>𝐴</m:t>
                        </m:r>
                      </m:e>
                      <m:sub>
                        <m:r>
                          <a:rPr lang="en-US" altLang="ja-JP" i="1">
                            <a:latin typeface="Cambria Math" charset="0"/>
                          </a:rPr>
                          <m:t>𝑚</m:t>
                        </m:r>
                        <m:r>
                          <a:rPr lang="en-US" altLang="ja-JP" i="1">
                            <a:latin typeface="Cambria Math" charset="0"/>
                          </a:rPr>
                          <m:t>,</m:t>
                        </m:r>
                        <m:r>
                          <a:rPr lang="en-US" altLang="ja-JP" b="0" i="1" smtClean="0">
                            <a:latin typeface="Cambria Math" charset="0"/>
                          </a:rPr>
                          <m:t>𝑢</m:t>
                        </m:r>
                      </m:sub>
                    </m:sSub>
                  </m:oMath>
                </a14:m>
                <a:r>
                  <a:rPr lang="en-US" altLang="ja-JP" dirty="0" smtClean="0"/>
                  <a:t>: b</a:t>
                </a:r>
                <a:r>
                  <a:rPr lang="ja-JP" altLang="en-US" dirty="0" smtClean="0"/>
                  <a:t>に収束</a:t>
                </a:r>
                <a:endParaRPr lang="en-US" altLang="ja-JP" dirty="0" smtClean="0"/>
              </a:p>
              <a:p>
                <a14:m>
                  <m:oMath xmlns:m="http://schemas.openxmlformats.org/officeDocument/2006/math">
                    <m:sSub>
                      <m:sSubPr>
                        <m:ctrlPr>
                          <a:rPr lang="en-US" altLang="ja-JP" i="1">
                            <a:latin typeface="Cambria Math" charset="0"/>
                          </a:rPr>
                        </m:ctrlPr>
                      </m:sSubPr>
                      <m:e>
                        <m:r>
                          <a:rPr lang="en-US" altLang="ja-JP" i="1">
                            <a:latin typeface="Cambria Math" charset="0"/>
                          </a:rPr>
                          <m:t>𝐴</m:t>
                        </m:r>
                      </m:e>
                      <m:sub>
                        <m:r>
                          <a:rPr lang="en-US" altLang="ja-JP" b="0" i="1" smtClean="0">
                            <a:latin typeface="Cambria Math" charset="0"/>
                          </a:rPr>
                          <m:t>𝑢</m:t>
                        </m:r>
                        <m:r>
                          <a:rPr lang="en-US" altLang="ja-JP" i="1">
                            <a:latin typeface="Cambria Math" charset="0"/>
                          </a:rPr>
                          <m:t>,</m:t>
                        </m:r>
                        <m:r>
                          <a:rPr lang="en-US" altLang="ja-JP" b="0" i="1" smtClean="0">
                            <a:latin typeface="Cambria Math" charset="0"/>
                          </a:rPr>
                          <m:t>𝑡</m:t>
                        </m:r>
                      </m:sub>
                    </m:sSub>
                  </m:oMath>
                </a14:m>
                <a:r>
                  <a:rPr lang="en-US" altLang="ja-JP" dirty="0" smtClean="0"/>
                  <a:t>, </a:t>
                </a:r>
                <a14:m>
                  <m:oMath xmlns:m="http://schemas.openxmlformats.org/officeDocument/2006/math">
                    <m:sSub>
                      <m:sSubPr>
                        <m:ctrlPr>
                          <a:rPr lang="en-US" altLang="ja-JP" i="1">
                            <a:latin typeface="Cambria Math" charset="0"/>
                          </a:rPr>
                        </m:ctrlPr>
                      </m:sSubPr>
                      <m:e>
                        <m:r>
                          <a:rPr lang="en-US" altLang="ja-JP" i="1">
                            <a:latin typeface="Cambria Math" charset="0"/>
                          </a:rPr>
                          <m:t>𝐴</m:t>
                        </m:r>
                      </m:e>
                      <m:sub>
                        <m:r>
                          <a:rPr lang="en-US" altLang="ja-JP" b="0" i="1" smtClean="0">
                            <a:latin typeface="Cambria Math" charset="0"/>
                          </a:rPr>
                          <m:t>𝑚</m:t>
                        </m:r>
                        <m:r>
                          <a:rPr lang="en-US" altLang="ja-JP" i="1">
                            <a:latin typeface="Cambria Math" charset="0"/>
                          </a:rPr>
                          <m:t>,</m:t>
                        </m:r>
                        <m:r>
                          <a:rPr lang="en-US" altLang="ja-JP" i="1">
                            <a:latin typeface="Cambria Math" charset="0"/>
                          </a:rPr>
                          <m:t>𝑡</m:t>
                        </m:r>
                      </m:sub>
                    </m:sSub>
                  </m:oMath>
                </a14:m>
                <a:r>
                  <a:rPr lang="en-US" altLang="ja-JP" dirty="0" smtClean="0"/>
                  <a:t>: 0</a:t>
                </a:r>
                <a:r>
                  <a:rPr lang="ja-JP" altLang="en-US" dirty="0" smtClean="0"/>
                  <a:t>に収束</a:t>
                </a:r>
                <a:r>
                  <a:rPr lang="en-US" altLang="ja-JP" dirty="0" smtClean="0"/>
                  <a:t> </a:t>
                </a:r>
              </a:p>
              <a:p>
                <a14:m>
                  <m:oMath xmlns:m="http://schemas.openxmlformats.org/officeDocument/2006/math">
                    <m:sSub>
                      <m:sSubPr>
                        <m:ctrlPr>
                          <a:rPr lang="en-US" altLang="ja-JP" i="1">
                            <a:latin typeface="Cambria Math" charset="0"/>
                          </a:rPr>
                        </m:ctrlPr>
                      </m:sSubPr>
                      <m:e>
                        <m:r>
                          <a:rPr lang="en-US" altLang="ja-JP" i="1">
                            <a:latin typeface="Cambria Math" charset="0"/>
                          </a:rPr>
                          <m:t>𝐴</m:t>
                        </m:r>
                      </m:e>
                      <m:sub>
                        <m:r>
                          <a:rPr lang="en-US" altLang="ja-JP" i="1">
                            <a:latin typeface="Cambria Math" charset="0"/>
                          </a:rPr>
                          <m:t>𝑡</m:t>
                        </m:r>
                        <m:r>
                          <a:rPr lang="en-US" altLang="ja-JP" i="1">
                            <a:latin typeface="Cambria Math" charset="0"/>
                          </a:rPr>
                          <m:t>,</m:t>
                        </m:r>
                      </m:sub>
                    </m:sSub>
                  </m:oMath>
                </a14:m>
                <a:r>
                  <a:rPr kumimoji="1" lang="en-US" altLang="ja-JP" dirty="0" smtClean="0"/>
                  <a:t>: </a:t>
                </a:r>
                <a:r>
                  <a:rPr kumimoji="1" lang="ja-JP" altLang="en-US" dirty="0" smtClean="0"/>
                  <a:t>変化しない</a:t>
                </a:r>
                <a:endParaRPr kumimoji="1" lang="ja-JP" altLang="en-US" dirty="0"/>
              </a:p>
            </p:txBody>
          </p:sp>
        </mc:Choice>
        <mc:Fallback xmlns="">
          <p:sp>
            <p:nvSpPr>
              <p:cNvPr id="140" name="テキスト ボックス 139"/>
              <p:cNvSpPr txBox="1">
                <a:spLocks noRot="1" noChangeAspect="1" noMove="1" noResize="1" noEditPoints="1" noAdjustHandles="1" noChangeArrowheads="1" noChangeShapeType="1" noTextEdit="1"/>
              </p:cNvSpPr>
              <p:nvPr/>
            </p:nvSpPr>
            <p:spPr>
              <a:xfrm>
                <a:off x="5639636" y="5450329"/>
                <a:ext cx="2154949" cy="959878"/>
              </a:xfrm>
              <a:prstGeom prst="rect">
                <a:avLst/>
              </a:prstGeom>
              <a:blipFill rotWithShape="0">
                <a:blip r:embed="rId13"/>
                <a:stretch>
                  <a:fillRect t="-5063" r="-1977" b="-75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2" name="テキスト ボックス 141"/>
              <p:cNvSpPr txBox="1"/>
              <p:nvPr/>
            </p:nvSpPr>
            <p:spPr>
              <a:xfrm>
                <a:off x="6444568" y="3525530"/>
                <a:ext cx="2612382" cy="8274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charset="0"/>
                        </a:rPr>
                        <m:t>𝑏</m:t>
                      </m:r>
                      <m:r>
                        <a:rPr lang="en-US" altLang="ja-JP" sz="1400" b="0" i="1" smtClean="0">
                          <a:latin typeface="Cambria Math" charset="0"/>
                        </a:rPr>
                        <m:t>=</m:t>
                      </m:r>
                      <m:f>
                        <m:fPr>
                          <m:ctrlPr>
                            <a:rPr lang="mr-IN" altLang="ja-JP" sz="1400" i="1">
                              <a:latin typeface="Cambria Math" charset="0"/>
                            </a:rPr>
                          </m:ctrlPr>
                        </m:fPr>
                        <m:num>
                          <m:nary>
                            <m:naryPr>
                              <m:chr m:val="∑"/>
                              <m:supHide m:val="on"/>
                              <m:ctrlPr>
                                <a:rPr lang="is-IS" altLang="ja-JP" sz="1400" i="1">
                                  <a:latin typeface="Cambria Math" charset="0"/>
                                </a:rPr>
                              </m:ctrlPr>
                            </m:naryPr>
                            <m:sub>
                              <m:r>
                                <m:rPr>
                                  <m:brk m:alnAt="7"/>
                                </m:rPr>
                                <a:rPr lang="en-US" altLang="ja-JP" sz="1400" i="1">
                                  <a:latin typeface="Cambria Math" charset="0"/>
                                </a:rPr>
                                <m:t>𝑒</m:t>
                              </m:r>
                              <m:r>
                                <a:rPr lang="is-IS" altLang="ja-JP" sz="1400" i="1">
                                  <a:latin typeface="Cambria Math" charset="0"/>
                                  <a:ea typeface="Cambria Math" charset="0"/>
                                  <a:cs typeface="Cambria Math" charset="0"/>
                                </a:rPr>
                                <m:t>∈</m:t>
                              </m:r>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sub>
                            <m:sup/>
                            <m:e>
                              <m:f>
                                <m:fPr>
                                  <m:ctrlPr>
                                    <a:rPr lang="mr-IN" altLang="ja-JP" sz="1400" i="1">
                                      <a:latin typeface="Cambria Math" charset="0"/>
                                    </a:rPr>
                                  </m:ctrlPr>
                                </m:fPr>
                                <m:num>
                                  <m:r>
                                    <a:rPr lang="en-US" altLang="ja-JP" sz="1400" i="1">
                                      <a:latin typeface="Cambria Math" charset="0"/>
                                    </a:rPr>
                                    <m:t>𝑤</m:t>
                                  </m:r>
                                  <m:d>
                                    <m:dPr>
                                      <m:ctrlPr>
                                        <a:rPr lang="en-US" altLang="ja-JP" sz="1400" i="1">
                                          <a:latin typeface="Cambria Math" charset="0"/>
                                        </a:rPr>
                                      </m:ctrlPr>
                                    </m:dPr>
                                    <m:e>
                                      <m:r>
                                        <a:rPr lang="en-US" altLang="ja-JP" sz="1400" i="1">
                                          <a:latin typeface="Cambria Math" charset="0"/>
                                        </a:rPr>
                                        <m:t>𝑒</m:t>
                                      </m:r>
                                    </m:e>
                                  </m:d>
                                  <m:r>
                                    <a:rPr lang="en-US" altLang="ja-JP" sz="1400" i="1">
                                      <a:latin typeface="Cambria Math" charset="0"/>
                                    </a:rPr>
                                    <m:t>h</m:t>
                                  </m:r>
                                  <m:r>
                                    <a:rPr lang="en-US" altLang="ja-JP" sz="1400" i="1">
                                      <a:latin typeface="Cambria Math" charset="0"/>
                                    </a:rPr>
                                    <m:t>(</m:t>
                                  </m:r>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𝑖</m:t>
                                      </m:r>
                                    </m:sub>
                                  </m:sSub>
                                  <m:r>
                                    <a:rPr lang="en-US" altLang="ja-JP" sz="1400" i="1">
                                      <a:latin typeface="Cambria Math" charset="0"/>
                                    </a:rPr>
                                    <m:t>, </m:t>
                                  </m:r>
                                  <m:r>
                                    <a:rPr lang="en-US" altLang="ja-JP" sz="1400" i="1">
                                      <a:latin typeface="Cambria Math" charset="0"/>
                                    </a:rPr>
                                    <m:t>𝑒</m:t>
                                  </m:r>
                                  <m:r>
                                    <a:rPr lang="en-US" altLang="ja-JP" sz="1400" i="1">
                                      <a:latin typeface="Cambria Math" charset="0"/>
                                    </a:rPr>
                                    <m:t>)</m:t>
                                  </m:r>
                                  <m:r>
                                    <a:rPr lang="en-US" altLang="ja-JP" sz="1400" i="1">
                                      <a:latin typeface="Cambria Math" charset="0"/>
                                    </a:rPr>
                                    <m:t>h</m:t>
                                  </m:r>
                                  <m:r>
                                    <a:rPr lang="en-US" altLang="ja-JP" sz="1400" i="1">
                                      <a:latin typeface="Cambria Math" charset="0"/>
                                    </a:rPr>
                                    <m:t>(</m:t>
                                  </m:r>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𝑗</m:t>
                                      </m:r>
                                    </m:sub>
                                  </m:sSub>
                                  <m:r>
                                    <a:rPr lang="en-US" altLang="ja-JP" sz="1400" i="1">
                                      <a:latin typeface="Cambria Math" charset="0"/>
                                    </a:rPr>
                                    <m:t>, </m:t>
                                  </m:r>
                                  <m:r>
                                    <a:rPr lang="en-US" altLang="ja-JP" sz="1400" i="1">
                                      <a:latin typeface="Cambria Math" charset="0"/>
                                    </a:rPr>
                                    <m:t>𝑒</m:t>
                                  </m:r>
                                  <m:r>
                                    <a:rPr lang="en-US" altLang="ja-JP" sz="1400" i="1">
                                      <a:latin typeface="Cambria Math" charset="0"/>
                                    </a:rPr>
                                    <m:t>)</m:t>
                                  </m:r>
                                </m:num>
                                <m:den>
                                  <m:r>
                                    <a:rPr lang="mr-IN" altLang="ja-JP" sz="1400" i="1">
                                      <a:latin typeface="Cambria Math" charset="0"/>
                                      <a:ea typeface="Cambria Math" charset="0"/>
                                      <a:cs typeface="Cambria Math" charset="0"/>
                                    </a:rPr>
                                    <m:t>𝛿</m:t>
                                  </m:r>
                                  <m:d>
                                    <m:dPr>
                                      <m:ctrlPr>
                                        <a:rPr lang="en-US" altLang="ja-JP" sz="1400" i="1">
                                          <a:latin typeface="Cambria Math" charset="0"/>
                                          <a:ea typeface="Cambria Math" charset="0"/>
                                          <a:cs typeface="Cambria Math" charset="0"/>
                                        </a:rPr>
                                      </m:ctrlPr>
                                    </m:dPr>
                                    <m:e>
                                      <m:r>
                                        <a:rPr lang="en-US" altLang="ja-JP" sz="1400" i="1">
                                          <a:latin typeface="Cambria Math" charset="0"/>
                                          <a:ea typeface="Cambria Math" charset="0"/>
                                          <a:cs typeface="Cambria Math" charset="0"/>
                                        </a:rPr>
                                        <m:t>𝑒</m:t>
                                      </m:r>
                                    </m:e>
                                  </m:d>
                                </m:den>
                              </m:f>
                            </m:e>
                          </m:nary>
                        </m:num>
                        <m:den>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𝑑</m:t>
                              </m:r>
                            </m:e>
                            <m:sub>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𝑣</m:t>
                              </m:r>
                              <m:r>
                                <a:rPr lang="en-US" altLang="ja-JP" sz="1400" i="1">
                                  <a:latin typeface="Cambria Math" charset="0"/>
                                  <a:ea typeface="Cambria Math" charset="0"/>
                                  <a:cs typeface="Cambria Math" charset="0"/>
                                </a:rPr>
                                <m:t>)</m:t>
                              </m:r>
                            </m:sub>
                            <m:sup>
                              <m:r>
                                <a:rPr lang="en-US" altLang="ja-JP" sz="1400" i="1">
                                  <a:latin typeface="Cambria Math" charset="0"/>
                                  <a:ea typeface="Cambria Math" charset="0"/>
                                  <a:cs typeface="Cambria Math" charset="0"/>
                                </a:rPr>
                                <m:t>𝑙</m:t>
                              </m:r>
                            </m:sup>
                          </m:sSubSup>
                        </m:den>
                      </m:f>
                    </m:oMath>
                  </m:oMathPara>
                </a14:m>
                <a:endParaRPr kumimoji="1" lang="ja-JP" altLang="en-US" sz="1400" dirty="0"/>
              </a:p>
            </p:txBody>
          </p:sp>
        </mc:Choice>
        <mc:Fallback xmlns="">
          <p:sp>
            <p:nvSpPr>
              <p:cNvPr id="142" name="テキスト ボックス 141"/>
              <p:cNvSpPr txBox="1">
                <a:spLocks noRot="1" noChangeAspect="1" noMove="1" noResize="1" noEditPoints="1" noAdjustHandles="1" noChangeArrowheads="1" noChangeShapeType="1" noTextEdit="1"/>
              </p:cNvSpPr>
              <p:nvPr/>
            </p:nvSpPr>
            <p:spPr>
              <a:xfrm>
                <a:off x="6444568" y="3525530"/>
                <a:ext cx="2612382" cy="827471"/>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6468417" y="4258905"/>
                <a:ext cx="2744341" cy="364972"/>
              </a:xfrm>
              <a:prstGeom prst="rect">
                <a:avLst/>
              </a:prstGeom>
              <a:noFill/>
            </p:spPr>
            <p:txBody>
              <a:bodyPr wrap="none" rtlCol="0">
                <a:spAutoFit/>
              </a:bodyPr>
              <a:lstStyle/>
              <a:p>
                <a:r>
                  <a:rPr lang="en-US" altLang="ja-JP" sz="1400" dirty="0" smtClean="0">
                    <a:ea typeface="Cambria Math" charset="0"/>
                    <a:cs typeface="Cambria Math" charset="0"/>
                  </a:rPr>
                  <a:t>(</a:t>
                </a:r>
                <a14:m>
                  <m:oMath xmlns:m="http://schemas.openxmlformats.org/officeDocument/2006/math">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oMath>
                </a14:m>
                <a:r>
                  <a:rPr lang="ja-JP" altLang="en-US" sz="1400" dirty="0"/>
                  <a:t>のみの重みで計算した</a:t>
                </a:r>
                <a:r>
                  <a:rPr lang="ja-JP" altLang="en-US" sz="1400" dirty="0" smtClean="0"/>
                  <a:t>確率</a:t>
                </a:r>
                <a:r>
                  <a:rPr lang="en-US" altLang="ja-JP" sz="1400" dirty="0" smtClean="0"/>
                  <a:t>)</a:t>
                </a:r>
                <a:endParaRPr lang="en-US" altLang="ja-JP" sz="1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468417" y="4258905"/>
                <a:ext cx="2744341" cy="364972"/>
              </a:xfrm>
              <a:prstGeom prst="rect">
                <a:avLst/>
              </a:prstGeom>
              <a:blipFill rotWithShape="0">
                <a:blip r:embed="rId15"/>
                <a:stretch>
                  <a:fillRect l="-667" b="-11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140189"/>
      </p:ext>
    </p:extLst>
  </p:cSld>
  <p:clrMapOvr>
    <a:masterClrMapping/>
  </p:clrMapOvr>
  <mc:AlternateContent xmlns:mc="http://schemas.openxmlformats.org/markup-compatibility/2006" xmlns:p14="http://schemas.microsoft.com/office/powerpoint/2010/main">
    <mc:Choice Requires="p14">
      <p:transition spd="slow" p14:dur="2000" advTm="81943"/>
    </mc:Choice>
    <mc:Fallback xmlns="">
      <p:transition spd="slow" advTm="8194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a:xfrm>
            <a:off x="4877875" y="4789603"/>
            <a:ext cx="3260019" cy="16373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ln>
                <a:solidFill>
                  <a:sysClr val="windowText" lastClr="000000"/>
                </a:solidFill>
              </a:ln>
              <a:solidFill>
                <a:schemeClr val="bg1"/>
              </a:solidFill>
            </a:endParaRPr>
          </a:p>
        </p:txBody>
      </p:sp>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11</a:t>
            </a:fld>
            <a:endParaRPr kumimoji="1" lang="ja-JP" altLang="en-US"/>
          </a:p>
        </p:txBody>
      </p:sp>
      <p:sp>
        <p:nvSpPr>
          <p:cNvPr id="5" name="タイトル 4"/>
          <p:cNvSpPr>
            <a:spLocks noGrp="1"/>
          </p:cNvSpPr>
          <p:nvPr>
            <p:ph type="title"/>
          </p:nvPr>
        </p:nvSpPr>
        <p:spPr/>
        <p:txBody>
          <a:bodyPr/>
          <a:lstStyle/>
          <a:p>
            <a:r>
              <a:rPr lang="ja-JP" altLang="en-US" sz="4000" dirty="0" smtClean="0"/>
              <a:t>実験</a:t>
            </a:r>
            <a:r>
              <a:rPr lang="en-US" altLang="ja-JP" sz="4000" dirty="0" smtClean="0"/>
              <a:t>(</a:t>
            </a:r>
            <a:r>
              <a:rPr lang="ja-JP" altLang="en-US" sz="4000" dirty="0" smtClean="0"/>
              <a:t>データセット</a:t>
            </a:r>
            <a:r>
              <a:rPr lang="en-US" altLang="ja-JP" sz="4000" dirty="0" smtClean="0"/>
              <a:t>)</a:t>
            </a:r>
            <a:endParaRPr lang="ja-JP" altLang="en-US" sz="4000" dirty="0"/>
          </a:p>
        </p:txBody>
      </p:sp>
      <mc:AlternateContent xmlns:mc="http://schemas.openxmlformats.org/markup-compatibility/2006" xmlns:a14="http://schemas.microsoft.com/office/drawing/2010/main">
        <mc:Choice Requires="a14">
          <p:sp>
            <p:nvSpPr>
              <p:cNvPr id="11" name="円/楕円 10"/>
              <p:cNvSpPr/>
              <p:nvPr/>
            </p:nvSpPr>
            <p:spPr>
              <a:xfrm>
                <a:off x="695556" y="5281463"/>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r>
                            <a:rPr lang="en-US" altLang="ja-JP" sz="1350" i="1">
                              <a:latin typeface="Cambria Math" charset="0"/>
                            </a:rPr>
                            <m:t>1</m:t>
                          </m:r>
                        </m:sub>
                      </m:sSub>
                    </m:oMath>
                  </m:oMathPara>
                </a14:m>
                <a:endParaRPr lang="ja-JP" altLang="en-US" sz="1350" dirty="0"/>
              </a:p>
            </p:txBody>
          </p:sp>
        </mc:Choice>
        <mc:Fallback xmlns="">
          <p:sp>
            <p:nvSpPr>
              <p:cNvPr id="11" name="円/楕円 10"/>
              <p:cNvSpPr>
                <a:spLocks noRot="1" noChangeAspect="1" noMove="1" noResize="1" noEditPoints="1" noAdjustHandles="1" noChangeArrowheads="1" noChangeShapeType="1" noTextEdit="1"/>
              </p:cNvSpPr>
              <p:nvPr/>
            </p:nvSpPr>
            <p:spPr>
              <a:xfrm>
                <a:off x="695556" y="5281463"/>
                <a:ext cx="644237" cy="644237"/>
              </a:xfrm>
              <a:prstGeom prst="ellipse">
                <a:avLst/>
              </a:prstGeom>
              <a:blipFill rotWithShape="0">
                <a:blip r:embed="rId3"/>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円/楕円 11"/>
              <p:cNvSpPr/>
              <p:nvPr/>
            </p:nvSpPr>
            <p:spPr>
              <a:xfrm>
                <a:off x="5317012" y="5402353"/>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r>
                            <a:rPr lang="en-US" altLang="ja-JP" sz="1350" i="1">
                              <a:latin typeface="Cambria Math" charset="0"/>
                            </a:rPr>
                            <m:t>1</m:t>
                          </m:r>
                        </m:sub>
                      </m:sSub>
                    </m:oMath>
                  </m:oMathPara>
                </a14:m>
                <a:endParaRPr lang="ja-JP" altLang="en-US" sz="1350" dirty="0"/>
              </a:p>
            </p:txBody>
          </p:sp>
        </mc:Choice>
        <mc:Fallback xmlns="">
          <p:sp>
            <p:nvSpPr>
              <p:cNvPr id="12" name="円/楕円 11"/>
              <p:cNvSpPr>
                <a:spLocks noRot="1" noChangeAspect="1" noMove="1" noResize="1" noEditPoints="1" noAdjustHandles="1" noChangeArrowheads="1" noChangeShapeType="1" noTextEdit="1"/>
              </p:cNvSpPr>
              <p:nvPr/>
            </p:nvSpPr>
            <p:spPr>
              <a:xfrm>
                <a:off x="5317012" y="5402353"/>
                <a:ext cx="644237" cy="644237"/>
              </a:xfrm>
              <a:prstGeom prst="ellipse">
                <a:avLst/>
              </a:prstGeom>
              <a:blipFill rotWithShape="0">
                <a:blip r:embed="rId4"/>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円/楕円 13"/>
              <p:cNvSpPr/>
              <p:nvPr/>
            </p:nvSpPr>
            <p:spPr>
              <a:xfrm>
                <a:off x="6185765" y="5639290"/>
                <a:ext cx="644237" cy="654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1</m:t>
                          </m:r>
                        </m:sub>
                      </m:sSub>
                    </m:oMath>
                  </m:oMathPara>
                </a14:m>
                <a:endParaRPr lang="ja-JP" altLang="en-US" sz="1350" dirty="0"/>
              </a:p>
            </p:txBody>
          </p:sp>
        </mc:Choice>
        <mc:Fallback xmlns="">
          <p:sp>
            <p:nvSpPr>
              <p:cNvPr id="14" name="円/楕円 13"/>
              <p:cNvSpPr>
                <a:spLocks noRot="1" noChangeAspect="1" noMove="1" noResize="1" noEditPoints="1" noAdjustHandles="1" noChangeArrowheads="1" noChangeShapeType="1" noTextEdit="1"/>
              </p:cNvSpPr>
              <p:nvPr/>
            </p:nvSpPr>
            <p:spPr>
              <a:xfrm>
                <a:off x="6185765" y="5639290"/>
                <a:ext cx="644237" cy="654700"/>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円/楕円 14"/>
              <p:cNvSpPr/>
              <p:nvPr/>
            </p:nvSpPr>
            <p:spPr>
              <a:xfrm>
                <a:off x="2656505" y="5247174"/>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1</m:t>
                          </m:r>
                        </m:sub>
                      </m:sSub>
                    </m:oMath>
                  </m:oMathPara>
                </a14:m>
                <a:endParaRPr lang="ja-JP" altLang="en-US" sz="1350" dirty="0"/>
              </a:p>
            </p:txBody>
          </p:sp>
        </mc:Choice>
        <mc:Fallback xmlns="">
          <p:sp>
            <p:nvSpPr>
              <p:cNvPr id="15" name="円/楕円 14"/>
              <p:cNvSpPr>
                <a:spLocks noRot="1" noChangeAspect="1" noMove="1" noResize="1" noEditPoints="1" noAdjustHandles="1" noChangeArrowheads="1" noChangeShapeType="1" noTextEdit="1"/>
              </p:cNvSpPr>
              <p:nvPr/>
            </p:nvSpPr>
            <p:spPr>
              <a:xfrm>
                <a:off x="2656505" y="5247174"/>
                <a:ext cx="644237" cy="644237"/>
              </a:xfrm>
              <a:prstGeom prst="ellipse">
                <a:avLst/>
              </a:prstGeom>
              <a:blipFill rotWithShape="0">
                <a:blip r:embed="rId6"/>
                <a:stretch>
                  <a:fillRect/>
                </a:stretch>
              </a:blipFill>
            </p:spPr>
            <p:txBody>
              <a:bodyPr/>
              <a:lstStyle/>
              <a:p>
                <a:r>
                  <a:rPr lang="ja-JP" altLang="en-US">
                    <a:noFill/>
                  </a:rPr>
                  <a:t> </a:t>
                </a:r>
              </a:p>
            </p:txBody>
          </p:sp>
        </mc:Fallback>
      </mc:AlternateContent>
      <p:sp>
        <p:nvSpPr>
          <p:cNvPr id="16" name="円/楕円 15"/>
          <p:cNvSpPr/>
          <p:nvPr/>
        </p:nvSpPr>
        <p:spPr>
          <a:xfrm flipV="1">
            <a:off x="7176519" y="5281463"/>
            <a:ext cx="644237" cy="64423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2"/>
              </a:solidFill>
            </a:endParaRPr>
          </a:p>
        </p:txBody>
      </p:sp>
      <p:sp>
        <p:nvSpPr>
          <p:cNvPr id="17" name="正方形/長方形 16"/>
          <p:cNvSpPr/>
          <p:nvPr/>
        </p:nvSpPr>
        <p:spPr>
          <a:xfrm flipV="1">
            <a:off x="1375863" y="5569293"/>
            <a:ext cx="1257299" cy="342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8" name="テキスト ボックス 7"/>
          <p:cNvSpPr txBox="1"/>
          <p:nvPr/>
        </p:nvSpPr>
        <p:spPr>
          <a:xfrm>
            <a:off x="436418" y="4569181"/>
            <a:ext cx="1136072" cy="338554"/>
          </a:xfrm>
          <a:prstGeom prst="rect">
            <a:avLst/>
          </a:prstGeom>
          <a:noFill/>
        </p:spPr>
        <p:txBody>
          <a:bodyPr wrap="square" rtlCol="0">
            <a:spAutoFit/>
          </a:bodyPr>
          <a:lstStyle/>
          <a:p>
            <a:pPr marL="285750" indent="-285750">
              <a:buFont typeface="Arial" charset="0"/>
              <a:buChar char="•"/>
            </a:pPr>
            <a:r>
              <a:rPr kumimoji="1" lang="ja-JP" altLang="en-US" sz="1600" dirty="0" smtClean="0"/>
              <a:t>評価値</a:t>
            </a:r>
            <a:endParaRPr kumimoji="1" lang="ja-JP" altLang="en-US" sz="1600" dirty="0"/>
          </a:p>
        </p:txBody>
      </p:sp>
      <p:pic>
        <p:nvPicPr>
          <p:cNvPr id="21" name="図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2176" y="1132152"/>
            <a:ext cx="6088248" cy="1988500"/>
          </a:xfrm>
          <a:prstGeom prst="rect">
            <a:avLst/>
          </a:prstGeom>
        </p:spPr>
      </p:pic>
      <p:sp>
        <p:nvSpPr>
          <p:cNvPr id="22" name="テキスト ボックス 21"/>
          <p:cNvSpPr txBox="1"/>
          <p:nvPr/>
        </p:nvSpPr>
        <p:spPr>
          <a:xfrm>
            <a:off x="3963325" y="4569181"/>
            <a:ext cx="1293944" cy="338554"/>
          </a:xfrm>
          <a:prstGeom prst="rect">
            <a:avLst/>
          </a:prstGeom>
          <a:noFill/>
        </p:spPr>
        <p:txBody>
          <a:bodyPr wrap="none" rtlCol="0">
            <a:spAutoFit/>
          </a:bodyPr>
          <a:lstStyle/>
          <a:p>
            <a:pPr marL="285750" indent="-285750">
              <a:buFont typeface="Arial" charset="0"/>
              <a:buChar char="•"/>
            </a:pPr>
            <a:r>
              <a:rPr kumimoji="1" lang="ja-JP" altLang="en-US" sz="1600" dirty="0" smtClean="0"/>
              <a:t>タグ情報</a:t>
            </a:r>
            <a:endParaRPr kumimoji="1" lang="ja-JP" altLang="en-US" sz="1600" dirty="0"/>
          </a:p>
        </p:txBody>
      </p:sp>
      <mc:AlternateContent xmlns:mc="http://schemas.openxmlformats.org/markup-compatibility/2006" xmlns:a14="http://schemas.microsoft.com/office/drawing/2010/main">
        <mc:Choice Requires="a14">
          <p:sp>
            <p:nvSpPr>
              <p:cNvPr id="24" name="正方形/長方形 23"/>
              <p:cNvSpPr/>
              <p:nvPr/>
            </p:nvSpPr>
            <p:spPr>
              <a:xfrm>
                <a:off x="7281403" y="5384626"/>
                <a:ext cx="4323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chemeClr val="bg1"/>
                              </a:solidFill>
                              <a:latin typeface="Cambria Math" charset="0"/>
                            </a:rPr>
                          </m:ctrlPr>
                        </m:sSubPr>
                        <m:e>
                          <m:r>
                            <a:rPr lang="en-US" altLang="ja-JP" i="1">
                              <a:solidFill>
                                <a:schemeClr val="bg1"/>
                              </a:solidFill>
                              <a:latin typeface="Cambria Math" charset="0"/>
                            </a:rPr>
                            <m:t>𝑡</m:t>
                          </m:r>
                        </m:e>
                        <m:sub>
                          <m:r>
                            <a:rPr lang="en-US" altLang="ja-JP" i="1">
                              <a:solidFill>
                                <a:schemeClr val="bg1"/>
                              </a:solidFill>
                              <a:latin typeface="Cambria Math" charset="0"/>
                            </a:rPr>
                            <m:t>1</m:t>
                          </m:r>
                        </m:sub>
                      </m:sSub>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281403" y="5384626"/>
                <a:ext cx="432362" cy="369332"/>
              </a:xfrm>
              <a:prstGeom prst="rect">
                <a:avLst/>
              </a:prstGeom>
              <a:blipFill rotWithShape="0">
                <a:blip r:embed="rId8"/>
                <a:stretch>
                  <a:fillRect/>
                </a:stretch>
              </a:blipFill>
            </p:spPr>
            <p:txBody>
              <a:bodyPr/>
              <a:lstStyle/>
              <a:p>
                <a:r>
                  <a:rPr lang="ja-JP" altLang="en-US">
                    <a:noFill/>
                  </a:rPr>
                  <a:t> </a:t>
                </a:r>
              </a:p>
            </p:txBody>
          </p:sp>
        </mc:Fallback>
      </mc:AlternateContent>
      <p:sp>
        <p:nvSpPr>
          <p:cNvPr id="27" name="テキスト ボックス 26"/>
          <p:cNvSpPr txBox="1"/>
          <p:nvPr/>
        </p:nvSpPr>
        <p:spPr>
          <a:xfrm>
            <a:off x="6206638" y="5021248"/>
            <a:ext cx="652743" cy="338554"/>
          </a:xfrm>
          <a:prstGeom prst="rect">
            <a:avLst/>
          </a:prstGeom>
          <a:noFill/>
        </p:spPr>
        <p:txBody>
          <a:bodyPr wrap="none" rtlCol="0">
            <a:spAutoFit/>
          </a:bodyPr>
          <a:lstStyle/>
          <a:p>
            <a:r>
              <a:rPr lang="en-US" altLang="ja-JP" sz="1600" smtClean="0"/>
              <a:t>w = 1</a:t>
            </a:r>
            <a:endParaRPr kumimoji="1" lang="ja-JP" altLang="en-US" sz="1600" dirty="0"/>
          </a:p>
        </p:txBody>
      </p:sp>
      <p:sp>
        <p:nvSpPr>
          <p:cNvPr id="28" name="テキスト ボックス 27"/>
          <p:cNvSpPr txBox="1"/>
          <p:nvPr/>
        </p:nvSpPr>
        <p:spPr>
          <a:xfrm>
            <a:off x="1467803" y="5068494"/>
            <a:ext cx="865943" cy="338554"/>
          </a:xfrm>
          <a:prstGeom prst="rect">
            <a:avLst/>
          </a:prstGeom>
          <a:noFill/>
        </p:spPr>
        <p:txBody>
          <a:bodyPr wrap="none" rtlCol="0">
            <a:spAutoFit/>
          </a:bodyPr>
          <a:lstStyle/>
          <a:p>
            <a:r>
              <a:rPr lang="en-US" altLang="ja-JP" sz="1600" dirty="0" smtClean="0"/>
              <a:t>w = 1~5</a:t>
            </a:r>
            <a:endParaRPr kumimoji="1" lang="ja-JP" altLang="en-US" sz="1600" dirty="0"/>
          </a:p>
        </p:txBody>
      </p:sp>
      <p:graphicFrame>
        <p:nvGraphicFramePr>
          <p:cNvPr id="4" name="表 3"/>
          <p:cNvGraphicFramePr>
            <a:graphicFrameLocks noGrp="1"/>
          </p:cNvGraphicFramePr>
          <p:nvPr>
            <p:extLst>
              <p:ext uri="{D42A27DB-BD31-4B8C-83A1-F6EECF244321}">
                <p14:modId xmlns:p14="http://schemas.microsoft.com/office/powerpoint/2010/main" val="1565768058"/>
              </p:ext>
            </p:extLst>
          </p:nvPr>
        </p:nvGraphicFramePr>
        <p:xfrm>
          <a:off x="1401584" y="1750669"/>
          <a:ext cx="6096000" cy="1883191"/>
        </p:xfrm>
        <a:graphic>
          <a:graphicData uri="http://schemas.openxmlformats.org/drawingml/2006/table">
            <a:tbl>
              <a:tblPr firstRow="1" bandRow="1">
                <a:tableStyleId>{5C22544A-7EE6-4342-B048-85BDC9FD1C3A}</a:tableStyleId>
              </a:tblPr>
              <a:tblGrid>
                <a:gridCol w="1219200"/>
                <a:gridCol w="1219200"/>
                <a:gridCol w="1219200"/>
                <a:gridCol w="1310217"/>
                <a:gridCol w="1128183"/>
              </a:tblGrid>
              <a:tr h="399831">
                <a:tc>
                  <a:txBody>
                    <a:bodyPr/>
                    <a:lstStyle/>
                    <a:p>
                      <a:endParaRPr kumimoji="1" lang="ja-JP" altLang="en-US" sz="1200" dirty="0">
                        <a:solidFill>
                          <a:schemeClr val="tx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200" dirty="0" smtClean="0">
                          <a:solidFill>
                            <a:schemeClr val="tx2"/>
                          </a:solidFill>
                        </a:rPr>
                        <a:t>   </a:t>
                      </a:r>
                      <a:endParaRPr kumimoji="1" lang="ja-JP" altLang="en-US" sz="1200" dirty="0">
                        <a:solidFill>
                          <a:schemeClr val="tx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200" dirty="0">
                        <a:solidFill>
                          <a:schemeClr val="tx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200" smtClean="0">
                          <a:solidFill>
                            <a:schemeClr val="tx2"/>
                          </a:solidFill>
                        </a:rPr>
                        <a:t>                </a:t>
                      </a:r>
                      <a:r>
                        <a:rPr kumimoji="1" lang="ja-JP" altLang="en-US" sz="1200" smtClean="0">
                          <a:solidFill>
                            <a:schemeClr val="tx2"/>
                          </a:solidFill>
                        </a:rPr>
                        <a:t>関係性</a:t>
                      </a:r>
                      <a:endParaRPr kumimoji="1" lang="ja-JP" altLang="en-US" sz="1200" dirty="0">
                        <a:solidFill>
                          <a:schemeClr val="tx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200" dirty="0">
                        <a:solidFill>
                          <a:schemeClr val="tx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endParaRPr kumimoji="1" lang="ja-JP" altLang="en-US" sz="1200" dirty="0">
                        <a:solidFill>
                          <a:schemeClr val="tx2"/>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smtClean="0">
                          <a:solidFill>
                            <a:schemeClr val="tx2"/>
                          </a:solidFill>
                        </a:rPr>
                        <a:t>種類</a:t>
                      </a:r>
                      <a:endParaRPr kumimoji="1" lang="ja-JP" altLang="en-US" sz="1200" dirty="0">
                        <a:solidFill>
                          <a:schemeClr val="tx2"/>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smtClean="0">
                          <a:solidFill>
                            <a:schemeClr val="tx2"/>
                          </a:solidFill>
                        </a:rPr>
                        <a:t>数</a:t>
                      </a:r>
                      <a:endParaRPr kumimoji="1" lang="ja-JP" altLang="en-US" sz="1200" dirty="0">
                        <a:solidFill>
                          <a:schemeClr val="tx2"/>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smtClean="0">
                          <a:solidFill>
                            <a:schemeClr val="tx2"/>
                          </a:solidFill>
                        </a:rPr>
                        <a:t>種類</a:t>
                      </a:r>
                      <a:endParaRPr kumimoji="1" lang="ja-JP" altLang="en-US" sz="1200" dirty="0">
                        <a:solidFill>
                          <a:schemeClr val="tx2"/>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smtClean="0">
                          <a:solidFill>
                            <a:schemeClr val="tx2"/>
                          </a:solidFill>
                        </a:rPr>
                        <a:t>数</a:t>
                      </a:r>
                      <a:endParaRPr kumimoji="1" lang="ja-JP" altLang="en-US" sz="1200" dirty="0">
                        <a:solidFill>
                          <a:schemeClr val="tx2"/>
                        </a:solidFill>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sz="1200" dirty="0" err="1" smtClean="0">
                          <a:solidFill>
                            <a:schemeClr val="tx2"/>
                          </a:solidFill>
                        </a:rPr>
                        <a:t>movielens</a:t>
                      </a:r>
                      <a:endParaRPr kumimoji="1" lang="ja-JP" altLang="en-US" sz="1200" dirty="0">
                        <a:solidFill>
                          <a:schemeClr val="tx2"/>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smtClean="0">
                          <a:solidFill>
                            <a:schemeClr val="tx2"/>
                          </a:solidFill>
                        </a:rPr>
                        <a:t> </a:t>
                      </a:r>
                      <a:r>
                        <a:rPr kumimoji="1" lang="ja-JP" altLang="en-US" sz="1200" dirty="0" smtClean="0">
                          <a:solidFill>
                            <a:schemeClr val="tx2"/>
                          </a:solidFill>
                        </a:rPr>
                        <a:t>ユーザー</a:t>
                      </a:r>
                      <a:r>
                        <a:rPr kumimoji="1" lang="en-US" altLang="ja-JP" sz="1200" dirty="0" smtClean="0">
                          <a:solidFill>
                            <a:schemeClr val="tx2"/>
                          </a:solidFill>
                        </a:rPr>
                        <a:t>(U)</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smtClean="0">
                          <a:solidFill>
                            <a:schemeClr val="tx2"/>
                          </a:solidFill>
                        </a:rPr>
                        <a:t>610</a:t>
                      </a:r>
                      <a:endParaRPr kumimoji="1" lang="ja-JP" altLang="en-US" sz="1200" dirty="0">
                        <a:solidFill>
                          <a:schemeClr val="tx2"/>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smtClean="0">
                          <a:solidFill>
                            <a:schemeClr val="tx2"/>
                          </a:solidFill>
                        </a:rPr>
                        <a:t>評価値</a:t>
                      </a:r>
                      <a:r>
                        <a:rPr kumimoji="1" lang="en-US" altLang="ja-JP" sz="1200" dirty="0" smtClean="0">
                          <a:solidFill>
                            <a:schemeClr val="tx2"/>
                          </a:solidFill>
                        </a:rPr>
                        <a:t>( U, M)</a:t>
                      </a:r>
                      <a:endParaRPr kumimoji="1" lang="ja-JP" altLang="en-US" sz="1200" dirty="0">
                        <a:solidFill>
                          <a:schemeClr val="tx2"/>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smtClean="0">
                          <a:solidFill>
                            <a:schemeClr val="tx2"/>
                          </a:solidFill>
                        </a:rPr>
                        <a:t>100836</a:t>
                      </a:r>
                      <a:endParaRPr kumimoji="1" lang="ja-JP" altLang="en-US" sz="1200" dirty="0">
                        <a:solidFill>
                          <a:schemeClr val="tx2"/>
                        </a:solidFill>
                      </a:endParaRPr>
                    </a:p>
                  </a:txBody>
                  <a:tcPr>
                    <a:lnT w="12700" cap="flat" cmpd="sng" algn="ctr">
                      <a:solidFill>
                        <a:schemeClr val="tx1"/>
                      </a:solidFill>
                      <a:prstDash val="solid"/>
                      <a:round/>
                      <a:headEnd type="none" w="med" len="med"/>
                      <a:tailEnd type="none" w="med" len="med"/>
                    </a:lnT>
                    <a:solidFill>
                      <a:schemeClr val="bg1"/>
                    </a:solidFill>
                  </a:tcPr>
                </a:tc>
              </a:tr>
              <a:tr h="370840">
                <a:tc>
                  <a:txBody>
                    <a:bodyPr/>
                    <a:lstStyle/>
                    <a:p>
                      <a:endParaRPr kumimoji="1" lang="ja-JP" altLang="en-US" sz="1200" dirty="0">
                        <a:solidFill>
                          <a:schemeClr val="tx2"/>
                        </a:solidFill>
                      </a:endParaRPr>
                    </a:p>
                  </a:txBody>
                  <a:tcPr>
                    <a:solidFill>
                      <a:schemeClr val="bg1"/>
                    </a:solidFill>
                  </a:tcPr>
                </a:tc>
                <a:tc>
                  <a:txBody>
                    <a:bodyPr/>
                    <a:lstStyle/>
                    <a:p>
                      <a:r>
                        <a:rPr kumimoji="1" lang="ja-JP" altLang="en-US" sz="1200" dirty="0" smtClean="0">
                          <a:solidFill>
                            <a:schemeClr val="tx2"/>
                          </a:solidFill>
                        </a:rPr>
                        <a:t>映画</a:t>
                      </a:r>
                      <a:r>
                        <a:rPr kumimoji="1" lang="en-US" altLang="ja-JP" sz="1200" dirty="0" smtClean="0">
                          <a:solidFill>
                            <a:schemeClr val="tx2"/>
                          </a:solidFill>
                        </a:rPr>
                        <a:t>(M)</a:t>
                      </a:r>
                      <a:endParaRPr kumimoji="1" lang="ja-JP" altLang="en-US" sz="1200" dirty="0">
                        <a:solidFill>
                          <a:schemeClr val="tx2"/>
                        </a:solidFill>
                      </a:endParaRPr>
                    </a:p>
                  </a:txBody>
                  <a:tcPr>
                    <a:solidFill>
                      <a:schemeClr val="bg1"/>
                    </a:solidFill>
                  </a:tcPr>
                </a:tc>
                <a:tc>
                  <a:txBody>
                    <a:bodyPr/>
                    <a:lstStyle/>
                    <a:p>
                      <a:r>
                        <a:rPr kumimoji="1" lang="en-US" altLang="ja-JP" sz="1200" dirty="0" smtClean="0">
                          <a:solidFill>
                            <a:schemeClr val="tx2"/>
                          </a:solidFill>
                        </a:rPr>
                        <a:t>9742</a:t>
                      </a:r>
                      <a:endParaRPr kumimoji="1" lang="ja-JP" altLang="en-US" sz="1200" dirty="0">
                        <a:solidFill>
                          <a:schemeClr val="tx2"/>
                        </a:solidFill>
                      </a:endParaRPr>
                    </a:p>
                  </a:txBody>
                  <a:tcPr>
                    <a:solidFill>
                      <a:schemeClr val="bg1"/>
                    </a:solidFill>
                  </a:tcPr>
                </a:tc>
                <a:tc>
                  <a:txBody>
                    <a:bodyPr/>
                    <a:lstStyle/>
                    <a:p>
                      <a:r>
                        <a:rPr kumimoji="1" lang="ja-JP" altLang="en-US" sz="1200" dirty="0" smtClean="0">
                          <a:solidFill>
                            <a:schemeClr val="tx2"/>
                          </a:solidFill>
                        </a:rPr>
                        <a:t>タグ情報</a:t>
                      </a:r>
                      <a:r>
                        <a:rPr kumimoji="1" lang="en-US" altLang="ja-JP" sz="1200" dirty="0" smtClean="0">
                          <a:solidFill>
                            <a:schemeClr val="tx2"/>
                          </a:solidFill>
                        </a:rPr>
                        <a:t>(U,M,T)</a:t>
                      </a:r>
                      <a:endParaRPr kumimoji="1" lang="ja-JP" altLang="en-US" sz="1200" dirty="0">
                        <a:solidFill>
                          <a:schemeClr val="tx2"/>
                        </a:solidFill>
                      </a:endParaRPr>
                    </a:p>
                  </a:txBody>
                  <a:tcPr>
                    <a:solidFill>
                      <a:schemeClr val="bg1"/>
                    </a:solidFill>
                  </a:tcPr>
                </a:tc>
                <a:tc>
                  <a:txBody>
                    <a:bodyPr/>
                    <a:lstStyle/>
                    <a:p>
                      <a:r>
                        <a:rPr kumimoji="1" lang="en-US" altLang="ja-JP" sz="1200" dirty="0" smtClean="0">
                          <a:solidFill>
                            <a:schemeClr val="tx2"/>
                          </a:solidFill>
                        </a:rPr>
                        <a:t>3683</a:t>
                      </a:r>
                      <a:endParaRPr kumimoji="1" lang="ja-JP" altLang="en-US" sz="1200" dirty="0">
                        <a:solidFill>
                          <a:schemeClr val="tx2"/>
                        </a:solidFill>
                      </a:endParaRPr>
                    </a:p>
                  </a:txBody>
                  <a:tcPr>
                    <a:solidFill>
                      <a:schemeClr val="bg1"/>
                    </a:solidFill>
                  </a:tcPr>
                </a:tc>
              </a:tr>
              <a:tr h="370840">
                <a:tc>
                  <a:txBody>
                    <a:bodyPr/>
                    <a:lstStyle/>
                    <a:p>
                      <a:endParaRPr kumimoji="1" lang="ja-JP" altLang="en-US" sz="1200" dirty="0">
                        <a:solidFill>
                          <a:schemeClr val="tx2"/>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smtClean="0">
                          <a:solidFill>
                            <a:schemeClr val="tx2"/>
                          </a:solidFill>
                        </a:rPr>
                        <a:t>タグ</a:t>
                      </a:r>
                      <a:r>
                        <a:rPr kumimoji="1" lang="en-US" altLang="ja-JP" sz="1200" dirty="0" smtClean="0">
                          <a:solidFill>
                            <a:schemeClr val="tx2"/>
                          </a:solidFill>
                        </a:rPr>
                        <a:t>(T)</a:t>
                      </a:r>
                      <a:endParaRPr kumimoji="1" lang="ja-JP" altLang="en-US" sz="1200" dirty="0">
                        <a:solidFill>
                          <a:schemeClr val="tx2"/>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smtClean="0">
                          <a:solidFill>
                            <a:schemeClr val="tx2"/>
                          </a:solidFill>
                        </a:rPr>
                        <a:t>1589</a:t>
                      </a:r>
                      <a:endParaRPr kumimoji="1" lang="ja-JP" altLang="en-US" sz="1200" dirty="0">
                        <a:solidFill>
                          <a:schemeClr val="tx2"/>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solidFill>
                          <a:schemeClr val="tx2"/>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200" dirty="0">
                        <a:solidFill>
                          <a:schemeClr val="tx2"/>
                        </a:solidFill>
                      </a:endParaRPr>
                    </a:p>
                  </a:txBody>
                  <a:tcPr>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テキスト ボックス 5"/>
          <p:cNvSpPr txBox="1"/>
          <p:nvPr/>
        </p:nvSpPr>
        <p:spPr>
          <a:xfrm>
            <a:off x="3028835" y="1763694"/>
            <a:ext cx="1107996" cy="276999"/>
          </a:xfrm>
          <a:prstGeom prst="rect">
            <a:avLst/>
          </a:prstGeom>
          <a:noFill/>
        </p:spPr>
        <p:txBody>
          <a:bodyPr wrap="none" rtlCol="0">
            <a:spAutoFit/>
          </a:bodyPr>
          <a:lstStyle/>
          <a:p>
            <a:r>
              <a:rPr kumimoji="1" lang="ja-JP" altLang="en-US" sz="1200" b="1" dirty="0" smtClean="0">
                <a:solidFill>
                  <a:schemeClr val="tx2"/>
                </a:solidFill>
              </a:rPr>
              <a:t>オブジェクト</a:t>
            </a:r>
            <a:endParaRPr kumimoji="1" lang="ja-JP" altLang="en-US" b="1" dirty="0">
              <a:solidFill>
                <a:schemeClr val="tx2"/>
              </a:solidFill>
            </a:endParaRPr>
          </a:p>
        </p:txBody>
      </p:sp>
    </p:spTree>
    <p:extLst>
      <p:ext uri="{BB962C8B-B14F-4D97-AF65-F5344CB8AC3E}">
        <p14:creationId xmlns:p14="http://schemas.microsoft.com/office/powerpoint/2010/main" val="1881116546"/>
      </p:ext>
    </p:extLst>
  </p:cSld>
  <p:clrMapOvr>
    <a:masterClrMapping/>
  </p:clrMapOvr>
  <mc:AlternateContent xmlns:mc="http://schemas.openxmlformats.org/markup-compatibility/2006" xmlns:p14="http://schemas.microsoft.com/office/powerpoint/2010/main">
    <mc:Choice Requires="p14">
      <p:transition spd="slow" p14:dur="2000" advTm="32979"/>
    </mc:Choice>
    <mc:Fallback xmlns="">
      <p:transition spd="slow" advTm="3297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12</a:t>
            </a:fld>
            <a:endParaRPr kumimoji="1" lang="ja-JP" altLang="en-US"/>
          </a:p>
        </p:txBody>
      </p:sp>
      <p:sp>
        <p:nvSpPr>
          <p:cNvPr id="5" name="タイトル 4"/>
          <p:cNvSpPr>
            <a:spLocks noGrp="1"/>
          </p:cNvSpPr>
          <p:nvPr>
            <p:ph type="title"/>
          </p:nvPr>
        </p:nvSpPr>
        <p:spPr/>
        <p:txBody>
          <a:bodyPr/>
          <a:lstStyle/>
          <a:p>
            <a:r>
              <a:rPr lang="ja-JP" altLang="en-US" sz="4000" dirty="0"/>
              <a:t>実験</a:t>
            </a:r>
          </a:p>
        </p:txBody>
      </p:sp>
      <p:sp>
        <p:nvSpPr>
          <p:cNvPr id="4" name="テキスト ボックス 3"/>
          <p:cNvSpPr txBox="1"/>
          <p:nvPr/>
        </p:nvSpPr>
        <p:spPr>
          <a:xfrm>
            <a:off x="436418" y="1413600"/>
            <a:ext cx="8250302" cy="923330"/>
          </a:xfrm>
          <a:prstGeom prst="rect">
            <a:avLst/>
          </a:prstGeom>
          <a:noFill/>
        </p:spPr>
        <p:txBody>
          <a:bodyPr wrap="square" rtlCol="0">
            <a:spAutoFit/>
          </a:bodyPr>
          <a:lstStyle/>
          <a:p>
            <a:r>
              <a:rPr lang="ja-JP" altLang="en-US" dirty="0" smtClean="0"/>
              <a:t>エッジ</a:t>
            </a:r>
            <a:r>
              <a:rPr lang="ja-JP" altLang="en-US" dirty="0"/>
              <a:t>の</a:t>
            </a:r>
            <a:r>
              <a:rPr lang="ja-JP" altLang="en-US" dirty="0" smtClean="0"/>
              <a:t>重みの異なる</a:t>
            </a:r>
            <a:r>
              <a:rPr lang="en-US" altLang="ja-JP" dirty="0" smtClean="0"/>
              <a:t>3</a:t>
            </a:r>
            <a:r>
              <a:rPr lang="ja-JP" altLang="en-US" dirty="0" smtClean="0"/>
              <a:t>種類のモデルにおいて以下の</a:t>
            </a:r>
            <a:r>
              <a:rPr lang="en-US" altLang="ja-JP" dirty="0" smtClean="0"/>
              <a:t>2</a:t>
            </a:r>
            <a:r>
              <a:rPr lang="ja-JP" altLang="en-US" dirty="0" smtClean="0"/>
              <a:t>点を調査</a:t>
            </a:r>
            <a:endParaRPr lang="en-US" altLang="ja-JP" dirty="0" smtClean="0"/>
          </a:p>
          <a:p>
            <a:pPr marL="285750" indent="-285750">
              <a:buFont typeface="Arial" charset="0"/>
              <a:buChar char="•"/>
            </a:pPr>
            <a:r>
              <a:rPr kumimoji="1" lang="ja-JP" altLang="en-US" dirty="0" smtClean="0"/>
              <a:t>推薦因子の寄与分の変化</a:t>
            </a:r>
            <a:endParaRPr kumimoji="1" lang="en-US" altLang="ja-JP" dirty="0" smtClean="0"/>
          </a:p>
          <a:p>
            <a:pPr marL="285750" indent="-285750">
              <a:buFont typeface="Arial" charset="0"/>
              <a:buChar char="•"/>
            </a:pPr>
            <a:r>
              <a:rPr lang="ja-JP" altLang="en-US" dirty="0" smtClean="0"/>
              <a:t>推薦の精度</a:t>
            </a:r>
            <a:endParaRPr lang="en-US" altLang="ja-JP" dirty="0"/>
          </a:p>
        </p:txBody>
      </p:sp>
      <p:sp>
        <p:nvSpPr>
          <p:cNvPr id="6" name="テキスト ボックス 5"/>
          <p:cNvSpPr txBox="1"/>
          <p:nvPr/>
        </p:nvSpPr>
        <p:spPr>
          <a:xfrm>
            <a:off x="436418" y="4577615"/>
            <a:ext cx="1973617" cy="646331"/>
          </a:xfrm>
          <a:prstGeom prst="rect">
            <a:avLst/>
          </a:prstGeom>
          <a:noFill/>
        </p:spPr>
        <p:txBody>
          <a:bodyPr wrap="none" rtlCol="0">
            <a:spAutoFit/>
          </a:bodyPr>
          <a:lstStyle/>
          <a:p>
            <a:pPr marL="285750" indent="-285750">
              <a:buFont typeface="Wingdings" charset="2"/>
              <a:buChar char="p"/>
            </a:pPr>
            <a:r>
              <a:rPr lang="ja-JP" altLang="en-US" dirty="0" smtClean="0"/>
              <a:t>評価法</a:t>
            </a:r>
            <a:endParaRPr kumimoji="1" lang="en-US" altLang="ja-JP" dirty="0" smtClean="0"/>
          </a:p>
          <a:p>
            <a:pPr marL="285750" indent="-285750">
              <a:buFont typeface="Arial" charset="0"/>
              <a:buChar char="•"/>
            </a:pPr>
            <a:r>
              <a:rPr kumimoji="1" lang="en-US" altLang="ja-JP" dirty="0" smtClean="0"/>
              <a:t>5</a:t>
            </a:r>
            <a:r>
              <a:rPr kumimoji="1" lang="ja-JP" altLang="en-US" dirty="0" smtClean="0"/>
              <a:t>分割交差検証</a:t>
            </a:r>
            <a:endParaRPr kumimoji="1" lang="en-US" altLang="ja-JP" dirty="0" smtClean="0"/>
          </a:p>
        </p:txBody>
      </p:sp>
      <mc:AlternateContent xmlns:mc="http://schemas.openxmlformats.org/markup-compatibility/2006" xmlns:a14="http://schemas.microsoft.com/office/drawing/2010/main">
        <mc:Choice Requires="a14">
          <p:sp>
            <p:nvSpPr>
              <p:cNvPr id="7" name="テキスト ボックス 6"/>
              <p:cNvSpPr txBox="1"/>
              <p:nvPr/>
            </p:nvSpPr>
            <p:spPr>
              <a:xfrm>
                <a:off x="436418" y="5223946"/>
                <a:ext cx="7206018" cy="831061"/>
              </a:xfrm>
              <a:prstGeom prst="rect">
                <a:avLst/>
              </a:prstGeom>
              <a:noFill/>
            </p:spPr>
            <p:txBody>
              <a:bodyPr wrap="square" rtlCol="0">
                <a:spAutoFit/>
              </a:bodyPr>
              <a:lstStyle/>
              <a:p>
                <a:pPr marL="285750" indent="-285750">
                  <a:buFont typeface="Arial" charset="0"/>
                  <a:buChar char="•"/>
                </a:pPr>
                <a:r>
                  <a:rPr lang="ja-JP" altLang="en-US" dirty="0" smtClean="0"/>
                  <a:t>評価指標</a:t>
                </a:r>
                <a:r>
                  <a:rPr lang="en-US" altLang="ja-JP" dirty="0" smtClean="0"/>
                  <a:t>: NDCG (Normalized Discount Cumulative Gain)</a:t>
                </a:r>
                <a:endParaRPr kumimoji="1" lang="en-US" altLang="ja-JP" b="0" dirty="0" smtClean="0"/>
              </a:p>
              <a:p>
                <a:r>
                  <a:rPr lang="en-US" altLang="ja-JP" dirty="0"/>
                  <a:t> </a:t>
                </a:r>
                <a:r>
                  <a:rPr lang="en-US" altLang="ja-JP" dirty="0" smtClean="0"/>
                  <a:t>  </a:t>
                </a:r>
                <a:r>
                  <a:rPr kumimoji="1" lang="en-US" altLang="ja-JP" b="0" dirty="0" smtClean="0"/>
                  <a:t>  </a:t>
                </a:r>
                <a14:m>
                  <m:oMath xmlns:m="http://schemas.openxmlformats.org/officeDocument/2006/math">
                    <m:r>
                      <a:rPr kumimoji="1" lang="en-US" altLang="ja-JP" b="0" i="1" smtClean="0">
                        <a:latin typeface="Cambria Math" charset="0"/>
                      </a:rPr>
                      <m:t>𝑁𝐷𝐶𝐺</m:t>
                    </m:r>
                    <m:r>
                      <a:rPr kumimoji="1" lang="en-US" altLang="ja-JP" b="0" i="1" smtClean="0">
                        <a:latin typeface="Cambria Math" charset="0"/>
                      </a:rPr>
                      <m:t>@</m:t>
                    </m:r>
                    <m:r>
                      <a:rPr kumimoji="1" lang="en-US" altLang="ja-JP" b="0" i="1" smtClean="0">
                        <a:latin typeface="Cambria Math" charset="0"/>
                      </a:rPr>
                      <m:t>𝑛</m:t>
                    </m:r>
                    <m:r>
                      <a:rPr kumimoji="1" lang="en-US" altLang="ja-JP" b="0" i="1" smtClean="0">
                        <a:latin typeface="Cambria Math" charset="0"/>
                      </a:rPr>
                      <m:t>(</m:t>
                    </m:r>
                    <m:r>
                      <a:rPr kumimoji="1" lang="en-US" altLang="ja-JP" b="0" i="1" smtClean="0">
                        <a:latin typeface="Cambria Math" charset="0"/>
                      </a:rPr>
                      <m:t>𝐴</m:t>
                    </m:r>
                    <m:r>
                      <a:rPr kumimoji="1" lang="en-US" altLang="ja-JP" b="0" i="1" smtClean="0">
                        <a:latin typeface="Cambria Math" charset="0"/>
                      </a:rPr>
                      <m:t>,</m:t>
                    </m:r>
                    <m:r>
                      <a:rPr kumimoji="1" lang="en-US" altLang="ja-JP" b="0" i="1" smtClean="0">
                        <a:latin typeface="Cambria Math" charset="0"/>
                      </a:rPr>
                      <m:t>𝑢</m:t>
                    </m:r>
                    <m:r>
                      <a:rPr kumimoji="1" lang="en-US" altLang="ja-JP" b="0" i="1" smtClean="0">
                        <a:latin typeface="Cambria Math" charset="0"/>
                      </a:rPr>
                      <m:t>)=</m:t>
                    </m:r>
                  </m:oMath>
                </a14:m>
                <a:r>
                  <a:rPr kumimoji="1" lang="en-US" altLang="ja-JP" dirty="0" smtClean="0"/>
                  <a:t> </a:t>
                </a:r>
                <a14:m>
                  <m:oMath xmlns:m="http://schemas.openxmlformats.org/officeDocument/2006/math">
                    <m:f>
                      <m:fPr>
                        <m:ctrlPr>
                          <a:rPr kumimoji="1" lang="mr-IN" altLang="ja-JP" i="1" dirty="0" smtClean="0">
                            <a:latin typeface="Cambria Math" charset="0"/>
                          </a:rPr>
                        </m:ctrlPr>
                      </m:fPr>
                      <m:num>
                        <m:r>
                          <a:rPr kumimoji="1" lang="en-US" altLang="ja-JP" b="0" i="1" dirty="0" smtClean="0">
                            <a:latin typeface="Cambria Math" charset="0"/>
                          </a:rPr>
                          <m:t>1</m:t>
                        </m:r>
                      </m:num>
                      <m:den>
                        <m:r>
                          <a:rPr kumimoji="1" lang="en-US" altLang="ja-JP" b="0" i="1" dirty="0" smtClean="0">
                            <a:latin typeface="Cambria Math" charset="0"/>
                          </a:rPr>
                          <m:t>𝐼𝐷𝐶𝐺</m:t>
                        </m:r>
                      </m:den>
                    </m:f>
                  </m:oMath>
                </a14:m>
                <a:r>
                  <a:rPr kumimoji="1" lang="en-US" altLang="ja-JP" dirty="0" smtClean="0"/>
                  <a:t> </a:t>
                </a:r>
                <a14:m>
                  <m:oMath xmlns:m="http://schemas.openxmlformats.org/officeDocument/2006/math">
                    <m:r>
                      <a:rPr kumimoji="1" lang="en-US" altLang="ja-JP" i="1" dirty="0" smtClean="0">
                        <a:latin typeface="Cambria Math" charset="0"/>
                        <a:ea typeface="Cambria Math" charset="0"/>
                        <a:cs typeface="Cambria Math" charset="0"/>
                      </a:rPr>
                      <m:t>×</m:t>
                    </m:r>
                    <m:r>
                      <a:rPr kumimoji="1" lang="en-US" altLang="ja-JP" b="0" i="1" dirty="0" smtClean="0">
                        <a:latin typeface="Cambria Math" charset="0"/>
                        <a:ea typeface="Cambria Math" charset="0"/>
                        <a:cs typeface="Cambria Math" charset="0"/>
                      </a:rPr>
                      <m:t> </m:t>
                    </m:r>
                    <m:nary>
                      <m:naryPr>
                        <m:chr m:val="∑"/>
                        <m:ctrlPr>
                          <a:rPr kumimoji="1" lang="is-IS" altLang="ja-JP" b="0" i="1" dirty="0" smtClean="0">
                            <a:latin typeface="Cambria Math" charset="0"/>
                            <a:ea typeface="Cambria Math" charset="0"/>
                            <a:cs typeface="Cambria Math" charset="0"/>
                          </a:rPr>
                        </m:ctrlPr>
                      </m:naryPr>
                      <m:sub>
                        <m:r>
                          <m:rPr>
                            <m:brk m:alnAt="23"/>
                          </m:rPr>
                          <a:rPr kumimoji="1" lang="en-US" altLang="ja-JP" b="0" i="1" dirty="0" smtClean="0">
                            <a:latin typeface="Cambria Math" charset="0"/>
                            <a:ea typeface="Cambria Math" charset="0"/>
                            <a:cs typeface="Cambria Math" charset="0"/>
                          </a:rPr>
                          <m:t>𝑖</m:t>
                        </m:r>
                        <m:r>
                          <a:rPr kumimoji="1" lang="en-US" altLang="ja-JP" b="0" i="1" dirty="0" smtClean="0">
                            <a:latin typeface="Cambria Math" charset="0"/>
                            <a:ea typeface="Cambria Math" charset="0"/>
                            <a:cs typeface="Cambria Math" charset="0"/>
                          </a:rPr>
                          <m:t>=1</m:t>
                        </m:r>
                      </m:sub>
                      <m:sup>
                        <m:r>
                          <a:rPr kumimoji="1" lang="en-US" altLang="ja-JP" b="0" i="1" dirty="0" smtClean="0">
                            <a:latin typeface="Cambria Math" charset="0"/>
                            <a:ea typeface="Cambria Math" charset="0"/>
                            <a:cs typeface="Cambria Math" charset="0"/>
                          </a:rPr>
                          <m:t>𝑛</m:t>
                        </m:r>
                      </m:sup>
                      <m:e>
                        <m:f>
                          <m:fPr>
                            <m:ctrlPr>
                              <a:rPr kumimoji="1" lang="mr-IN" altLang="ja-JP" b="0" i="1" dirty="0" smtClean="0">
                                <a:latin typeface="Cambria Math" charset="0"/>
                                <a:ea typeface="Cambria Math" charset="0"/>
                                <a:cs typeface="Cambria Math" charset="0"/>
                              </a:rPr>
                            </m:ctrlPr>
                          </m:fPr>
                          <m:num>
                            <m:sSup>
                              <m:sSupPr>
                                <m:ctrlPr>
                                  <a:rPr kumimoji="1" lang="mr-IN" altLang="ja-JP" b="0" i="1" dirty="0" smtClean="0">
                                    <a:latin typeface="Cambria Math" charset="0"/>
                                    <a:ea typeface="Cambria Math" charset="0"/>
                                    <a:cs typeface="Cambria Math" charset="0"/>
                                  </a:rPr>
                                </m:ctrlPr>
                              </m:sSupPr>
                              <m:e>
                                <m:r>
                                  <a:rPr kumimoji="1" lang="en-US" altLang="ja-JP" b="0" i="1" dirty="0" smtClean="0">
                                    <a:latin typeface="Cambria Math" charset="0"/>
                                    <a:ea typeface="Cambria Math" charset="0"/>
                                    <a:cs typeface="Cambria Math" charset="0"/>
                                  </a:rPr>
                                  <m:t>2</m:t>
                                </m:r>
                              </m:e>
                              <m:sup>
                                <m:sSub>
                                  <m:sSubPr>
                                    <m:ctrlPr>
                                      <a:rPr kumimoji="1" lang="en-US" altLang="ja-JP" b="0" i="1" dirty="0" smtClean="0">
                                        <a:latin typeface="Cambria Math" charset="0"/>
                                        <a:ea typeface="Cambria Math" charset="0"/>
                                        <a:cs typeface="Cambria Math" charset="0"/>
                                      </a:rPr>
                                    </m:ctrlPr>
                                  </m:sSubPr>
                                  <m:e>
                                    <m:r>
                                      <a:rPr kumimoji="1" lang="en-US" altLang="ja-JP" b="0" i="1" dirty="0" smtClean="0">
                                        <a:latin typeface="Cambria Math" charset="0"/>
                                        <a:ea typeface="Cambria Math" charset="0"/>
                                        <a:cs typeface="Cambria Math" charset="0"/>
                                      </a:rPr>
                                      <m:t>𝑟</m:t>
                                    </m:r>
                                  </m:e>
                                  <m:sub>
                                    <m:r>
                                      <a:rPr kumimoji="1" lang="en-US" altLang="ja-JP" b="0" i="1" dirty="0" smtClean="0">
                                        <a:latin typeface="Cambria Math" charset="0"/>
                                        <a:ea typeface="Cambria Math" charset="0"/>
                                        <a:cs typeface="Cambria Math" charset="0"/>
                                      </a:rPr>
                                      <m:t>𝑖</m:t>
                                    </m:r>
                                  </m:sub>
                                </m:sSub>
                              </m:sup>
                            </m:sSup>
                            <m:r>
                              <a:rPr kumimoji="1" lang="en-US" altLang="ja-JP" b="0" i="1" dirty="0" smtClean="0">
                                <a:latin typeface="Cambria Math" charset="0"/>
                                <a:ea typeface="Cambria Math" charset="0"/>
                                <a:cs typeface="Cambria Math" charset="0"/>
                              </a:rPr>
                              <m:t>−1</m:t>
                            </m:r>
                          </m:num>
                          <m:den>
                            <m:func>
                              <m:funcPr>
                                <m:ctrlPr>
                                  <a:rPr kumimoji="1" lang="mr-IN" altLang="ja-JP" b="0" i="1" dirty="0" smtClean="0">
                                    <a:latin typeface="Cambria Math" charset="0"/>
                                    <a:ea typeface="Cambria Math" charset="0"/>
                                    <a:cs typeface="Cambria Math" charset="0"/>
                                  </a:rPr>
                                </m:ctrlPr>
                              </m:funcPr>
                              <m:fName>
                                <m:sSub>
                                  <m:sSubPr>
                                    <m:ctrlPr>
                                      <a:rPr kumimoji="1" lang="mr-IN" altLang="ja-JP" b="0" i="1" dirty="0" smtClean="0">
                                        <a:latin typeface="Cambria Math" charset="0"/>
                                        <a:ea typeface="Cambria Math" charset="0"/>
                                        <a:cs typeface="Cambria Math" charset="0"/>
                                      </a:rPr>
                                    </m:ctrlPr>
                                  </m:sSubPr>
                                  <m:e>
                                    <m:r>
                                      <m:rPr>
                                        <m:sty m:val="p"/>
                                      </m:rPr>
                                      <a:rPr kumimoji="1" lang="mr-IN" altLang="ja-JP" b="0" i="0" dirty="0" smtClean="0">
                                        <a:latin typeface="Cambria Math" charset="0"/>
                                        <a:ea typeface="Cambria Math" charset="0"/>
                                        <a:cs typeface="Cambria Math" charset="0"/>
                                      </a:rPr>
                                      <m:t>log</m:t>
                                    </m:r>
                                  </m:e>
                                  <m:sub>
                                    <m:r>
                                      <a:rPr kumimoji="1" lang="en-US" altLang="ja-JP" b="0" i="1" dirty="0" smtClean="0">
                                        <a:latin typeface="Cambria Math" charset="0"/>
                                        <a:ea typeface="Cambria Math" charset="0"/>
                                        <a:cs typeface="Cambria Math" charset="0"/>
                                      </a:rPr>
                                      <m:t>2</m:t>
                                    </m:r>
                                  </m:sub>
                                </m:sSub>
                              </m:fName>
                              <m:e>
                                <m:r>
                                  <a:rPr kumimoji="1" lang="en-US" altLang="ja-JP" b="0" i="1" dirty="0" smtClean="0">
                                    <a:latin typeface="Cambria Math" charset="0"/>
                                    <a:ea typeface="Cambria Math" charset="0"/>
                                    <a:cs typeface="Cambria Math" charset="0"/>
                                  </a:rPr>
                                  <m:t>(</m:t>
                                </m:r>
                                <m:r>
                                  <a:rPr kumimoji="1" lang="en-US" altLang="ja-JP" b="0" i="1" dirty="0" smtClean="0">
                                    <a:latin typeface="Cambria Math" charset="0"/>
                                    <a:ea typeface="Cambria Math" charset="0"/>
                                    <a:cs typeface="Cambria Math" charset="0"/>
                                  </a:rPr>
                                  <m:t>𝑖</m:t>
                                </m:r>
                                <m:r>
                                  <a:rPr kumimoji="1" lang="en-US" altLang="ja-JP" b="0" i="1" dirty="0" smtClean="0">
                                    <a:latin typeface="Cambria Math" charset="0"/>
                                    <a:ea typeface="Cambria Math" charset="0"/>
                                    <a:cs typeface="Cambria Math" charset="0"/>
                                  </a:rPr>
                                  <m:t>+1)</m:t>
                                </m:r>
                              </m:e>
                            </m:func>
                          </m:den>
                        </m:f>
                      </m:e>
                    </m:nary>
                  </m:oMath>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436418" y="5223946"/>
                <a:ext cx="7206018" cy="831061"/>
              </a:xfrm>
              <a:prstGeom prst="rect">
                <a:avLst/>
              </a:prstGeom>
              <a:blipFill rotWithShape="0">
                <a:blip r:embed="rId3"/>
                <a:stretch>
                  <a:fillRect l="-592" t="-5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327236" y="6903198"/>
                <a:ext cx="6742408" cy="761940"/>
              </a:xfrm>
              <a:prstGeom prst="rect">
                <a:avLst/>
              </a:prstGeom>
              <a:noFill/>
            </p:spPr>
            <p:txBody>
              <a:bodyPr wrap="square" rtlCol="0">
                <a:spAutoFit/>
              </a:bodyPr>
              <a:lstStyle/>
              <a:p>
                <a:pPr marL="285750" indent="-285750">
                  <a:buFont typeface="Wingdings" charset="2"/>
                  <a:buChar char="p"/>
                </a:pPr>
                <a:r>
                  <a:rPr lang="en-US" altLang="ja-JP" dirty="0"/>
                  <a:t> MAND (Mean Absolute NDCG Difference)</a:t>
                </a:r>
                <a:endParaRPr kumimoji="1" lang="en-US" altLang="ja-JP" b="0" i="1" dirty="0" smtClean="0">
                  <a:latin typeface="Cambria Math" charset="0"/>
                </a:endParaRPr>
              </a:p>
              <a:p>
                <a:r>
                  <a:rPr kumimoji="1" lang="en-US" altLang="ja-JP" b="0" dirty="0" smtClean="0"/>
                  <a:t>      </a:t>
                </a:r>
                <a14:m>
                  <m:oMath xmlns:m="http://schemas.openxmlformats.org/officeDocument/2006/math">
                    <m:r>
                      <a:rPr kumimoji="1" lang="en-US" altLang="ja-JP" b="0" i="1" smtClean="0">
                        <a:latin typeface="Cambria Math" charset="0"/>
                      </a:rPr>
                      <m:t>𝑀𝐴𝑁𝐷</m:t>
                    </m:r>
                    <m:r>
                      <a:rPr kumimoji="1" lang="en-US" altLang="ja-JP" b="0" i="1" smtClean="0">
                        <a:latin typeface="Cambria Math" charset="0"/>
                      </a:rPr>
                      <m:t>(</m:t>
                    </m:r>
                    <m:sSub>
                      <m:sSubPr>
                        <m:ctrlPr>
                          <a:rPr kumimoji="1" lang="en-US" altLang="ja-JP" b="0" i="1" smtClean="0">
                            <a:latin typeface="Cambria Math" charset="0"/>
                          </a:rPr>
                        </m:ctrlPr>
                      </m:sSubPr>
                      <m:e>
                        <m:r>
                          <a:rPr kumimoji="1" lang="en-US" altLang="ja-JP" b="0" i="1" smtClean="0">
                            <a:latin typeface="Cambria Math" charset="0"/>
                          </a:rPr>
                          <m:t>𝐴</m:t>
                        </m:r>
                      </m:e>
                      <m:sub>
                        <m:r>
                          <a:rPr kumimoji="1" lang="en-US" altLang="ja-JP" b="0" i="1" smtClean="0">
                            <a:latin typeface="Cambria Math" charset="0"/>
                          </a:rPr>
                          <m:t>1, </m:t>
                        </m:r>
                      </m:sub>
                    </m:sSub>
                    <m:sSub>
                      <m:sSubPr>
                        <m:ctrlPr>
                          <a:rPr kumimoji="1" lang="en-US" altLang="ja-JP" b="0" i="1" smtClean="0">
                            <a:latin typeface="Cambria Math" charset="0"/>
                          </a:rPr>
                        </m:ctrlPr>
                      </m:sSubPr>
                      <m:e>
                        <m:r>
                          <a:rPr kumimoji="1" lang="en-US" altLang="ja-JP" b="0" i="1" smtClean="0">
                            <a:latin typeface="Cambria Math" charset="0"/>
                          </a:rPr>
                          <m:t>𝐴</m:t>
                        </m:r>
                      </m:e>
                      <m:sub>
                        <m:r>
                          <a:rPr kumimoji="1" lang="en-US" altLang="ja-JP" b="0" i="1" smtClean="0">
                            <a:latin typeface="Cambria Math" charset="0"/>
                          </a:rPr>
                          <m:t>2</m:t>
                        </m:r>
                      </m:sub>
                    </m:sSub>
                    <m:r>
                      <a:rPr kumimoji="1" lang="en-US" altLang="ja-JP" b="0" i="1" smtClean="0">
                        <a:latin typeface="Cambria Math" charset="0"/>
                      </a:rPr>
                      <m:t>)</m:t>
                    </m:r>
                    <m:r>
                      <a:rPr kumimoji="1" lang="mr-IN" altLang="ja-JP" b="0" i="1" smtClean="0">
                        <a:latin typeface="Cambria Math" charset="0"/>
                        <a:ea typeface="Cambria Math" charset="0"/>
                        <a:cs typeface="Cambria Math" charset="0"/>
                      </a:rPr>
                      <m:t>=</m:t>
                    </m:r>
                    <m:f>
                      <m:fPr>
                        <m:ctrlPr>
                          <a:rPr kumimoji="1" lang="mr-IN" altLang="ja-JP" b="0" i="1" smtClean="0">
                            <a:latin typeface="Cambria Math" charset="0"/>
                            <a:ea typeface="Cambria Math" charset="0"/>
                            <a:cs typeface="Cambria Math" charset="0"/>
                          </a:rPr>
                        </m:ctrlPr>
                      </m:fPr>
                      <m:num>
                        <m:r>
                          <a:rPr kumimoji="1" lang="en-US" altLang="ja-JP" b="0" i="1" smtClean="0">
                            <a:latin typeface="Cambria Math" charset="0"/>
                            <a:ea typeface="Cambria Math" charset="0"/>
                            <a:cs typeface="Cambria Math" charset="0"/>
                          </a:rPr>
                          <m:t>1</m:t>
                        </m:r>
                      </m:num>
                      <m:den>
                        <m:r>
                          <a:rPr kumimoji="1" lang="en-US" altLang="ja-JP" b="0" i="1" smtClean="0">
                            <a:latin typeface="Cambria Math" charset="0"/>
                            <a:ea typeface="Cambria Math" charset="0"/>
                            <a:cs typeface="Cambria Math" charset="0"/>
                          </a:rPr>
                          <m:t>𝑚</m:t>
                        </m:r>
                      </m:den>
                    </m:f>
                    <m:nary>
                      <m:naryPr>
                        <m:chr m:val="∑"/>
                        <m:ctrlPr>
                          <a:rPr kumimoji="1" lang="is-IS" altLang="ja-JP" b="0" i="1" smtClean="0">
                            <a:latin typeface="Cambria Math" charset="0"/>
                            <a:ea typeface="Cambria Math" charset="0"/>
                            <a:cs typeface="Cambria Math" charset="0"/>
                          </a:rPr>
                        </m:ctrlPr>
                      </m:naryPr>
                      <m:sub>
                        <m:r>
                          <m:rPr>
                            <m:brk m:alnAt="23"/>
                          </m:rPr>
                          <a:rPr kumimoji="1" lang="en-US" altLang="ja-JP" b="0" i="1" smtClean="0">
                            <a:latin typeface="Cambria Math" charset="0"/>
                            <a:ea typeface="Cambria Math" charset="0"/>
                            <a:cs typeface="Cambria Math" charset="0"/>
                          </a:rPr>
                          <m:t>𝑢</m:t>
                        </m:r>
                        <m:r>
                          <a:rPr kumimoji="1" lang="en-US" altLang="ja-JP" b="0" i="1" smtClean="0">
                            <a:latin typeface="Cambria Math" charset="0"/>
                            <a:ea typeface="Cambria Math" charset="0"/>
                            <a:cs typeface="Cambria Math" charset="0"/>
                          </a:rPr>
                          <m:t>=1</m:t>
                        </m:r>
                      </m:sub>
                      <m:sup>
                        <m:r>
                          <a:rPr kumimoji="1" lang="en-US" altLang="ja-JP" b="0" i="1" smtClean="0">
                            <a:latin typeface="Cambria Math" charset="0"/>
                            <a:ea typeface="Cambria Math" charset="0"/>
                            <a:cs typeface="Cambria Math" charset="0"/>
                          </a:rPr>
                          <m:t>𝑚</m:t>
                        </m:r>
                      </m:sup>
                      <m:e>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𝑁𝐷𝐶𝐺</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d>
                          <m:dPr>
                            <m:ctrlPr>
                              <a:rPr kumimoji="1" lang="en-US" altLang="ja-JP" b="0" i="1" smtClean="0">
                                <a:latin typeface="Cambria Math" charset="0"/>
                                <a:ea typeface="Cambria Math" charset="0"/>
                                <a:cs typeface="Cambria Math" charset="0"/>
                              </a:rPr>
                            </m:ctrlPr>
                          </m:dPr>
                          <m:e>
                            <m:sSub>
                              <m:sSubPr>
                                <m:ctrlPr>
                                  <a:rPr kumimoji="1" lang="en-US" altLang="ja-JP" b="0" i="1" smtClean="0">
                                    <a:latin typeface="Cambria Math" charset="0"/>
                                    <a:ea typeface="Cambria Math" charset="0"/>
                                    <a:cs typeface="Cambria Math" charset="0"/>
                                  </a:rPr>
                                </m:ctrlPr>
                              </m:sSubPr>
                              <m:e>
                                <m:r>
                                  <a:rPr kumimoji="1" lang="en-US" altLang="ja-JP" b="0" i="1" smtClean="0">
                                    <a:latin typeface="Cambria Math" charset="0"/>
                                    <a:ea typeface="Cambria Math" charset="0"/>
                                    <a:cs typeface="Cambria Math" charset="0"/>
                                  </a:rPr>
                                  <m:t>𝐴</m:t>
                                </m:r>
                              </m:e>
                              <m:sub>
                                <m:r>
                                  <a:rPr kumimoji="1" lang="en-US" altLang="ja-JP" b="0" i="1" smtClean="0">
                                    <a:latin typeface="Cambria Math" charset="0"/>
                                    <a:ea typeface="Cambria Math" charset="0"/>
                                    <a:cs typeface="Cambria Math" charset="0"/>
                                  </a:rPr>
                                  <m:t>1</m:t>
                                </m:r>
                              </m:sub>
                            </m:sSub>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𝑢</m:t>
                            </m:r>
                          </m:e>
                        </m:d>
                        <m:r>
                          <a:rPr kumimoji="1" lang="en-US" altLang="ja-JP" b="0" i="1" smtClean="0">
                            <a:latin typeface="Cambria Math" charset="0"/>
                            <a:ea typeface="Cambria Math" charset="0"/>
                            <a:cs typeface="Cambria Math" charset="0"/>
                          </a:rPr>
                          <m:t> −</m:t>
                        </m:r>
                        <m:r>
                          <a:rPr lang="en-US" altLang="ja-JP" i="1">
                            <a:latin typeface="Cambria Math" charset="0"/>
                            <a:ea typeface="Cambria Math" charset="0"/>
                            <a:cs typeface="Cambria Math" charset="0"/>
                          </a:rPr>
                          <m:t>𝑁𝐷𝐶𝐺</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𝑛</m:t>
                        </m:r>
                        <m:r>
                          <a:rPr lang="en-U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𝐴</m:t>
                            </m:r>
                          </m:e>
                          <m:sub>
                            <m:r>
                              <a:rPr lang="en-US" altLang="ja-JP" b="0" i="1" smtClean="0">
                                <a:latin typeface="Cambria Math" charset="0"/>
                                <a:ea typeface="Cambria Math" charset="0"/>
                                <a:cs typeface="Cambria Math" charset="0"/>
                              </a:rPr>
                              <m:t>2</m:t>
                            </m:r>
                          </m:sub>
                        </m:sSub>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𝑢</m:t>
                        </m:r>
                        <m:r>
                          <a:rPr lang="en-US" altLang="ja-JP" i="1">
                            <a:latin typeface="Cambria Math" charset="0"/>
                            <a:ea typeface="Cambria Math" charset="0"/>
                            <a:cs typeface="Cambria Math" charset="0"/>
                          </a:rPr>
                          <m:t>)|</m:t>
                        </m:r>
                      </m:e>
                    </m:nary>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27236" y="6903198"/>
                <a:ext cx="6742408" cy="761940"/>
              </a:xfrm>
              <a:prstGeom prst="rect">
                <a:avLst/>
              </a:prstGeom>
              <a:blipFill rotWithShape="0">
                <a:blip r:embed="rId4"/>
                <a:stretch>
                  <a:fillRect l="-633" t="-14400" b="-824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6866991" y="4358312"/>
                <a:ext cx="1819729" cy="1200329"/>
              </a:xfrm>
              <a:prstGeom prst="rect">
                <a:avLst/>
              </a:prstGeom>
              <a:noFill/>
            </p:spPr>
            <p:txBody>
              <a:bodyPr wrap="none" rtlCol="0">
                <a:spAutoFit/>
              </a:bodyPr>
              <a:lstStyle/>
              <a:p>
                <a:r>
                  <a:rPr lang="en-US" altLang="ja-JP" dirty="0" smtClean="0"/>
                  <a:t>IDCG:Ideal DCG</a:t>
                </a:r>
              </a:p>
              <a:p>
                <a:r>
                  <a:rPr lang="en-US" altLang="ja-JP" dirty="0" smtClean="0"/>
                  <a:t>n</a:t>
                </a:r>
                <a:r>
                  <a:rPr kumimoji="1" lang="en-US" altLang="ja-JP" dirty="0" smtClean="0"/>
                  <a:t>: </a:t>
                </a:r>
                <a:r>
                  <a:rPr kumimoji="1" lang="ja-JP" altLang="en-US" dirty="0" smtClean="0"/>
                  <a:t>要素数</a:t>
                </a:r>
                <a:endParaRPr kumimoji="1" lang="en-US" altLang="ja-JP" dirty="0" smtClean="0"/>
              </a:p>
              <a:p>
                <a:r>
                  <a:rPr kumimoji="1" lang="en-US" altLang="ja-JP" dirty="0" smtClean="0"/>
                  <a:t>A: </a:t>
                </a:r>
                <a:r>
                  <a:rPr kumimoji="1" lang="ja-JP" altLang="en-US" dirty="0" smtClean="0"/>
                  <a:t>モデル</a:t>
                </a:r>
                <a:endParaRPr lang="en-US" altLang="ja-JP" dirty="0"/>
              </a:p>
              <a:p>
                <a14:m>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𝑟</m:t>
                        </m:r>
                      </m:e>
                      <m:sub>
                        <m:r>
                          <a:rPr kumimoji="1" lang="en-US" altLang="ja-JP" b="0" i="1" smtClean="0">
                            <a:latin typeface="Cambria Math" charset="0"/>
                          </a:rPr>
                          <m:t>𝑖</m:t>
                        </m:r>
                      </m:sub>
                    </m:sSub>
                    <m:r>
                      <a:rPr kumimoji="1" lang="en-US" altLang="ja-JP" b="0" i="1" smtClean="0">
                        <a:latin typeface="Cambria Math" charset="0"/>
                      </a:rPr>
                      <m:t>: </m:t>
                    </m:r>
                  </m:oMath>
                </a14:m>
                <a:r>
                  <a:rPr kumimoji="1" lang="en-US" altLang="ja-JP" dirty="0" err="1" smtClean="0"/>
                  <a:t>i</a:t>
                </a:r>
                <a:r>
                  <a:rPr kumimoji="1" lang="ja-JP" altLang="en-US" dirty="0" smtClean="0"/>
                  <a:t>位の評価値</a:t>
                </a:r>
                <a:endParaRPr kumimoji="1" lang="en-US" altLang="ja-JP" dirty="0" smtClean="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866991" y="4358312"/>
                <a:ext cx="1819729" cy="1200329"/>
              </a:xfrm>
              <a:prstGeom prst="rect">
                <a:avLst/>
              </a:prstGeom>
              <a:blipFill rotWithShape="0">
                <a:blip r:embed="rId5"/>
                <a:stretch>
                  <a:fillRect l="-2676" t="-3046" r="-1672" b="-37563"/>
                </a:stretch>
              </a:blipFill>
            </p:spPr>
            <p:txBody>
              <a:bodyPr/>
              <a:lstStyle/>
              <a:p>
                <a:r>
                  <a:rPr lang="ja-JP" altLang="en-US">
                    <a:noFill/>
                  </a:rPr>
                  <a:t> </a:t>
                </a:r>
              </a:p>
            </p:txBody>
          </p:sp>
        </mc:Fallback>
      </mc:AlternateContent>
      <p:sp>
        <p:nvSpPr>
          <p:cNvPr id="3" name="テキスト ボックス 2"/>
          <p:cNvSpPr txBox="1"/>
          <p:nvPr/>
        </p:nvSpPr>
        <p:spPr>
          <a:xfrm>
            <a:off x="436418" y="1071470"/>
            <a:ext cx="1396536" cy="369332"/>
          </a:xfrm>
          <a:prstGeom prst="rect">
            <a:avLst/>
          </a:prstGeom>
          <a:noFill/>
        </p:spPr>
        <p:txBody>
          <a:bodyPr wrap="none" rtlCol="0">
            <a:spAutoFit/>
          </a:bodyPr>
          <a:lstStyle/>
          <a:p>
            <a:pPr marL="285750" indent="-285750">
              <a:buFont typeface="Wingdings" charset="2"/>
              <a:buChar char="p"/>
            </a:pPr>
            <a:r>
              <a:rPr kumimoji="1" lang="ja-JP" altLang="en-US" dirty="0" smtClean="0"/>
              <a:t>調査内容</a:t>
            </a:r>
            <a:endParaRPr kumimoji="1" lang="ja-JP" altLang="en-US" dirty="0"/>
          </a:p>
        </p:txBody>
      </p:sp>
      <p:sp>
        <p:nvSpPr>
          <p:cNvPr id="8" name="テキスト ボックス 7"/>
          <p:cNvSpPr txBox="1"/>
          <p:nvPr/>
        </p:nvSpPr>
        <p:spPr>
          <a:xfrm>
            <a:off x="436418" y="2857108"/>
            <a:ext cx="6712094" cy="1200329"/>
          </a:xfrm>
          <a:prstGeom prst="rect">
            <a:avLst/>
          </a:prstGeom>
          <a:noFill/>
        </p:spPr>
        <p:txBody>
          <a:bodyPr wrap="none" rtlCol="0">
            <a:spAutoFit/>
          </a:bodyPr>
          <a:lstStyle/>
          <a:p>
            <a:pPr marL="285750" indent="-285750">
              <a:buFont typeface="Wingdings" charset="2"/>
              <a:buChar char="p"/>
            </a:pPr>
            <a:r>
              <a:rPr kumimoji="1" lang="en-US" altLang="ja-JP" dirty="0" smtClean="0"/>
              <a:t>3</a:t>
            </a:r>
            <a:r>
              <a:rPr kumimoji="1" lang="ja-JP" altLang="en-US" dirty="0" smtClean="0"/>
              <a:t>種のモデル</a:t>
            </a:r>
            <a:endParaRPr kumimoji="1" lang="en-US" altLang="ja-JP" dirty="0" smtClean="0"/>
          </a:p>
          <a:p>
            <a:r>
              <a:rPr lang="ja-JP" altLang="en-US" dirty="0" smtClean="0"/>
              <a:t>正規化モデル</a:t>
            </a:r>
            <a:r>
              <a:rPr lang="en-US" altLang="ja-JP" dirty="0" smtClean="0"/>
              <a:t>: </a:t>
            </a:r>
            <a:r>
              <a:rPr lang="ja-JP" altLang="en-US" dirty="0" smtClean="0"/>
              <a:t>全ての重みを正規化したモデル</a:t>
            </a:r>
            <a:endParaRPr lang="en-US" altLang="ja-JP" dirty="0" smtClean="0"/>
          </a:p>
          <a:p>
            <a:r>
              <a:rPr kumimoji="1" lang="ja-JP" altLang="en-US" dirty="0" smtClean="0"/>
              <a:t>評価値モデル</a:t>
            </a:r>
            <a:r>
              <a:rPr kumimoji="1" lang="en-US" altLang="ja-JP" dirty="0" smtClean="0"/>
              <a:t>: </a:t>
            </a:r>
            <a:r>
              <a:rPr kumimoji="1" lang="ja-JP" altLang="en-US" dirty="0" smtClean="0"/>
              <a:t>評価値のエッジの重みを無限大にしたモデル</a:t>
            </a:r>
            <a:endParaRPr kumimoji="1" lang="en-US" altLang="ja-JP" dirty="0" smtClean="0"/>
          </a:p>
          <a:p>
            <a:r>
              <a:rPr lang="ja-JP" altLang="en-US" dirty="0" smtClean="0"/>
              <a:t>タグ情報モデル</a:t>
            </a:r>
            <a:r>
              <a:rPr lang="en-US" altLang="ja-JP" dirty="0" smtClean="0"/>
              <a:t>:</a:t>
            </a:r>
            <a:r>
              <a:rPr lang="ja-JP" altLang="en-US" dirty="0" smtClean="0"/>
              <a:t>タグ情報の</a:t>
            </a:r>
            <a:r>
              <a:rPr lang="ja-JP" altLang="en-US" dirty="0"/>
              <a:t>エッジの重みを無限大にしたモデル</a:t>
            </a:r>
            <a:endParaRPr kumimoji="1" lang="ja-JP" altLang="en-US" dirty="0"/>
          </a:p>
        </p:txBody>
      </p:sp>
    </p:spTree>
    <p:extLst>
      <p:ext uri="{BB962C8B-B14F-4D97-AF65-F5344CB8AC3E}">
        <p14:creationId xmlns:p14="http://schemas.microsoft.com/office/powerpoint/2010/main" val="1905191738"/>
      </p:ext>
    </p:extLst>
  </p:cSld>
  <p:clrMapOvr>
    <a:masterClrMapping/>
  </p:clrMapOvr>
  <mc:AlternateContent xmlns:mc="http://schemas.openxmlformats.org/markup-compatibility/2006" xmlns:p14="http://schemas.microsoft.com/office/powerpoint/2010/main">
    <mc:Choice Requires="p14">
      <p:transition spd="slow" p14:dur="2000" advTm="52841"/>
    </mc:Choice>
    <mc:Fallback xmlns="">
      <p:transition spd="slow" advTm="5284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13</a:t>
            </a:fld>
            <a:endParaRPr kumimoji="1" lang="ja-JP" altLang="en-US"/>
          </a:p>
        </p:txBody>
      </p:sp>
      <p:sp>
        <p:nvSpPr>
          <p:cNvPr id="5" name="タイトル 4"/>
          <p:cNvSpPr>
            <a:spLocks noGrp="1"/>
          </p:cNvSpPr>
          <p:nvPr>
            <p:ph type="title"/>
          </p:nvPr>
        </p:nvSpPr>
        <p:spPr/>
        <p:txBody>
          <a:bodyPr/>
          <a:lstStyle/>
          <a:p>
            <a:r>
              <a:rPr lang="ja-JP" altLang="en-US" sz="2400" dirty="0" smtClean="0"/>
              <a:t>実験結果</a:t>
            </a:r>
            <a:r>
              <a:rPr lang="en-US" altLang="ja-JP" sz="2400" dirty="0" smtClean="0"/>
              <a:t>(</a:t>
            </a:r>
            <a:r>
              <a:rPr lang="ja-JP" altLang="en-US" sz="2400" dirty="0" smtClean="0"/>
              <a:t>ハイパーエッジの重みが異なるモデル間における推薦結果の違い</a:t>
            </a:r>
            <a:r>
              <a:rPr lang="en-US" altLang="ja-JP" sz="2400" dirty="0" smtClean="0"/>
              <a:t>)</a:t>
            </a:r>
            <a:endParaRPr lang="ja-JP" altLang="en-US" sz="2400" dirty="0"/>
          </a:p>
        </p:txBody>
      </p:sp>
      <p:graphicFrame>
        <p:nvGraphicFramePr>
          <p:cNvPr id="6" name="コンテンツ プレースホルダー 3"/>
          <p:cNvGraphicFramePr>
            <a:graphicFrameLocks/>
          </p:cNvGraphicFramePr>
          <p:nvPr>
            <p:extLst>
              <p:ext uri="{D42A27DB-BD31-4B8C-83A1-F6EECF244321}">
                <p14:modId xmlns:p14="http://schemas.microsoft.com/office/powerpoint/2010/main" val="1765471858"/>
              </p:ext>
            </p:extLst>
          </p:nvPr>
        </p:nvGraphicFramePr>
        <p:xfrm>
          <a:off x="1391396" y="1666223"/>
          <a:ext cx="2530017" cy="26050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コンテンツ プレースホルダー 3"/>
          <p:cNvGraphicFramePr>
            <a:graphicFrameLocks/>
          </p:cNvGraphicFramePr>
          <p:nvPr>
            <p:extLst>
              <p:ext uri="{D42A27DB-BD31-4B8C-83A1-F6EECF244321}">
                <p14:modId xmlns:p14="http://schemas.microsoft.com/office/powerpoint/2010/main" val="194033630"/>
              </p:ext>
            </p:extLst>
          </p:nvPr>
        </p:nvGraphicFramePr>
        <p:xfrm>
          <a:off x="4067175" y="1666223"/>
          <a:ext cx="2530017" cy="25823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コンテンツ プレースホルダー 3"/>
          <p:cNvGraphicFramePr>
            <a:graphicFrameLocks/>
          </p:cNvGraphicFramePr>
          <p:nvPr>
            <p:extLst>
              <p:ext uri="{D42A27DB-BD31-4B8C-83A1-F6EECF244321}">
                <p14:modId xmlns:p14="http://schemas.microsoft.com/office/powerpoint/2010/main" val="1101276569"/>
              </p:ext>
            </p:extLst>
          </p:nvPr>
        </p:nvGraphicFramePr>
        <p:xfrm>
          <a:off x="6742954" y="1666223"/>
          <a:ext cx="2344715" cy="2582324"/>
        </p:xfrm>
        <a:graphic>
          <a:graphicData uri="http://schemas.openxmlformats.org/drawingml/2006/chart">
            <c:chart xmlns:c="http://schemas.openxmlformats.org/drawingml/2006/chart" xmlns:r="http://schemas.openxmlformats.org/officeDocument/2006/relationships" r:id="rId5"/>
          </a:graphicData>
        </a:graphic>
      </p:graphicFrame>
      <p:sp>
        <p:nvSpPr>
          <p:cNvPr id="4" name="テキスト ボックス 3"/>
          <p:cNvSpPr txBox="1"/>
          <p:nvPr/>
        </p:nvSpPr>
        <p:spPr>
          <a:xfrm>
            <a:off x="294528" y="2281459"/>
            <a:ext cx="1236236" cy="369332"/>
          </a:xfrm>
          <a:prstGeom prst="rect">
            <a:avLst/>
          </a:prstGeom>
          <a:noFill/>
        </p:spPr>
        <p:txBody>
          <a:bodyPr wrap="none" rtlCol="0">
            <a:spAutoFit/>
          </a:bodyPr>
          <a:lstStyle/>
          <a:p>
            <a:r>
              <a:rPr lang="en-US" altLang="ja-JP" dirty="0" err="1" smtClean="0"/>
              <a:t>Mo</a:t>
            </a:r>
            <a:r>
              <a:rPr kumimoji="1" lang="en-US" altLang="ja-JP" dirty="0" err="1" smtClean="0"/>
              <a:t>vieLens</a:t>
            </a:r>
            <a:endParaRPr kumimoji="1" lang="ja-JP" altLang="en-US" dirty="0"/>
          </a:p>
        </p:txBody>
      </p:sp>
      <p:sp>
        <p:nvSpPr>
          <p:cNvPr id="3" name="テキスト ボックス 2"/>
          <p:cNvSpPr txBox="1"/>
          <p:nvPr/>
        </p:nvSpPr>
        <p:spPr>
          <a:xfrm>
            <a:off x="553594" y="2685040"/>
            <a:ext cx="998991" cy="646331"/>
          </a:xfrm>
          <a:prstGeom prst="rect">
            <a:avLst/>
          </a:prstGeom>
          <a:solidFill>
            <a:schemeClr val="bg1"/>
          </a:solidFill>
        </p:spPr>
        <p:txBody>
          <a:bodyPr wrap="none" rtlCol="0">
            <a:spAutoFit/>
          </a:bodyPr>
          <a:lstStyle/>
          <a:p>
            <a:r>
              <a:rPr lang="en-US" altLang="ja-JP" sz="1200" dirty="0" smtClean="0"/>
              <a:t>U: </a:t>
            </a:r>
            <a:r>
              <a:rPr lang="ja-JP" altLang="en-US" sz="1200" dirty="0" smtClean="0"/>
              <a:t>ユーザー</a:t>
            </a:r>
            <a:endParaRPr lang="en-US" altLang="ja-JP" sz="1200" dirty="0" smtClean="0"/>
          </a:p>
          <a:p>
            <a:r>
              <a:rPr kumimoji="1" lang="en-US" altLang="ja-JP" sz="1200" dirty="0" smtClean="0"/>
              <a:t>M: </a:t>
            </a:r>
            <a:r>
              <a:rPr kumimoji="1" lang="ja-JP" altLang="en-US" sz="1200" dirty="0" smtClean="0"/>
              <a:t>映画</a:t>
            </a:r>
            <a:endParaRPr kumimoji="1" lang="en-US" altLang="ja-JP" sz="1200" dirty="0" smtClean="0"/>
          </a:p>
          <a:p>
            <a:r>
              <a:rPr lang="en-US" altLang="ja-JP" sz="1200" dirty="0" smtClean="0"/>
              <a:t>T: </a:t>
            </a:r>
            <a:r>
              <a:rPr lang="ja-JP" altLang="en-US" sz="1200" dirty="0" smtClean="0"/>
              <a:t>タグ</a:t>
            </a:r>
            <a:endParaRPr kumimoji="1" lang="ja-JP" altLang="en-US" sz="1200" dirty="0"/>
          </a:p>
        </p:txBody>
      </p:sp>
      <p:sp>
        <p:nvSpPr>
          <p:cNvPr id="8" name="正方形/長方形 7"/>
          <p:cNvSpPr/>
          <p:nvPr/>
        </p:nvSpPr>
        <p:spPr>
          <a:xfrm>
            <a:off x="477729" y="2783279"/>
            <a:ext cx="93600" cy="9400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flipH="1">
            <a:off x="476237" y="2936093"/>
            <a:ext cx="93600" cy="936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p:cNvSpPr/>
          <p:nvPr/>
        </p:nvSpPr>
        <p:spPr>
          <a:xfrm>
            <a:off x="475629" y="3135504"/>
            <a:ext cx="93600" cy="936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p:cNvSpPr txBox="1"/>
          <p:nvPr/>
        </p:nvSpPr>
        <p:spPr>
          <a:xfrm>
            <a:off x="436418" y="4657348"/>
            <a:ext cx="5320687" cy="369332"/>
          </a:xfrm>
          <a:prstGeom prst="rect">
            <a:avLst/>
          </a:prstGeom>
          <a:noFill/>
        </p:spPr>
        <p:txBody>
          <a:bodyPr wrap="none" rtlCol="0">
            <a:spAutoFit/>
          </a:bodyPr>
          <a:lstStyle/>
          <a:p>
            <a:pPr marL="285750" indent="-285750">
              <a:buFont typeface="Wingdings" charset="2"/>
              <a:buChar char="p"/>
            </a:pPr>
            <a:r>
              <a:rPr kumimoji="1" lang="ja-JP" altLang="en-US" dirty="0" smtClean="0"/>
              <a:t>上位</a:t>
            </a:r>
            <a:r>
              <a:rPr kumimoji="1" lang="en-US" altLang="ja-JP" dirty="0" smtClean="0"/>
              <a:t>20</a:t>
            </a:r>
            <a:r>
              <a:rPr kumimoji="1" lang="ja-JP" altLang="en-US" dirty="0" smtClean="0"/>
              <a:t>個の推薦リストの</a:t>
            </a:r>
            <a:r>
              <a:rPr lang="ja-JP" altLang="en-US" dirty="0" smtClean="0"/>
              <a:t>正規化モデルとの比較</a:t>
            </a:r>
            <a:endParaRPr lang="en-US" altLang="ja-JP" dirty="0" smtClean="0"/>
          </a:p>
        </p:txBody>
      </p:sp>
      <p:sp>
        <p:nvSpPr>
          <p:cNvPr id="9" name="テキスト ボックス 8"/>
          <p:cNvSpPr txBox="1"/>
          <p:nvPr/>
        </p:nvSpPr>
        <p:spPr>
          <a:xfrm>
            <a:off x="533914" y="1142507"/>
            <a:ext cx="4397358" cy="369332"/>
          </a:xfrm>
          <a:prstGeom prst="rect">
            <a:avLst/>
          </a:prstGeom>
          <a:noFill/>
        </p:spPr>
        <p:txBody>
          <a:bodyPr wrap="none" rtlCol="0">
            <a:spAutoFit/>
          </a:bodyPr>
          <a:lstStyle/>
          <a:p>
            <a:pPr marL="285750" indent="-285750">
              <a:buFont typeface="Wingdings" charset="2"/>
              <a:buChar char="p"/>
            </a:pPr>
            <a:r>
              <a:rPr kumimoji="1" lang="ja-JP" altLang="en-US" dirty="0" smtClean="0"/>
              <a:t>定常分布における各推薦因子の寄与分</a:t>
            </a:r>
            <a:endParaRPr kumimoji="1" lang="ja-JP" altLang="en-US" dirty="0"/>
          </a:p>
        </p:txBody>
      </p:sp>
      <p:graphicFrame>
        <p:nvGraphicFramePr>
          <p:cNvPr id="20" name="表 19"/>
          <p:cNvGraphicFramePr>
            <a:graphicFrameLocks noGrp="1"/>
          </p:cNvGraphicFramePr>
          <p:nvPr>
            <p:extLst>
              <p:ext uri="{D42A27DB-BD31-4B8C-83A1-F6EECF244321}">
                <p14:modId xmlns:p14="http://schemas.microsoft.com/office/powerpoint/2010/main" val="1132518495"/>
              </p:ext>
            </p:extLst>
          </p:nvPr>
        </p:nvGraphicFramePr>
        <p:xfrm>
          <a:off x="569229" y="5279303"/>
          <a:ext cx="5527386" cy="828040"/>
        </p:xfrm>
        <a:graphic>
          <a:graphicData uri="http://schemas.openxmlformats.org/drawingml/2006/table">
            <a:tbl>
              <a:tblPr firstRow="1" bandRow="1">
                <a:tableStyleId>{5C22544A-7EE6-4342-B048-85BDC9FD1C3A}</a:tableStyleId>
              </a:tblPr>
              <a:tblGrid>
                <a:gridCol w="1968698"/>
                <a:gridCol w="1716226"/>
                <a:gridCol w="1842462"/>
              </a:tblGrid>
              <a:tr h="370840">
                <a:tc>
                  <a:txBody>
                    <a:bodyPr/>
                    <a:lstStyle/>
                    <a:p>
                      <a:endParaRPr kumimoji="1" lang="ja-JP" altLang="en-US" dirty="0"/>
                    </a:p>
                  </a:txBody>
                  <a:tcPr/>
                </a:tc>
                <a:tc>
                  <a:txBody>
                    <a:bodyPr/>
                    <a:lstStyle/>
                    <a:p>
                      <a:r>
                        <a:rPr kumimoji="1" lang="ja-JP" altLang="en-US" dirty="0" smtClean="0"/>
                        <a:t>評価値モデル</a:t>
                      </a:r>
                      <a:endParaRPr kumimoji="1" lang="ja-JP" altLang="en-US" dirty="0"/>
                    </a:p>
                  </a:txBody>
                  <a:tcPr/>
                </a:tc>
                <a:tc>
                  <a:txBody>
                    <a:bodyPr/>
                    <a:lstStyle/>
                    <a:p>
                      <a:r>
                        <a:rPr kumimoji="1" lang="ja-JP" altLang="en-US" dirty="0" smtClean="0"/>
                        <a:t>タグ情報モデル</a:t>
                      </a:r>
                      <a:endParaRPr kumimoji="1" lang="ja-JP" altLang="en-US" dirty="0"/>
                    </a:p>
                  </a:txBody>
                  <a:tcPr/>
                </a:tc>
              </a:tr>
              <a:tr h="370840">
                <a:tc>
                  <a:txBody>
                    <a:bodyPr/>
                    <a:lstStyle/>
                    <a:p>
                      <a:pPr marL="0" marR="0" indent="0" algn="l" defTabSz="612313" rtl="0" eaLnBrk="1" fontAlgn="auto" latinLnBrk="0" hangingPunct="1">
                        <a:lnSpc>
                          <a:spcPct val="100000"/>
                        </a:lnSpc>
                        <a:spcBef>
                          <a:spcPts val="0"/>
                        </a:spcBef>
                        <a:spcAft>
                          <a:spcPts val="0"/>
                        </a:spcAft>
                        <a:buClrTx/>
                        <a:buSzTx/>
                        <a:buFontTx/>
                        <a:buNone/>
                        <a:tabLst/>
                        <a:defRPr/>
                      </a:pPr>
                      <a:r>
                        <a:rPr kumimoji="1" lang="ja-JP" altLang="en-US" dirty="0" smtClean="0"/>
                        <a:t>異なるアイテムの推薦数</a:t>
                      </a:r>
                      <a:r>
                        <a:rPr kumimoji="1" lang="en-US" altLang="ja-JP" dirty="0" smtClean="0"/>
                        <a:t>(</a:t>
                      </a:r>
                      <a:r>
                        <a:rPr kumimoji="1" lang="ja-JP" altLang="en-US" dirty="0" smtClean="0"/>
                        <a:t>平均</a:t>
                      </a:r>
                      <a:r>
                        <a:rPr kumimoji="1" lang="en-US" altLang="ja-JP" dirty="0" smtClean="0"/>
                        <a:t>)</a:t>
                      </a:r>
                      <a:endParaRPr kumimoji="1" lang="ja-JP" altLang="en-US" dirty="0" smtClean="0"/>
                    </a:p>
                  </a:txBody>
                  <a:tcPr/>
                </a:tc>
                <a:tc>
                  <a:txBody>
                    <a:bodyPr/>
                    <a:lstStyle/>
                    <a:p>
                      <a:r>
                        <a:rPr kumimoji="1" lang="en-US" altLang="ja-JP" dirty="0" smtClean="0"/>
                        <a:t>8</a:t>
                      </a:r>
                      <a:r>
                        <a:rPr kumimoji="1" lang="ja-JP" altLang="en-US" dirty="0" smtClean="0"/>
                        <a:t>個</a:t>
                      </a:r>
                      <a:endParaRPr kumimoji="1" lang="ja-JP" altLang="en-US" dirty="0"/>
                    </a:p>
                  </a:txBody>
                  <a:tcPr/>
                </a:tc>
                <a:tc>
                  <a:txBody>
                    <a:bodyPr/>
                    <a:lstStyle/>
                    <a:p>
                      <a:r>
                        <a:rPr kumimoji="1" lang="en-US" altLang="ja-JP" dirty="0" smtClean="0"/>
                        <a:t>1</a:t>
                      </a:r>
                      <a:r>
                        <a:rPr kumimoji="1" lang="ja-JP" altLang="en-US" dirty="0" smtClean="0"/>
                        <a:t>個</a:t>
                      </a:r>
                      <a:endParaRPr kumimoji="1" lang="ja-JP" altLang="en-US" dirty="0"/>
                    </a:p>
                  </a:txBody>
                  <a:tcPr/>
                </a:tc>
              </a:tr>
            </a:tbl>
          </a:graphicData>
        </a:graphic>
      </p:graphicFrame>
    </p:spTree>
    <p:extLst>
      <p:ext uri="{BB962C8B-B14F-4D97-AF65-F5344CB8AC3E}">
        <p14:creationId xmlns:p14="http://schemas.microsoft.com/office/powerpoint/2010/main" val="1475571202"/>
      </p:ext>
    </p:extLst>
  </p:cSld>
  <p:clrMapOvr>
    <a:masterClrMapping/>
  </p:clrMapOvr>
  <mc:AlternateContent xmlns:mc="http://schemas.openxmlformats.org/markup-compatibility/2006" xmlns:p14="http://schemas.microsoft.com/office/powerpoint/2010/main">
    <mc:Choice Requires="p14">
      <p:transition spd="slow" p14:dur="2000" advTm="55652"/>
    </mc:Choice>
    <mc:Fallback xmlns="">
      <p:transition spd="slow" advTm="5565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14</a:t>
            </a:fld>
            <a:endParaRPr kumimoji="1" lang="ja-JP" altLang="en-US"/>
          </a:p>
        </p:txBody>
      </p:sp>
      <p:sp>
        <p:nvSpPr>
          <p:cNvPr id="5" name="タイトル 4"/>
          <p:cNvSpPr>
            <a:spLocks noGrp="1"/>
          </p:cNvSpPr>
          <p:nvPr>
            <p:ph type="title"/>
          </p:nvPr>
        </p:nvSpPr>
        <p:spPr>
          <a:xfrm>
            <a:off x="436418" y="135333"/>
            <a:ext cx="7886700" cy="1325563"/>
          </a:xfrm>
        </p:spPr>
        <p:txBody>
          <a:bodyPr/>
          <a:lstStyle/>
          <a:p>
            <a:r>
              <a:rPr lang="ja-JP" altLang="en-US" sz="4000" dirty="0" smtClean="0"/>
              <a:t>実験結果</a:t>
            </a:r>
            <a:r>
              <a:rPr lang="en-US" altLang="ja-JP" sz="4000" dirty="0" smtClean="0"/>
              <a:t>(</a:t>
            </a:r>
            <a:r>
              <a:rPr lang="ja-JP" altLang="en-US" sz="4000" dirty="0" smtClean="0"/>
              <a:t>推薦の精度</a:t>
            </a:r>
            <a:r>
              <a:rPr lang="en-US" altLang="ja-JP" sz="4000" dirty="0" smtClean="0"/>
              <a:t>)</a:t>
            </a:r>
            <a:endParaRPr lang="ja-JP" altLang="en-US" sz="4000" dirty="0"/>
          </a:p>
        </p:txBody>
      </p:sp>
      <p:graphicFrame>
        <p:nvGraphicFramePr>
          <p:cNvPr id="12" name="表 11"/>
          <p:cNvGraphicFramePr>
            <a:graphicFrameLocks noGrp="1"/>
          </p:cNvGraphicFramePr>
          <p:nvPr>
            <p:extLst>
              <p:ext uri="{D42A27DB-BD31-4B8C-83A1-F6EECF244321}">
                <p14:modId xmlns:p14="http://schemas.microsoft.com/office/powerpoint/2010/main" val="1985769603"/>
              </p:ext>
            </p:extLst>
          </p:nvPr>
        </p:nvGraphicFramePr>
        <p:xfrm>
          <a:off x="421377" y="3217143"/>
          <a:ext cx="6360575" cy="3177105"/>
        </p:xfrm>
        <a:graphic>
          <a:graphicData uri="http://schemas.openxmlformats.org/drawingml/2006/table">
            <a:tbl>
              <a:tblPr firstRow="1" bandRow="1">
                <a:tableStyleId>{5C22544A-7EE6-4342-B048-85BDC9FD1C3A}</a:tableStyleId>
              </a:tblPr>
              <a:tblGrid>
                <a:gridCol w="1844559"/>
                <a:gridCol w="1007706"/>
                <a:gridCol w="1119673"/>
                <a:gridCol w="1194319"/>
                <a:gridCol w="1194318"/>
              </a:tblGrid>
              <a:tr h="868431">
                <a:tc>
                  <a:txBody>
                    <a:bodyPr/>
                    <a:lstStyle/>
                    <a:p>
                      <a:r>
                        <a:rPr kumimoji="1" lang="ja-JP" altLang="en-US" sz="1600" dirty="0" smtClean="0"/>
                        <a:t>グループ</a:t>
                      </a:r>
                      <a:endParaRPr kumimoji="1" lang="en-US" altLang="ja-JP" sz="1600" dirty="0" smtClean="0"/>
                    </a:p>
                    <a:p>
                      <a:r>
                        <a:rPr kumimoji="1" lang="en-US" altLang="ja-JP" sz="1400" dirty="0" smtClean="0"/>
                        <a:t> (</a:t>
                      </a:r>
                      <a:r>
                        <a:rPr kumimoji="1" lang="ja-JP" altLang="en-US" sz="1400" dirty="0" smtClean="0"/>
                        <a:t>人数</a:t>
                      </a:r>
                      <a:r>
                        <a:rPr kumimoji="1" lang="en-US" altLang="ja-JP" sz="1400" dirty="0" smtClean="0"/>
                        <a:t>)</a:t>
                      </a:r>
                      <a:endParaRPr kumimoji="1" lang="ja-JP" altLang="en-US" sz="1400" dirty="0"/>
                    </a:p>
                  </a:txBody>
                  <a:tcPr/>
                </a:tc>
                <a:tc>
                  <a:txBody>
                    <a:bodyPr/>
                    <a:lstStyle/>
                    <a:p>
                      <a:r>
                        <a:rPr kumimoji="1" lang="ja-JP" altLang="en-US" sz="1600" dirty="0" smtClean="0"/>
                        <a:t>全員</a:t>
                      </a:r>
                      <a:endParaRPr kumimoji="1" lang="en-US" altLang="ja-JP" sz="1600" dirty="0" smtClean="0"/>
                    </a:p>
                    <a:p>
                      <a:r>
                        <a:rPr kumimoji="1" lang="en-US" altLang="ja-JP" sz="1600" dirty="0" smtClean="0"/>
                        <a:t>(610)</a:t>
                      </a:r>
                      <a:endParaRPr kumimoji="1" lang="ja-JP" altLang="en-US" sz="1600" dirty="0"/>
                    </a:p>
                  </a:txBody>
                  <a:tcPr/>
                </a:tc>
                <a:tc>
                  <a:txBody>
                    <a:bodyPr/>
                    <a:lstStyle/>
                    <a:p>
                      <a:r>
                        <a:rPr kumimoji="1" lang="ja-JP" altLang="en-US" sz="1600" dirty="0" smtClean="0"/>
                        <a:t>正規化</a:t>
                      </a:r>
                      <a:r>
                        <a:rPr kumimoji="1" lang="en-US" altLang="ja-JP" sz="1600" dirty="0" smtClean="0"/>
                        <a:t>G</a:t>
                      </a:r>
                    </a:p>
                    <a:p>
                      <a:r>
                        <a:rPr kumimoji="1" lang="en-US" altLang="ja-JP" sz="1600" dirty="0" smtClean="0"/>
                        <a:t>(221)</a:t>
                      </a:r>
                      <a:endParaRPr kumimoji="1" lang="ja-JP" altLang="en-US" sz="1600" dirty="0"/>
                    </a:p>
                  </a:txBody>
                  <a:tcPr/>
                </a:tc>
                <a:tc>
                  <a:txBody>
                    <a:bodyPr/>
                    <a:lstStyle/>
                    <a:p>
                      <a:r>
                        <a:rPr kumimoji="1" lang="ja-JP" altLang="en-US" sz="1600" dirty="0" smtClean="0"/>
                        <a:t>評価値</a:t>
                      </a:r>
                      <a:r>
                        <a:rPr kumimoji="1" lang="en-US" altLang="ja-JP" sz="1600" dirty="0" smtClean="0"/>
                        <a:t>G</a:t>
                      </a:r>
                    </a:p>
                    <a:p>
                      <a:r>
                        <a:rPr kumimoji="1" lang="en-US" altLang="ja-JP" sz="1600" dirty="0" smtClean="0"/>
                        <a:t>(177)</a:t>
                      </a:r>
                      <a:endParaRPr kumimoji="1" lang="ja-JP" altLang="en-US" sz="1600" dirty="0"/>
                    </a:p>
                  </a:txBody>
                  <a:tcPr/>
                </a:tc>
                <a:tc>
                  <a:txBody>
                    <a:bodyPr/>
                    <a:lstStyle/>
                    <a:p>
                      <a:r>
                        <a:rPr kumimoji="1" lang="ja-JP" altLang="en-US" sz="1600" dirty="0" smtClean="0"/>
                        <a:t>タグ情報</a:t>
                      </a:r>
                      <a:r>
                        <a:rPr kumimoji="1" lang="en-US" altLang="ja-JP" sz="1600" dirty="0" smtClean="0"/>
                        <a:t>G</a:t>
                      </a:r>
                    </a:p>
                    <a:p>
                      <a:r>
                        <a:rPr kumimoji="1" lang="en-US" altLang="ja-JP" sz="1600" dirty="0" smtClean="0"/>
                        <a:t>(212)</a:t>
                      </a:r>
                      <a:endParaRPr kumimoji="1" lang="ja-JP" altLang="en-US" sz="1600" dirty="0"/>
                    </a:p>
                  </a:txBody>
                  <a:tcPr/>
                </a:tc>
              </a:tr>
              <a:tr h="765250">
                <a:tc>
                  <a:txBody>
                    <a:bodyPr/>
                    <a:lstStyle/>
                    <a:p>
                      <a:r>
                        <a:rPr kumimoji="1" lang="en-US" altLang="ja-JP" sz="1600" dirty="0" smtClean="0"/>
                        <a:t>NDCG@20</a:t>
                      </a:r>
                    </a:p>
                    <a:p>
                      <a:r>
                        <a:rPr kumimoji="1" lang="en-US" altLang="ja-JP" sz="1600" dirty="0" smtClean="0"/>
                        <a:t>(</a:t>
                      </a:r>
                      <a:r>
                        <a:rPr kumimoji="1" lang="ja-JP" altLang="en-US" sz="1600" dirty="0" smtClean="0"/>
                        <a:t>正規化モデル</a:t>
                      </a:r>
                      <a:r>
                        <a:rPr kumimoji="1" lang="en-US" altLang="ja-JP" sz="1600" dirty="0" smtClean="0"/>
                        <a:t>)</a:t>
                      </a:r>
                      <a:endParaRPr kumimoji="1" lang="ja-JP" altLang="en-US" sz="1600" dirty="0"/>
                    </a:p>
                  </a:txBody>
                  <a:tcPr/>
                </a:tc>
                <a:tc>
                  <a:txBody>
                    <a:bodyPr/>
                    <a:lstStyle/>
                    <a:p>
                      <a:r>
                        <a:rPr kumimoji="1" lang="en-US" altLang="ja-JP" sz="1800" dirty="0" smtClean="0"/>
                        <a:t>0.758</a:t>
                      </a:r>
                      <a:endParaRPr kumimoji="1" lang="ja-JP" altLang="en-US" sz="1800" dirty="0"/>
                    </a:p>
                  </a:txBody>
                  <a:tcPr/>
                </a:tc>
                <a:tc>
                  <a:txBody>
                    <a:bodyPr/>
                    <a:lstStyle/>
                    <a:p>
                      <a:r>
                        <a:rPr kumimoji="1" lang="en-US" altLang="ja-JP" sz="1800" b="1" dirty="0" smtClean="0"/>
                        <a:t>0.789</a:t>
                      </a:r>
                      <a:endParaRPr kumimoji="1" lang="ja-JP" altLang="en-US" sz="1800" b="1" dirty="0"/>
                    </a:p>
                  </a:txBody>
                  <a:tcPr/>
                </a:tc>
                <a:tc>
                  <a:txBody>
                    <a:bodyPr/>
                    <a:lstStyle/>
                    <a:p>
                      <a:r>
                        <a:rPr lang="en-US" altLang="ja-JP" sz="1800" dirty="0" smtClean="0"/>
                        <a:t>0.752</a:t>
                      </a:r>
                      <a:endParaRPr lang="ja-JP" altLang="en-US" sz="1800" dirty="0"/>
                    </a:p>
                  </a:txBody>
                  <a:tcPr/>
                </a:tc>
                <a:tc>
                  <a:txBody>
                    <a:bodyPr/>
                    <a:lstStyle/>
                    <a:p>
                      <a:r>
                        <a:rPr lang="en-US" altLang="ja-JP" sz="1800" dirty="0" smtClean="0"/>
                        <a:t>0.730</a:t>
                      </a:r>
                      <a:endParaRPr lang="ja-JP" altLang="en-US" sz="1800" dirty="0"/>
                    </a:p>
                  </a:txBody>
                  <a:tcPr/>
                </a:tc>
              </a:tr>
              <a:tr h="747454">
                <a:tc>
                  <a:txBody>
                    <a:bodyPr/>
                    <a:lstStyle/>
                    <a:p>
                      <a:r>
                        <a:rPr kumimoji="1" lang="en-US" altLang="ja-JP" sz="1600" dirty="0" smtClean="0"/>
                        <a:t>NDCG@20</a:t>
                      </a:r>
                    </a:p>
                    <a:p>
                      <a:r>
                        <a:rPr kumimoji="1" lang="en-US" altLang="ja-JP" sz="1600" dirty="0" smtClean="0"/>
                        <a:t>(</a:t>
                      </a:r>
                      <a:r>
                        <a:rPr kumimoji="1" lang="ja-JP" altLang="en-US" sz="1600" dirty="0" smtClean="0"/>
                        <a:t>評価値モデル</a:t>
                      </a:r>
                      <a:r>
                        <a:rPr kumimoji="1" lang="en-US" altLang="ja-JP" sz="1600" dirty="0" smtClean="0"/>
                        <a:t>)</a:t>
                      </a:r>
                      <a:endParaRPr kumimoji="1" lang="ja-JP" altLang="en-US" sz="1600" dirty="0"/>
                    </a:p>
                  </a:txBody>
                  <a:tcPr/>
                </a:tc>
                <a:tc>
                  <a:txBody>
                    <a:bodyPr/>
                    <a:lstStyle/>
                    <a:p>
                      <a:r>
                        <a:rPr kumimoji="1" lang="en-US" altLang="ja-JP" sz="1800" dirty="0" smtClean="0"/>
                        <a:t>0.756</a:t>
                      </a:r>
                      <a:endParaRPr kumimoji="1" lang="ja-JP" altLang="en-US" sz="1800" dirty="0"/>
                    </a:p>
                  </a:txBody>
                  <a:tcPr/>
                </a:tc>
                <a:tc>
                  <a:txBody>
                    <a:bodyPr/>
                    <a:lstStyle/>
                    <a:p>
                      <a:r>
                        <a:rPr kumimoji="1" lang="en-US" altLang="ja-JP" sz="1800" dirty="0" smtClean="0"/>
                        <a:t>0.753</a:t>
                      </a:r>
                      <a:endParaRPr kumimoji="1" lang="ja-JP" altLang="en-US" sz="1800" dirty="0"/>
                    </a:p>
                  </a:txBody>
                  <a:tcPr/>
                </a:tc>
                <a:tc>
                  <a:txBody>
                    <a:bodyPr/>
                    <a:lstStyle/>
                    <a:p>
                      <a:r>
                        <a:rPr lang="en-US" altLang="ja-JP" sz="1800" b="1" dirty="0" smtClean="0"/>
                        <a:t>0.793</a:t>
                      </a:r>
                      <a:endParaRPr lang="ja-JP" altLang="en-US" sz="1800" b="1" dirty="0"/>
                    </a:p>
                  </a:txBody>
                  <a:tcPr/>
                </a:tc>
                <a:tc>
                  <a:txBody>
                    <a:bodyPr/>
                    <a:lstStyle/>
                    <a:p>
                      <a:pPr marL="0" marR="0" indent="0" algn="l" defTabSz="612313" rtl="0" eaLnBrk="1" fontAlgn="auto" latinLnBrk="0" hangingPunct="1">
                        <a:lnSpc>
                          <a:spcPct val="100000"/>
                        </a:lnSpc>
                        <a:spcBef>
                          <a:spcPts val="0"/>
                        </a:spcBef>
                        <a:spcAft>
                          <a:spcPts val="0"/>
                        </a:spcAft>
                        <a:buClrTx/>
                        <a:buSzTx/>
                        <a:buFontTx/>
                        <a:buNone/>
                        <a:tabLst/>
                        <a:defRPr/>
                      </a:pPr>
                      <a:r>
                        <a:rPr kumimoji="1" lang="en-US" altLang="ja-JP" sz="1800" dirty="0" smtClean="0"/>
                        <a:t>0.730</a:t>
                      </a:r>
                      <a:endParaRPr kumimoji="1" lang="ja-JP" altLang="en-US" sz="1800" dirty="0" smtClean="0"/>
                    </a:p>
                  </a:txBody>
                  <a:tcPr/>
                </a:tc>
              </a:tr>
              <a:tr h="795970">
                <a:tc>
                  <a:txBody>
                    <a:bodyPr/>
                    <a:lstStyle/>
                    <a:p>
                      <a:r>
                        <a:rPr kumimoji="1" lang="en-US" altLang="ja-JP" sz="1600" dirty="0" smtClean="0"/>
                        <a:t>NDCG@20</a:t>
                      </a:r>
                    </a:p>
                    <a:p>
                      <a:r>
                        <a:rPr kumimoji="1" lang="en-US" altLang="ja-JP" sz="1600" dirty="0" smtClean="0"/>
                        <a:t>(</a:t>
                      </a:r>
                      <a:r>
                        <a:rPr kumimoji="1" lang="ja-JP" altLang="en-US" sz="1600" dirty="0" smtClean="0"/>
                        <a:t>タグ情報モデル</a:t>
                      </a:r>
                      <a:r>
                        <a:rPr kumimoji="1" lang="en-US" altLang="ja-JP" sz="1600" dirty="0" smtClean="0"/>
                        <a:t>)</a:t>
                      </a:r>
                      <a:endParaRPr kumimoji="1" lang="ja-JP" altLang="en-US" sz="1600" dirty="0"/>
                    </a:p>
                  </a:txBody>
                  <a:tcPr/>
                </a:tc>
                <a:tc>
                  <a:txBody>
                    <a:bodyPr/>
                    <a:lstStyle/>
                    <a:p>
                      <a:r>
                        <a:rPr kumimoji="1" lang="en-US" altLang="ja-JP" sz="1800" dirty="0" smtClean="0"/>
                        <a:t>0.758</a:t>
                      </a:r>
                      <a:endParaRPr kumimoji="1" lang="ja-JP" altLang="en-US" sz="1800" dirty="0"/>
                    </a:p>
                  </a:txBody>
                  <a:tcPr/>
                </a:tc>
                <a:tc>
                  <a:txBody>
                    <a:bodyPr/>
                    <a:lstStyle/>
                    <a:p>
                      <a:r>
                        <a:rPr kumimoji="1" lang="en-US" altLang="ja-JP" sz="1800" dirty="0" smtClean="0"/>
                        <a:t>0.753</a:t>
                      </a:r>
                      <a:endParaRPr kumimoji="1" lang="ja-JP" altLang="en-US" sz="1800" dirty="0"/>
                    </a:p>
                  </a:txBody>
                  <a:tcPr/>
                </a:tc>
                <a:tc>
                  <a:txBody>
                    <a:bodyPr/>
                    <a:lstStyle/>
                    <a:p>
                      <a:pPr marL="0" marR="0" indent="0" algn="l" defTabSz="612313" rtl="0" eaLnBrk="1" fontAlgn="auto" latinLnBrk="0" hangingPunct="1">
                        <a:lnSpc>
                          <a:spcPct val="100000"/>
                        </a:lnSpc>
                        <a:spcBef>
                          <a:spcPts val="0"/>
                        </a:spcBef>
                        <a:spcAft>
                          <a:spcPts val="0"/>
                        </a:spcAft>
                        <a:buClrTx/>
                        <a:buSzTx/>
                        <a:buFontTx/>
                        <a:buNone/>
                        <a:tabLst/>
                        <a:defRPr/>
                      </a:pPr>
                      <a:r>
                        <a:rPr kumimoji="1" lang="en-US" altLang="ja-JP" sz="1800" dirty="0" smtClean="0"/>
                        <a:t>0.749</a:t>
                      </a:r>
                      <a:endParaRPr kumimoji="1" lang="ja-JP" altLang="en-US" sz="1800" dirty="0" smtClean="0"/>
                    </a:p>
                  </a:txBody>
                  <a:tcPr/>
                </a:tc>
                <a:tc>
                  <a:txBody>
                    <a:bodyPr/>
                    <a:lstStyle/>
                    <a:p>
                      <a:r>
                        <a:rPr lang="en-US" altLang="ja-JP" sz="1800" b="1" dirty="0" smtClean="0"/>
                        <a:t>0.770</a:t>
                      </a:r>
                      <a:endParaRPr lang="ja-JP" altLang="en-US" sz="1800" b="1" dirty="0"/>
                    </a:p>
                  </a:txBody>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811167052"/>
              </p:ext>
            </p:extLst>
          </p:nvPr>
        </p:nvGraphicFramePr>
        <p:xfrm>
          <a:off x="9407628" y="2241280"/>
          <a:ext cx="2438320" cy="785680"/>
        </p:xfrm>
        <a:graphic>
          <a:graphicData uri="http://schemas.openxmlformats.org/drawingml/2006/table">
            <a:tbl>
              <a:tblPr firstRow="1" bandRow="1">
                <a:tableStyleId>{5C22544A-7EE6-4342-B048-85BDC9FD1C3A}</a:tableStyleId>
              </a:tblPr>
              <a:tblGrid>
                <a:gridCol w="1366431"/>
                <a:gridCol w="1071889"/>
              </a:tblGrid>
              <a:tr h="392840">
                <a:tc>
                  <a:txBody>
                    <a:bodyPr/>
                    <a:lstStyle/>
                    <a:p>
                      <a:r>
                        <a:rPr kumimoji="1" lang="en-US" altLang="ja-JP" b="0" dirty="0" smtClean="0">
                          <a:solidFill>
                            <a:schemeClr val="bg1"/>
                          </a:solidFill>
                        </a:rPr>
                        <a:t>MAND(</a:t>
                      </a:r>
                      <a:r>
                        <a:rPr kumimoji="1" lang="ja-JP" altLang="en-US" b="0" dirty="0" smtClean="0">
                          <a:solidFill>
                            <a:schemeClr val="bg1"/>
                          </a:solidFill>
                        </a:rPr>
                        <a:t>評価値</a:t>
                      </a:r>
                      <a:r>
                        <a:rPr kumimoji="1" lang="en-US" altLang="ja-JP" b="0" dirty="0" smtClean="0">
                          <a:solidFill>
                            <a:schemeClr val="bg1"/>
                          </a:solidFill>
                        </a:rPr>
                        <a:t>)</a:t>
                      </a:r>
                      <a:endParaRPr kumimoji="1" lang="ja-JP" altLang="en-US" b="0" dirty="0">
                        <a:solidFill>
                          <a:schemeClr val="bg1"/>
                        </a:solidFill>
                      </a:endParaRPr>
                    </a:p>
                  </a:txBody>
                  <a:tcPr/>
                </a:tc>
                <a:tc>
                  <a:txBody>
                    <a:bodyPr/>
                    <a:lstStyle/>
                    <a:p>
                      <a:r>
                        <a:rPr kumimoji="1" lang="en-US" altLang="ja-JP" b="0" dirty="0" smtClean="0">
                          <a:solidFill>
                            <a:schemeClr val="tx2"/>
                          </a:solidFill>
                        </a:rPr>
                        <a:t>0.035</a:t>
                      </a:r>
                      <a:endParaRPr kumimoji="1" lang="ja-JP" altLang="en-US" b="0" dirty="0">
                        <a:solidFill>
                          <a:schemeClr val="tx2"/>
                        </a:solidFill>
                      </a:endParaRPr>
                    </a:p>
                  </a:txBody>
                  <a:tcPr>
                    <a:solidFill>
                      <a:schemeClr val="accent5">
                        <a:lumMod val="20000"/>
                        <a:lumOff val="80000"/>
                        <a:alpha val="69000"/>
                      </a:schemeClr>
                    </a:solidFill>
                  </a:tcPr>
                </a:tc>
              </a:tr>
              <a:tr h="392840">
                <a:tc>
                  <a:txBody>
                    <a:bodyPr/>
                    <a:lstStyle/>
                    <a:p>
                      <a:r>
                        <a:rPr kumimoji="1" lang="en-US" altLang="ja-JP" dirty="0" smtClean="0">
                          <a:solidFill>
                            <a:schemeClr val="bg1"/>
                          </a:solidFill>
                        </a:rPr>
                        <a:t>MAND(</a:t>
                      </a:r>
                      <a:r>
                        <a:rPr kumimoji="1" lang="ja-JP" altLang="en-US" dirty="0" smtClean="0">
                          <a:solidFill>
                            <a:schemeClr val="bg1"/>
                          </a:solidFill>
                        </a:rPr>
                        <a:t>タグ情報</a:t>
                      </a:r>
                      <a:r>
                        <a:rPr kumimoji="1" lang="en-US" altLang="ja-JP" dirty="0" smtClean="0">
                          <a:solidFill>
                            <a:schemeClr val="bg1"/>
                          </a:solidFill>
                        </a:rPr>
                        <a:t>)</a:t>
                      </a:r>
                      <a:endParaRPr kumimoji="1" lang="ja-JP" altLang="en-US" dirty="0">
                        <a:solidFill>
                          <a:schemeClr val="bg1"/>
                        </a:solidFill>
                      </a:endParaRPr>
                    </a:p>
                  </a:txBody>
                  <a:tcPr>
                    <a:solidFill>
                      <a:schemeClr val="accent1"/>
                    </a:solidFill>
                  </a:tcPr>
                </a:tc>
                <a:tc>
                  <a:txBody>
                    <a:bodyPr/>
                    <a:lstStyle/>
                    <a:p>
                      <a:r>
                        <a:rPr kumimoji="1" lang="en-US" altLang="ja-JP" dirty="0" smtClean="0">
                          <a:solidFill>
                            <a:schemeClr val="tx2"/>
                          </a:solidFill>
                        </a:rPr>
                        <a:t>0.034</a:t>
                      </a:r>
                      <a:endParaRPr kumimoji="1" lang="ja-JP" altLang="en-US" dirty="0">
                        <a:solidFill>
                          <a:schemeClr val="tx2"/>
                        </a:solidFill>
                      </a:endParaRPr>
                    </a:p>
                  </a:txBody>
                  <a:tcPr>
                    <a:solidFill>
                      <a:schemeClr val="accent5">
                        <a:lumMod val="20000"/>
                        <a:lumOff val="80000"/>
                        <a:alpha val="69000"/>
                      </a:schemeClr>
                    </a:solid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264536311"/>
              </p:ext>
            </p:extLst>
          </p:nvPr>
        </p:nvGraphicFramePr>
        <p:xfrm>
          <a:off x="9376926" y="5242976"/>
          <a:ext cx="2438320" cy="785680"/>
        </p:xfrm>
        <a:graphic>
          <a:graphicData uri="http://schemas.openxmlformats.org/drawingml/2006/table">
            <a:tbl>
              <a:tblPr firstRow="1" bandRow="1">
                <a:tableStyleId>{5C22544A-7EE6-4342-B048-85BDC9FD1C3A}</a:tableStyleId>
              </a:tblPr>
              <a:tblGrid>
                <a:gridCol w="1366431"/>
                <a:gridCol w="1071889"/>
              </a:tblGrid>
              <a:tr h="392840">
                <a:tc>
                  <a:txBody>
                    <a:bodyPr/>
                    <a:lstStyle/>
                    <a:p>
                      <a:r>
                        <a:rPr kumimoji="1" lang="en-US" altLang="ja-JP" b="0" dirty="0" smtClean="0"/>
                        <a:t>MAND(</a:t>
                      </a:r>
                      <a:r>
                        <a:rPr kumimoji="1" lang="ja-JP" altLang="en-US" b="0" dirty="0" smtClean="0"/>
                        <a:t>評価値</a:t>
                      </a:r>
                      <a:r>
                        <a:rPr kumimoji="1" lang="en-US" altLang="ja-JP" b="0" dirty="0" smtClean="0"/>
                        <a:t>)</a:t>
                      </a:r>
                      <a:endParaRPr kumimoji="1" lang="ja-JP" altLang="en-US" b="0" dirty="0"/>
                    </a:p>
                  </a:txBody>
                  <a:tcPr/>
                </a:tc>
                <a:tc>
                  <a:txBody>
                    <a:bodyPr/>
                    <a:lstStyle/>
                    <a:p>
                      <a:r>
                        <a:rPr kumimoji="1" lang="en-US" altLang="ja-JP" b="0" dirty="0" smtClean="0">
                          <a:solidFill>
                            <a:schemeClr val="tx2"/>
                          </a:solidFill>
                        </a:rPr>
                        <a:t>0.032</a:t>
                      </a:r>
                      <a:endParaRPr kumimoji="1" lang="ja-JP" altLang="en-US" b="0" dirty="0">
                        <a:solidFill>
                          <a:schemeClr val="tx2"/>
                        </a:solidFill>
                      </a:endParaRPr>
                    </a:p>
                  </a:txBody>
                  <a:tcPr>
                    <a:solidFill>
                      <a:schemeClr val="accent5">
                        <a:lumMod val="20000"/>
                        <a:lumOff val="80000"/>
                        <a:alpha val="69000"/>
                      </a:schemeClr>
                    </a:solidFill>
                  </a:tcPr>
                </a:tc>
              </a:tr>
              <a:tr h="392840">
                <a:tc>
                  <a:txBody>
                    <a:bodyPr/>
                    <a:lstStyle/>
                    <a:p>
                      <a:r>
                        <a:rPr kumimoji="1" lang="en-US" altLang="ja-JP" b="0" dirty="0" smtClean="0">
                          <a:solidFill>
                            <a:schemeClr val="bg1"/>
                          </a:solidFill>
                        </a:rPr>
                        <a:t>MAND(</a:t>
                      </a:r>
                      <a:r>
                        <a:rPr kumimoji="1" lang="ja-JP" altLang="en-US" b="0" dirty="0" smtClean="0">
                          <a:solidFill>
                            <a:schemeClr val="bg1"/>
                          </a:solidFill>
                        </a:rPr>
                        <a:t>友人情報</a:t>
                      </a:r>
                      <a:r>
                        <a:rPr kumimoji="1" lang="en-US" altLang="ja-JP" b="0" dirty="0" smtClean="0">
                          <a:solidFill>
                            <a:schemeClr val="bg1"/>
                          </a:solidFill>
                        </a:rPr>
                        <a:t>)</a:t>
                      </a:r>
                      <a:endParaRPr kumimoji="1" lang="ja-JP" altLang="en-US" b="0" dirty="0">
                        <a:solidFill>
                          <a:schemeClr val="bg1"/>
                        </a:solidFill>
                      </a:endParaRPr>
                    </a:p>
                  </a:txBody>
                  <a:tcPr>
                    <a:solidFill>
                      <a:schemeClr val="accent1"/>
                    </a:solidFill>
                  </a:tcPr>
                </a:tc>
                <a:tc>
                  <a:txBody>
                    <a:bodyPr/>
                    <a:lstStyle/>
                    <a:p>
                      <a:r>
                        <a:rPr kumimoji="1" lang="en-US" altLang="ja-JP" dirty="0" smtClean="0">
                          <a:solidFill>
                            <a:schemeClr val="tx2"/>
                          </a:solidFill>
                        </a:rPr>
                        <a:t>0.034</a:t>
                      </a:r>
                      <a:endParaRPr kumimoji="1" lang="ja-JP" altLang="en-US" dirty="0">
                        <a:solidFill>
                          <a:schemeClr val="tx2"/>
                        </a:solidFill>
                      </a:endParaRPr>
                    </a:p>
                  </a:txBody>
                  <a:tcPr>
                    <a:solidFill>
                      <a:schemeClr val="accent5">
                        <a:lumMod val="20000"/>
                        <a:lumOff val="80000"/>
                        <a:alpha val="69000"/>
                      </a:schemeClr>
                    </a:solidFill>
                  </a:tcP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252568495"/>
              </p:ext>
            </p:extLst>
          </p:nvPr>
        </p:nvGraphicFramePr>
        <p:xfrm>
          <a:off x="2920123" y="7067091"/>
          <a:ext cx="2912179" cy="925678"/>
        </p:xfrm>
        <a:graphic>
          <a:graphicData uri="http://schemas.openxmlformats.org/drawingml/2006/table">
            <a:tbl>
              <a:tblPr firstRow="1" bandRow="1">
                <a:tableStyleId>{5C22544A-7EE6-4342-B048-85BDC9FD1C3A}</a:tableStyleId>
              </a:tblPr>
              <a:tblGrid>
                <a:gridCol w="1406849"/>
                <a:gridCol w="1505330"/>
              </a:tblGrid>
              <a:tr h="497882">
                <a:tc>
                  <a:txBody>
                    <a:bodyPr/>
                    <a:lstStyle/>
                    <a:p>
                      <a:r>
                        <a:rPr kumimoji="1" lang="en-US" altLang="ja-JP" b="1" dirty="0" smtClean="0">
                          <a:solidFill>
                            <a:schemeClr val="bg1"/>
                          </a:solidFill>
                        </a:rPr>
                        <a:t>MAND(</a:t>
                      </a:r>
                      <a:r>
                        <a:rPr kumimoji="1" lang="ja-JP" altLang="en-US" b="1" dirty="0" smtClean="0">
                          <a:solidFill>
                            <a:schemeClr val="bg1"/>
                          </a:solidFill>
                        </a:rPr>
                        <a:t>評価値</a:t>
                      </a:r>
                      <a:r>
                        <a:rPr kumimoji="1" lang="en-US" altLang="ja-JP" b="1" dirty="0" smtClean="0">
                          <a:solidFill>
                            <a:schemeClr val="bg1"/>
                          </a:solidFill>
                        </a:rPr>
                        <a:t>)</a:t>
                      </a:r>
                      <a:endParaRPr kumimoji="1" lang="ja-JP" altLang="en-US" b="1" dirty="0">
                        <a:solidFill>
                          <a:schemeClr val="bg1"/>
                        </a:solidFill>
                      </a:endParaRPr>
                    </a:p>
                  </a:txBody>
                  <a:tcPr/>
                </a:tc>
                <a:tc>
                  <a:txBody>
                    <a:bodyPr/>
                    <a:lstStyle/>
                    <a:p>
                      <a:pPr marL="0" marR="0" indent="0" algn="l" defTabSz="612313" rtl="0" eaLnBrk="1" fontAlgn="auto" latinLnBrk="0" hangingPunct="1">
                        <a:lnSpc>
                          <a:spcPct val="100000"/>
                        </a:lnSpc>
                        <a:spcBef>
                          <a:spcPts val="0"/>
                        </a:spcBef>
                        <a:spcAft>
                          <a:spcPts val="0"/>
                        </a:spcAft>
                        <a:buClrTx/>
                        <a:buSzTx/>
                        <a:buFontTx/>
                        <a:buNone/>
                        <a:tabLst/>
                        <a:defRPr/>
                      </a:pPr>
                      <a:r>
                        <a:rPr kumimoji="1" lang="en-US" altLang="ja-JP" dirty="0" smtClean="0">
                          <a:solidFill>
                            <a:schemeClr val="bg1"/>
                          </a:solidFill>
                        </a:rPr>
                        <a:t>MAND(</a:t>
                      </a:r>
                      <a:r>
                        <a:rPr kumimoji="1" lang="ja-JP" altLang="en-US" dirty="0" smtClean="0">
                          <a:solidFill>
                            <a:schemeClr val="bg1"/>
                          </a:solidFill>
                        </a:rPr>
                        <a:t>タグ情報</a:t>
                      </a:r>
                      <a:r>
                        <a:rPr kumimoji="1" lang="en-US" altLang="ja-JP" dirty="0" smtClean="0">
                          <a:solidFill>
                            <a:schemeClr val="bg1"/>
                          </a:solidFill>
                        </a:rPr>
                        <a:t>)</a:t>
                      </a:r>
                      <a:endParaRPr kumimoji="1" lang="ja-JP" altLang="en-US" dirty="0" smtClean="0">
                        <a:solidFill>
                          <a:schemeClr val="bg1"/>
                        </a:solidFill>
                      </a:endParaRPr>
                    </a:p>
                    <a:p>
                      <a:endParaRPr kumimoji="1" lang="ja-JP" altLang="en-US" b="0" dirty="0">
                        <a:solidFill>
                          <a:schemeClr val="tx2"/>
                        </a:solidFill>
                      </a:endParaRPr>
                    </a:p>
                  </a:txBody>
                  <a:tcPr>
                    <a:solidFill>
                      <a:schemeClr val="accent1"/>
                    </a:solidFill>
                  </a:tcPr>
                </a:tc>
              </a:tr>
              <a:tr h="427796">
                <a:tc>
                  <a:txBody>
                    <a:bodyPr/>
                    <a:lstStyle/>
                    <a:p>
                      <a:r>
                        <a:rPr kumimoji="1" lang="en-US" altLang="ja-JP" dirty="0" smtClean="0">
                          <a:solidFill>
                            <a:schemeClr val="tx2"/>
                          </a:solidFill>
                        </a:rPr>
                        <a:t>0.035</a:t>
                      </a:r>
                      <a:endParaRPr kumimoji="1" lang="ja-JP" altLang="en-US" dirty="0">
                        <a:solidFill>
                          <a:schemeClr val="tx2"/>
                        </a:solidFill>
                      </a:endParaRPr>
                    </a:p>
                  </a:txBody>
                  <a:tcPr>
                    <a:solidFill>
                      <a:schemeClr val="accent5">
                        <a:lumMod val="20000"/>
                        <a:lumOff val="80000"/>
                        <a:alpha val="69000"/>
                      </a:schemeClr>
                    </a:solidFill>
                  </a:tcPr>
                </a:tc>
                <a:tc>
                  <a:txBody>
                    <a:bodyPr/>
                    <a:lstStyle/>
                    <a:p>
                      <a:r>
                        <a:rPr kumimoji="1" lang="en-US" altLang="ja-JP" dirty="0" smtClean="0">
                          <a:solidFill>
                            <a:schemeClr val="tx2"/>
                          </a:solidFill>
                        </a:rPr>
                        <a:t>0.034</a:t>
                      </a:r>
                      <a:endParaRPr kumimoji="1" lang="ja-JP" altLang="en-US" dirty="0">
                        <a:solidFill>
                          <a:schemeClr val="tx2"/>
                        </a:solidFill>
                      </a:endParaRPr>
                    </a:p>
                  </a:txBody>
                  <a:tcPr>
                    <a:solidFill>
                      <a:schemeClr val="accent5">
                        <a:lumMod val="20000"/>
                        <a:lumOff val="80000"/>
                        <a:alpha val="69000"/>
                      </a:schemeClr>
                    </a:solidFill>
                  </a:tcPr>
                </a:tc>
              </a:tr>
            </a:tbl>
          </a:graphicData>
        </a:graphic>
      </p:graphicFrame>
      <p:sp>
        <p:nvSpPr>
          <p:cNvPr id="3" name="テキスト ボックス 2"/>
          <p:cNvSpPr txBox="1"/>
          <p:nvPr/>
        </p:nvSpPr>
        <p:spPr>
          <a:xfrm>
            <a:off x="421377" y="1138690"/>
            <a:ext cx="6936514" cy="1200329"/>
          </a:xfrm>
          <a:prstGeom prst="rect">
            <a:avLst/>
          </a:prstGeom>
          <a:noFill/>
        </p:spPr>
        <p:txBody>
          <a:bodyPr wrap="none" rtlCol="0">
            <a:spAutoFit/>
          </a:bodyPr>
          <a:lstStyle/>
          <a:p>
            <a:r>
              <a:rPr kumimoji="1" lang="ja-JP" altLang="en-US" dirty="0" smtClean="0"/>
              <a:t>グループ分け</a:t>
            </a:r>
            <a:endParaRPr kumimoji="1" lang="en-US" altLang="ja-JP" dirty="0" smtClean="0"/>
          </a:p>
          <a:p>
            <a:r>
              <a:rPr lang="ja-JP" altLang="en-US" dirty="0" smtClean="0"/>
              <a:t>正規化</a:t>
            </a:r>
            <a:r>
              <a:rPr lang="en-US" altLang="ja-JP" dirty="0" smtClean="0"/>
              <a:t>G: </a:t>
            </a:r>
            <a:r>
              <a:rPr lang="ja-JP" altLang="en-US" dirty="0" smtClean="0"/>
              <a:t>正規化モデルにおいて最も高い精度を出したユーザ</a:t>
            </a:r>
            <a:endParaRPr lang="en-US" altLang="ja-JP" dirty="0" smtClean="0"/>
          </a:p>
          <a:p>
            <a:r>
              <a:rPr kumimoji="1" lang="ja-JP" altLang="en-US" dirty="0" smtClean="0"/>
              <a:t>評価値</a:t>
            </a:r>
            <a:r>
              <a:rPr kumimoji="1" lang="en-US" altLang="ja-JP" dirty="0" smtClean="0"/>
              <a:t>G: </a:t>
            </a:r>
            <a:r>
              <a:rPr kumimoji="1" lang="ja-JP" altLang="en-US" dirty="0" smtClean="0"/>
              <a:t>評価値モデル</a:t>
            </a:r>
            <a:r>
              <a:rPr lang="ja-JP" altLang="en-US" dirty="0" smtClean="0"/>
              <a:t>に</a:t>
            </a:r>
            <a:r>
              <a:rPr lang="ja-JP" altLang="en-US" dirty="0"/>
              <a:t>おいて最も高い精度を出したユーザ</a:t>
            </a:r>
            <a:endParaRPr kumimoji="1" lang="en-US" altLang="ja-JP" dirty="0" smtClean="0"/>
          </a:p>
          <a:p>
            <a:r>
              <a:rPr lang="ja-JP" altLang="en-US" dirty="0" smtClean="0"/>
              <a:t>タグ情報</a:t>
            </a:r>
            <a:r>
              <a:rPr lang="en-US" altLang="ja-JP" dirty="0" smtClean="0"/>
              <a:t>G: </a:t>
            </a:r>
            <a:r>
              <a:rPr lang="ja-JP" altLang="en-US" dirty="0" smtClean="0"/>
              <a:t>タグ情報</a:t>
            </a:r>
            <a:r>
              <a:rPr lang="ja-JP" altLang="en-US" dirty="0"/>
              <a:t>モデルにおいて最も高い精度を出したユーザ</a:t>
            </a:r>
            <a:endParaRPr lang="en-US" altLang="ja-JP" dirty="0" smtClean="0"/>
          </a:p>
        </p:txBody>
      </p:sp>
      <p:sp>
        <p:nvSpPr>
          <p:cNvPr id="6" name="テキスト ボックス 5"/>
          <p:cNvSpPr txBox="1"/>
          <p:nvPr/>
        </p:nvSpPr>
        <p:spPr>
          <a:xfrm>
            <a:off x="421377" y="2696056"/>
            <a:ext cx="6341801" cy="369332"/>
          </a:xfrm>
          <a:prstGeom prst="rect">
            <a:avLst/>
          </a:prstGeom>
          <a:noFill/>
        </p:spPr>
        <p:txBody>
          <a:bodyPr wrap="none" rtlCol="0">
            <a:spAutoFit/>
          </a:bodyPr>
          <a:lstStyle/>
          <a:p>
            <a:r>
              <a:rPr kumimoji="1" lang="ja-JP" altLang="en-US" dirty="0" smtClean="0"/>
              <a:t>各グループのそれぞれのモデルにおいての精度</a:t>
            </a:r>
            <a:r>
              <a:rPr kumimoji="1" lang="en-US" altLang="ja-JP" dirty="0" smtClean="0"/>
              <a:t> (NDCG@20)</a:t>
            </a:r>
          </a:p>
        </p:txBody>
      </p:sp>
    </p:spTree>
    <p:extLst>
      <p:ext uri="{BB962C8B-B14F-4D97-AF65-F5344CB8AC3E}">
        <p14:creationId xmlns:p14="http://schemas.microsoft.com/office/powerpoint/2010/main" val="2076367581"/>
      </p:ext>
    </p:extLst>
  </p:cSld>
  <p:clrMapOvr>
    <a:masterClrMapping/>
  </p:clrMapOvr>
  <mc:AlternateContent xmlns:mc="http://schemas.openxmlformats.org/markup-compatibility/2006" xmlns:p14="http://schemas.microsoft.com/office/powerpoint/2010/main">
    <mc:Choice Requires="p14">
      <p:transition spd="slow" p14:dur="2000" advTm="70352"/>
    </mc:Choice>
    <mc:Fallback xmlns="">
      <p:transition spd="slow" advTm="7035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15</a:t>
            </a:fld>
            <a:endParaRPr kumimoji="1" lang="ja-JP" altLang="en-US"/>
          </a:p>
        </p:txBody>
      </p:sp>
      <p:sp>
        <p:nvSpPr>
          <p:cNvPr id="5" name="タイトル 4"/>
          <p:cNvSpPr>
            <a:spLocks noGrp="1"/>
          </p:cNvSpPr>
          <p:nvPr>
            <p:ph type="title"/>
          </p:nvPr>
        </p:nvSpPr>
        <p:spPr/>
        <p:txBody>
          <a:bodyPr/>
          <a:lstStyle/>
          <a:p>
            <a:r>
              <a:rPr lang="ja-JP" altLang="en-US" sz="4000" dirty="0" smtClean="0"/>
              <a:t>結論</a:t>
            </a:r>
            <a:r>
              <a:rPr lang="en-US" altLang="ja-JP" sz="4000" dirty="0" smtClean="0"/>
              <a:t>, </a:t>
            </a:r>
            <a:r>
              <a:rPr lang="ja-JP" altLang="en-US" sz="4000" dirty="0" smtClean="0"/>
              <a:t>今後の課題</a:t>
            </a:r>
            <a:endParaRPr lang="ja-JP" altLang="en-US" sz="4000" dirty="0"/>
          </a:p>
        </p:txBody>
      </p:sp>
      <p:sp>
        <p:nvSpPr>
          <p:cNvPr id="8" name="テキスト ボックス 7"/>
          <p:cNvSpPr txBox="1"/>
          <p:nvPr/>
        </p:nvSpPr>
        <p:spPr>
          <a:xfrm>
            <a:off x="436419" y="1275189"/>
            <a:ext cx="7886700" cy="4955203"/>
          </a:xfrm>
          <a:prstGeom prst="rect">
            <a:avLst/>
          </a:prstGeom>
          <a:noFill/>
        </p:spPr>
        <p:txBody>
          <a:bodyPr wrap="square" rtlCol="0">
            <a:spAutoFit/>
          </a:bodyPr>
          <a:lstStyle/>
          <a:p>
            <a:pPr marL="342900" indent="-342900">
              <a:buFont typeface="Wingdings" charset="2"/>
              <a:buChar char="p"/>
            </a:pPr>
            <a:r>
              <a:rPr lang="ja-JP" altLang="en-US" sz="2400" b="1" dirty="0" smtClean="0">
                <a:latin typeface="+mn-ea"/>
                <a:cs typeface="Meiryo" charset="-128"/>
              </a:rPr>
              <a:t>結論</a:t>
            </a:r>
            <a:endParaRPr lang="en-US" altLang="ja-JP" sz="2400" b="1" dirty="0" smtClean="0">
              <a:latin typeface="+mn-ea"/>
              <a:cs typeface="Meiryo" charset="-128"/>
            </a:endParaRPr>
          </a:p>
          <a:p>
            <a:pPr marL="342900" indent="-342900">
              <a:buFont typeface="Wingdings" charset="2"/>
              <a:buChar char="p"/>
            </a:pPr>
            <a:endParaRPr lang="en-US" altLang="ja-JP" sz="2400" dirty="0" smtClean="0">
              <a:latin typeface="+mn-ea"/>
              <a:cs typeface="Meiryo" charset="-128"/>
            </a:endParaRPr>
          </a:p>
          <a:p>
            <a:pPr marL="257175" indent="-257175">
              <a:buFont typeface="Arial" charset="0"/>
              <a:buChar char="•"/>
            </a:pPr>
            <a:r>
              <a:rPr lang="ja-JP" altLang="en-US" sz="2400" dirty="0" smtClean="0">
                <a:latin typeface="+mn-ea"/>
                <a:cs typeface="Meiryo" charset="-128"/>
              </a:rPr>
              <a:t>関係性</a:t>
            </a:r>
            <a:r>
              <a:rPr lang="ja-JP" altLang="en-US" sz="2400" dirty="0">
                <a:latin typeface="+mn-ea"/>
                <a:cs typeface="Meiryo" charset="-128"/>
              </a:rPr>
              <a:t>を表現するエッジの重みを調整し推薦結果における推薦因子の</a:t>
            </a:r>
            <a:r>
              <a:rPr lang="ja-JP" altLang="en-US" sz="2400" dirty="0" smtClean="0">
                <a:latin typeface="+mn-ea"/>
                <a:cs typeface="Meiryo" charset="-128"/>
              </a:rPr>
              <a:t>寄与分を変化させる方法を提案した</a:t>
            </a:r>
            <a:endParaRPr lang="en-US" altLang="ja-JP" sz="2400" dirty="0">
              <a:latin typeface="+mn-ea"/>
              <a:cs typeface="Meiryo" charset="-128"/>
            </a:endParaRPr>
          </a:p>
          <a:p>
            <a:endParaRPr lang="en-US" altLang="ja-JP" sz="2400" dirty="0" smtClean="0">
              <a:latin typeface="+mn-ea"/>
              <a:cs typeface="Meiryo" charset="-128"/>
            </a:endParaRPr>
          </a:p>
          <a:p>
            <a:pPr marL="257175" indent="-257175">
              <a:buFont typeface="Arial" charset="0"/>
              <a:buChar char="•"/>
            </a:pPr>
            <a:r>
              <a:rPr lang="ja-JP" altLang="en-US" sz="2400" dirty="0" smtClean="0">
                <a:latin typeface="+mn-ea"/>
                <a:cs typeface="Meiryo" charset="-128"/>
              </a:rPr>
              <a:t>推薦</a:t>
            </a:r>
            <a:r>
              <a:rPr lang="ja-JP" altLang="en-US" sz="2400" dirty="0">
                <a:latin typeface="+mn-ea"/>
                <a:cs typeface="Meiryo" charset="-128"/>
              </a:rPr>
              <a:t>因子の寄与分が異なるモデル間に</a:t>
            </a:r>
            <a:r>
              <a:rPr lang="ja-JP" altLang="en-US" sz="2400" dirty="0" smtClean="0">
                <a:latin typeface="+mn-ea"/>
                <a:cs typeface="Meiryo" charset="-128"/>
              </a:rPr>
              <a:t>おいて</a:t>
            </a:r>
            <a:r>
              <a:rPr lang="en-US" altLang="ja-JP" sz="2400" dirty="0" smtClean="0">
                <a:latin typeface="+mn-ea"/>
                <a:cs typeface="Meiryo" charset="-128"/>
              </a:rPr>
              <a:t>, </a:t>
            </a:r>
            <a:r>
              <a:rPr lang="ja-JP" altLang="en-US" sz="2400" dirty="0" smtClean="0">
                <a:latin typeface="+mn-ea"/>
                <a:cs typeface="Meiryo" charset="-128"/>
              </a:rPr>
              <a:t>ユーザに</a:t>
            </a:r>
            <a:r>
              <a:rPr lang="ja-JP" altLang="en-US" sz="2400" dirty="0">
                <a:latin typeface="+mn-ea"/>
                <a:cs typeface="Meiryo" charset="-128"/>
              </a:rPr>
              <a:t>よって最適</a:t>
            </a:r>
            <a:r>
              <a:rPr lang="ja-JP" altLang="en-US" sz="2400" dirty="0" smtClean="0">
                <a:latin typeface="+mn-ea"/>
                <a:cs typeface="Meiryo" charset="-128"/>
              </a:rPr>
              <a:t>な推薦モデルが異なること</a:t>
            </a:r>
            <a:r>
              <a:rPr lang="ja-JP" altLang="en-US" sz="2400" dirty="0">
                <a:latin typeface="+mn-ea"/>
                <a:cs typeface="Meiryo" charset="-128"/>
              </a:rPr>
              <a:t>が</a:t>
            </a:r>
            <a:r>
              <a:rPr lang="ja-JP" altLang="en-US" sz="2400" dirty="0" smtClean="0">
                <a:latin typeface="+mn-ea"/>
                <a:cs typeface="Meiryo" charset="-128"/>
              </a:rPr>
              <a:t>わかった</a:t>
            </a:r>
            <a:endParaRPr lang="en-US" altLang="ja-JP" sz="2100" dirty="0">
              <a:latin typeface="+mn-ea"/>
              <a:cs typeface="Meiryo" charset="-128"/>
            </a:endParaRPr>
          </a:p>
          <a:p>
            <a:pPr marL="257175" indent="-257175">
              <a:buFont typeface="Arial" charset="0"/>
              <a:buChar char="•"/>
            </a:pPr>
            <a:endParaRPr lang="en-US" altLang="ja-JP" sz="2400" b="1" dirty="0">
              <a:latin typeface="+mn-ea"/>
              <a:cs typeface="Meiryo" charset="-128"/>
            </a:endParaRPr>
          </a:p>
          <a:p>
            <a:pPr marL="342900" indent="-342900">
              <a:buFont typeface="Wingdings" charset="2"/>
              <a:buChar char="p"/>
            </a:pPr>
            <a:r>
              <a:rPr lang="ja-JP" altLang="en-US" sz="2400" b="1" dirty="0" smtClean="0">
                <a:latin typeface="+mn-ea"/>
                <a:cs typeface="Meiryo" charset="-128"/>
              </a:rPr>
              <a:t>今後の課題</a:t>
            </a:r>
            <a:endParaRPr lang="en-US" altLang="ja-JP" sz="2400" b="1" dirty="0" smtClean="0">
              <a:latin typeface="+mn-ea"/>
              <a:cs typeface="Meiryo" charset="-128"/>
            </a:endParaRPr>
          </a:p>
          <a:p>
            <a:pPr marL="342900" indent="-342900">
              <a:buFont typeface="Wingdings" charset="2"/>
              <a:buChar char="p"/>
            </a:pPr>
            <a:endParaRPr lang="en-US" altLang="ja-JP" sz="2400" b="1" dirty="0">
              <a:latin typeface="+mn-ea"/>
              <a:cs typeface="Meiryo" charset="-128"/>
            </a:endParaRPr>
          </a:p>
          <a:p>
            <a:pPr marL="257175" indent="-257175">
              <a:buFont typeface="Arial" charset="0"/>
              <a:buChar char="•"/>
            </a:pPr>
            <a:r>
              <a:rPr lang="ja-JP" altLang="en-US" sz="2400" dirty="0" smtClean="0">
                <a:latin typeface="+mn-ea"/>
                <a:cs typeface="Meiryo" charset="-128"/>
              </a:rPr>
              <a:t>推薦因子の寄与分の有効な活用法</a:t>
            </a:r>
            <a:endParaRPr lang="en-US" altLang="ja-JP" sz="2400" dirty="0" smtClean="0">
              <a:latin typeface="+mn-ea"/>
              <a:cs typeface="Meiryo" charset="-128"/>
            </a:endParaRPr>
          </a:p>
          <a:p>
            <a:pPr marL="257175" indent="-257175">
              <a:buFont typeface="Arial" charset="0"/>
              <a:buChar char="•"/>
            </a:pPr>
            <a:r>
              <a:rPr lang="ja-JP" altLang="en-US" sz="2400" dirty="0" smtClean="0">
                <a:latin typeface="+mn-ea"/>
                <a:cs typeface="Meiryo" charset="-128"/>
              </a:rPr>
              <a:t>ユーザの重みの学習法の開発</a:t>
            </a:r>
            <a:endParaRPr lang="en-US" altLang="ja-JP" sz="2400" dirty="0" smtClean="0">
              <a:latin typeface="+mn-ea"/>
              <a:cs typeface="Meiryo" charset="-128"/>
            </a:endParaRPr>
          </a:p>
          <a:p>
            <a:endParaRPr lang="ja-JP" altLang="en-US" sz="2800" b="1" dirty="0" smtClean="0">
              <a:latin typeface="+mn-ea"/>
              <a:cs typeface="Meiryo" charset="-128"/>
            </a:endParaRPr>
          </a:p>
        </p:txBody>
      </p:sp>
    </p:spTree>
    <p:extLst>
      <p:ext uri="{BB962C8B-B14F-4D97-AF65-F5344CB8AC3E}">
        <p14:creationId xmlns:p14="http://schemas.microsoft.com/office/powerpoint/2010/main" val="210563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2</a:t>
            </a:fld>
            <a:endParaRPr kumimoji="1" lang="ja-JP" altLang="en-US"/>
          </a:p>
        </p:txBody>
      </p:sp>
      <p:sp>
        <p:nvSpPr>
          <p:cNvPr id="5" name="タイトル 4"/>
          <p:cNvSpPr>
            <a:spLocks noGrp="1"/>
          </p:cNvSpPr>
          <p:nvPr>
            <p:ph type="title"/>
          </p:nvPr>
        </p:nvSpPr>
        <p:spPr>
          <a:xfrm>
            <a:off x="436416" y="127778"/>
            <a:ext cx="7886700" cy="1325563"/>
          </a:xfrm>
        </p:spPr>
        <p:txBody>
          <a:bodyPr/>
          <a:lstStyle/>
          <a:p>
            <a:r>
              <a:rPr lang="ja-JP" altLang="en-US" sz="4000" dirty="0" smtClean="0"/>
              <a:t>背景</a:t>
            </a:r>
            <a:endParaRPr lang="ja-JP" altLang="en-US" sz="4000" dirty="0"/>
          </a:p>
        </p:txBody>
      </p:sp>
      <p:pic>
        <p:nvPicPr>
          <p:cNvPr id="18" name="Picture 2" descr=" ç» | ãã£ã«ã  | æ å | è¶£å³ã»èå³ / ã¤ã©ã¹ã / ããªã¼ç´ æ / ãã¯ãã°ã©ã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867" y="3989419"/>
            <a:ext cx="1041059" cy="780794"/>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7371081" y="4098830"/>
            <a:ext cx="1829347" cy="738664"/>
          </a:xfrm>
          <a:prstGeom prst="rect">
            <a:avLst/>
          </a:prstGeom>
          <a:noFill/>
        </p:spPr>
        <p:txBody>
          <a:bodyPr wrap="none" rtlCol="0">
            <a:spAutoFit/>
          </a:bodyPr>
          <a:lstStyle/>
          <a:p>
            <a:r>
              <a:rPr kumimoji="1" lang="ja-JP" altLang="en-US" sz="1400" dirty="0" smtClean="0"/>
              <a:t>評価値</a:t>
            </a:r>
            <a:endParaRPr lang="en-US" altLang="ja-JP" sz="1400" dirty="0" smtClean="0"/>
          </a:p>
          <a:p>
            <a:r>
              <a:rPr kumimoji="1" lang="ja-JP" altLang="en-US" sz="1400" dirty="0" smtClean="0"/>
              <a:t>タグ情報</a:t>
            </a:r>
            <a:endParaRPr kumimoji="1" lang="en-US" altLang="ja-JP" sz="1400" dirty="0" smtClean="0"/>
          </a:p>
          <a:p>
            <a:r>
              <a:rPr kumimoji="1" lang="en-US" altLang="ja-JP" sz="1400" dirty="0" smtClean="0"/>
              <a:t>(</a:t>
            </a:r>
            <a:r>
              <a:rPr kumimoji="1" lang="ja-JP" altLang="en-US" sz="1400" dirty="0" smtClean="0"/>
              <a:t>ジャンル</a:t>
            </a:r>
            <a:r>
              <a:rPr lang="en-US" altLang="ja-JP" sz="1400" dirty="0" smtClean="0"/>
              <a:t>, </a:t>
            </a:r>
            <a:r>
              <a:rPr lang="ja-JP" altLang="en-US" sz="1400" dirty="0" smtClean="0"/>
              <a:t>俳優など</a:t>
            </a:r>
            <a:r>
              <a:rPr kumimoji="1" lang="en-US" altLang="ja-JP" sz="1400" dirty="0" smtClean="0"/>
              <a:t>)</a:t>
            </a:r>
            <a:endParaRPr kumimoji="1" lang="ja-JP" altLang="en-US" sz="1400" dirty="0"/>
          </a:p>
        </p:txBody>
      </p:sp>
      <p:pic>
        <p:nvPicPr>
          <p:cNvPr id="25" name="Picture 4" descr="ºº / ãã¯ãã°ã©ã  / ç¡æ / ã¢ã¤ã³ã³ / ã¯ãªããã¢ã¼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530" y="3656054"/>
            <a:ext cx="885380" cy="66403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ºº / ãã¯ãã°ã©ã  / ç¡æ / ã¢ã¤ã³ã³ / ã¯ãªããã¢ã¼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4707" y="3312531"/>
            <a:ext cx="885380" cy="664035"/>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a:off x="7395638" y="3483083"/>
            <a:ext cx="902811" cy="307777"/>
          </a:xfrm>
          <a:prstGeom prst="rect">
            <a:avLst/>
          </a:prstGeom>
          <a:noFill/>
        </p:spPr>
        <p:txBody>
          <a:bodyPr wrap="none" rtlCol="0">
            <a:spAutoFit/>
          </a:bodyPr>
          <a:lstStyle/>
          <a:p>
            <a:r>
              <a:rPr lang="ja-JP" altLang="en-US" sz="1400" dirty="0" smtClean="0"/>
              <a:t>友好関係</a:t>
            </a:r>
            <a:endParaRPr kumimoji="1" lang="ja-JP" altLang="en-US" sz="1400" dirty="0"/>
          </a:p>
        </p:txBody>
      </p:sp>
      <p:sp>
        <p:nvSpPr>
          <p:cNvPr id="4" name="テキスト ボックス 3"/>
          <p:cNvSpPr txBox="1"/>
          <p:nvPr/>
        </p:nvSpPr>
        <p:spPr>
          <a:xfrm>
            <a:off x="381026" y="2736440"/>
            <a:ext cx="8263801" cy="646331"/>
          </a:xfrm>
          <a:prstGeom prst="rect">
            <a:avLst/>
          </a:prstGeom>
          <a:noFill/>
        </p:spPr>
        <p:txBody>
          <a:bodyPr wrap="none" rtlCol="0">
            <a:spAutoFit/>
          </a:bodyPr>
          <a:lstStyle/>
          <a:p>
            <a:r>
              <a:rPr kumimoji="1" lang="ja-JP" altLang="en-US" dirty="0" smtClean="0"/>
              <a:t>近年</a:t>
            </a:r>
            <a:r>
              <a:rPr kumimoji="1" lang="en-US" altLang="ja-JP" dirty="0" smtClean="0"/>
              <a:t>, </a:t>
            </a:r>
            <a:r>
              <a:rPr kumimoji="1" lang="ja-JP" altLang="en-US" dirty="0" smtClean="0"/>
              <a:t>ソーシャルメディアを活用したサービスが普及し</a:t>
            </a:r>
            <a:r>
              <a:rPr lang="ja-JP" altLang="en-US" dirty="0" smtClean="0"/>
              <a:t>利用できる情報が増え</a:t>
            </a:r>
            <a:r>
              <a:rPr lang="en-US" altLang="ja-JP" dirty="0" smtClean="0"/>
              <a:t>, </a:t>
            </a:r>
          </a:p>
          <a:p>
            <a:r>
              <a:rPr lang="ja-JP" altLang="en-US" dirty="0" smtClean="0"/>
              <a:t>それらは推薦</a:t>
            </a:r>
            <a:r>
              <a:rPr lang="ja-JP" altLang="en-US" dirty="0"/>
              <a:t>システム</a:t>
            </a:r>
            <a:r>
              <a:rPr lang="ja-JP" altLang="en-US" dirty="0" smtClean="0"/>
              <a:t>において有益</a:t>
            </a:r>
            <a:endParaRPr lang="ja-JP" altLang="en-US" dirty="0"/>
          </a:p>
        </p:txBody>
      </p:sp>
      <p:sp>
        <p:nvSpPr>
          <p:cNvPr id="6" name="テキスト ボックス 5"/>
          <p:cNvSpPr txBox="1"/>
          <p:nvPr/>
        </p:nvSpPr>
        <p:spPr>
          <a:xfrm>
            <a:off x="381026" y="1374227"/>
            <a:ext cx="8379217" cy="923330"/>
          </a:xfrm>
          <a:prstGeom prst="rect">
            <a:avLst/>
          </a:prstGeom>
          <a:noFill/>
        </p:spPr>
        <p:txBody>
          <a:bodyPr wrap="none" rtlCol="0">
            <a:spAutoFit/>
          </a:bodyPr>
          <a:lstStyle/>
          <a:p>
            <a:r>
              <a:rPr kumimoji="1" lang="ja-JP" altLang="en-US" b="1" dirty="0" smtClean="0"/>
              <a:t>推薦システム</a:t>
            </a:r>
            <a:r>
              <a:rPr kumimoji="1" lang="ja-JP" altLang="en-US" dirty="0" smtClean="0"/>
              <a:t>とは</a:t>
            </a:r>
            <a:endParaRPr kumimoji="1" lang="en-US" altLang="ja-JP" dirty="0" smtClean="0"/>
          </a:p>
          <a:p>
            <a:r>
              <a:rPr lang="ja-JP" altLang="en-US" dirty="0" smtClean="0"/>
              <a:t>ユーザー</a:t>
            </a:r>
            <a:r>
              <a:rPr lang="ja-JP" altLang="en-US" dirty="0"/>
              <a:t>にとって有用と</a:t>
            </a:r>
            <a:r>
              <a:rPr lang="ja-JP" altLang="en-US" dirty="0" smtClean="0"/>
              <a:t>思われるアイテムを選び出し</a:t>
            </a:r>
            <a:r>
              <a:rPr lang="en-US" altLang="ja-JP" dirty="0" smtClean="0"/>
              <a:t>, </a:t>
            </a:r>
            <a:r>
              <a:rPr lang="ja-JP" altLang="en-US" dirty="0" smtClean="0"/>
              <a:t>ユーザー</a:t>
            </a:r>
            <a:r>
              <a:rPr lang="ja-JP" altLang="en-US" dirty="0"/>
              <a:t>の目的に</a:t>
            </a:r>
            <a:r>
              <a:rPr lang="ja-JP" altLang="en-US" dirty="0" smtClean="0"/>
              <a:t>合った</a:t>
            </a:r>
            <a:endParaRPr lang="en-US" altLang="ja-JP" dirty="0" smtClean="0"/>
          </a:p>
          <a:p>
            <a:r>
              <a:rPr lang="ja-JP" altLang="en-US" dirty="0" smtClean="0"/>
              <a:t>形で提示</a:t>
            </a:r>
            <a:r>
              <a:rPr lang="ja-JP" altLang="en-US" dirty="0"/>
              <a:t>する</a:t>
            </a:r>
            <a:r>
              <a:rPr lang="ja-JP" altLang="en-US" dirty="0" smtClean="0"/>
              <a:t>もの</a:t>
            </a:r>
            <a:endParaRPr lang="en-US" altLang="ja-JP" dirty="0"/>
          </a:p>
        </p:txBody>
      </p:sp>
      <p:sp>
        <p:nvSpPr>
          <p:cNvPr id="8" name="テキスト ボックス 7"/>
          <p:cNvSpPr txBox="1"/>
          <p:nvPr/>
        </p:nvSpPr>
        <p:spPr>
          <a:xfrm>
            <a:off x="362877" y="4622050"/>
            <a:ext cx="4615366" cy="923330"/>
          </a:xfrm>
          <a:prstGeom prst="rect">
            <a:avLst/>
          </a:prstGeom>
          <a:noFill/>
        </p:spPr>
        <p:txBody>
          <a:bodyPr wrap="none" rtlCol="0">
            <a:spAutoFit/>
          </a:bodyPr>
          <a:lstStyle/>
          <a:p>
            <a:r>
              <a:rPr lang="ja-JP" altLang="en-US" dirty="0" smtClean="0"/>
              <a:t>多様な関係を表す方法</a:t>
            </a:r>
            <a:endParaRPr lang="en-US" altLang="ja-JP" dirty="0" smtClean="0"/>
          </a:p>
          <a:p>
            <a:pPr marL="285750" indent="-285750">
              <a:buFont typeface="Arial" charset="0"/>
              <a:buChar char="•"/>
            </a:pPr>
            <a:r>
              <a:rPr lang="ja-JP" altLang="en-US" dirty="0" smtClean="0"/>
              <a:t>拡張された行列</a:t>
            </a:r>
            <a:r>
              <a:rPr lang="en-US" altLang="ja-JP" dirty="0" smtClean="0"/>
              <a:t> (</a:t>
            </a:r>
            <a:r>
              <a:rPr lang="ja-JP" altLang="en-US" dirty="0" smtClean="0"/>
              <a:t>テンソル</a:t>
            </a:r>
            <a:r>
              <a:rPr lang="en-US" altLang="ja-JP" dirty="0" smtClean="0"/>
              <a:t>)</a:t>
            </a:r>
          </a:p>
          <a:p>
            <a:pPr marL="285750" indent="-285750">
              <a:buFont typeface="Arial" charset="0"/>
              <a:buChar char="•"/>
            </a:pPr>
            <a:r>
              <a:rPr lang="ja-JP" altLang="en-US" dirty="0" smtClean="0"/>
              <a:t>拡張されたグラフ</a:t>
            </a:r>
            <a:r>
              <a:rPr lang="en-US" altLang="ja-JP" dirty="0" smtClean="0"/>
              <a:t>(HIN, </a:t>
            </a:r>
            <a:r>
              <a:rPr lang="ja-JP" altLang="en-US" dirty="0" smtClean="0"/>
              <a:t>ハイパーグラフ</a:t>
            </a:r>
            <a:r>
              <a:rPr lang="en-US" altLang="ja-JP" dirty="0" smtClean="0"/>
              <a:t>)</a:t>
            </a:r>
            <a:endParaRPr lang="en-US" altLang="ja-JP" dirty="0"/>
          </a:p>
        </p:txBody>
      </p:sp>
      <p:cxnSp>
        <p:nvCxnSpPr>
          <p:cNvPr id="11" name="直線矢印コネクタ 10"/>
          <p:cNvCxnSpPr>
            <a:stCxn id="25" idx="3"/>
            <a:endCxn id="26" idx="1"/>
          </p:cNvCxnSpPr>
          <p:nvPr/>
        </p:nvCxnSpPr>
        <p:spPr>
          <a:xfrm flipV="1">
            <a:off x="5679909" y="3644549"/>
            <a:ext cx="828000" cy="343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5" idx="3"/>
            <a:endCxn id="18" idx="1"/>
          </p:cNvCxnSpPr>
          <p:nvPr/>
        </p:nvCxnSpPr>
        <p:spPr>
          <a:xfrm>
            <a:off x="5679910" y="3988072"/>
            <a:ext cx="806957" cy="3917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381026" y="6011197"/>
            <a:ext cx="6878806" cy="369332"/>
          </a:xfrm>
          <a:prstGeom prst="rect">
            <a:avLst/>
          </a:prstGeom>
          <a:noFill/>
        </p:spPr>
        <p:txBody>
          <a:bodyPr wrap="none" rtlCol="0">
            <a:spAutoFit/>
          </a:bodyPr>
          <a:lstStyle/>
          <a:p>
            <a:r>
              <a:rPr kumimoji="1" lang="ja-JP" altLang="en-US" b="1" dirty="0" smtClean="0"/>
              <a:t>本研究では</a:t>
            </a:r>
            <a:r>
              <a:rPr kumimoji="1" lang="en-US" altLang="ja-JP" b="1" dirty="0" smtClean="0"/>
              <a:t>, </a:t>
            </a:r>
            <a:r>
              <a:rPr kumimoji="1" lang="ja-JP" altLang="en-US" b="1" dirty="0" smtClean="0"/>
              <a:t>多様な関係を統一的に表現できるグラフ構造に注目</a:t>
            </a:r>
            <a:endParaRPr kumimoji="1" lang="ja-JP" altLang="en-US" b="1" dirty="0"/>
          </a:p>
        </p:txBody>
      </p:sp>
    </p:spTree>
    <p:custDataLst>
      <p:tags r:id="rId1"/>
    </p:custDataLst>
    <p:extLst>
      <p:ext uri="{BB962C8B-B14F-4D97-AF65-F5344CB8AC3E}">
        <p14:creationId xmlns:p14="http://schemas.microsoft.com/office/powerpoint/2010/main" val="878823239"/>
      </p:ext>
    </p:extLst>
  </p:cSld>
  <p:clrMapOvr>
    <a:masterClrMapping/>
  </p:clrMapOvr>
  <mc:AlternateContent xmlns:mc="http://schemas.openxmlformats.org/markup-compatibility/2006" xmlns:p14="http://schemas.microsoft.com/office/powerpoint/2010/main">
    <mc:Choice Requires="p14">
      <p:transition spd="slow" p14:dur="2000" advTm="68121"/>
    </mc:Choice>
    <mc:Fallback xmlns="">
      <p:transition spd="slow" advTm="681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線コネクタ 34"/>
          <p:cNvCxnSpPr>
            <a:stCxn id="25" idx="3"/>
          </p:cNvCxnSpPr>
          <p:nvPr/>
        </p:nvCxnSpPr>
        <p:spPr>
          <a:xfrm flipV="1">
            <a:off x="6590033" y="3298926"/>
            <a:ext cx="661830" cy="1"/>
          </a:xfrm>
          <a:prstGeom prst="line">
            <a:avLst/>
          </a:prstGeom>
          <a:ln w="50800">
            <a:solidFill>
              <a:schemeClr val="accent3"/>
            </a:solidFill>
          </a:ln>
        </p:spPr>
        <p:style>
          <a:lnRef idx="1">
            <a:schemeClr val="accent2"/>
          </a:lnRef>
          <a:fillRef idx="0">
            <a:schemeClr val="accent2"/>
          </a:fillRef>
          <a:effectRef idx="0">
            <a:schemeClr val="accent2"/>
          </a:effectRef>
          <a:fontRef idx="minor">
            <a:schemeClr val="tx1"/>
          </a:fontRef>
        </p:style>
      </p:cxnSp>
      <p:sp>
        <p:nvSpPr>
          <p:cNvPr id="7" name="円/楕円 6"/>
          <p:cNvSpPr/>
          <p:nvPr/>
        </p:nvSpPr>
        <p:spPr>
          <a:xfrm>
            <a:off x="7284678" y="2609078"/>
            <a:ext cx="1028249" cy="928961"/>
          </a:xfrm>
          <a:prstGeom prst="ellipse">
            <a:avLst/>
          </a:prstGeom>
          <a:solidFill>
            <a:schemeClr val="bg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p:cNvSpPr txBox="1"/>
          <p:nvPr/>
        </p:nvSpPr>
        <p:spPr>
          <a:xfrm>
            <a:off x="7136973" y="2884808"/>
            <a:ext cx="1338828" cy="369332"/>
          </a:xfrm>
          <a:prstGeom prst="rect">
            <a:avLst/>
          </a:prstGeom>
          <a:noFill/>
        </p:spPr>
        <p:txBody>
          <a:bodyPr wrap="none" rtlCol="0">
            <a:spAutoFit/>
          </a:bodyPr>
          <a:lstStyle/>
          <a:p>
            <a:r>
              <a:rPr lang="ja-JP" altLang="en-US" b="1" dirty="0" smtClean="0"/>
              <a:t>「ホラー」</a:t>
            </a:r>
            <a:endParaRPr kumimoji="1" lang="ja-JP" altLang="en-US" b="1" dirty="0"/>
          </a:p>
        </p:txBody>
      </p:sp>
      <p:pic>
        <p:nvPicPr>
          <p:cNvPr id="52" name="Picture 4" descr="ºº / ãã¯ãã°ã©ã  / ç¡æ / ã¢ã¤ã³ã³ / ã¯ãªããã¢ã¼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842" y="3984927"/>
            <a:ext cx="680747" cy="51056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ºº / ãã¯ãã°ã©ã  / ç¡æ / ã¢ã¤ã³ã³ / ã¯ãªããã¢ã¼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232" y="4729672"/>
            <a:ext cx="680747" cy="510560"/>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3</a:t>
            </a:fld>
            <a:endParaRPr kumimoji="1" lang="ja-JP" altLang="en-US"/>
          </a:p>
        </p:txBody>
      </p:sp>
      <p:sp>
        <p:nvSpPr>
          <p:cNvPr id="5" name="タイトル 4"/>
          <p:cNvSpPr>
            <a:spLocks noGrp="1"/>
          </p:cNvSpPr>
          <p:nvPr>
            <p:ph type="title"/>
          </p:nvPr>
        </p:nvSpPr>
        <p:spPr>
          <a:xfrm>
            <a:off x="436418" y="212075"/>
            <a:ext cx="7886700" cy="1325563"/>
          </a:xfrm>
        </p:spPr>
        <p:txBody>
          <a:bodyPr/>
          <a:lstStyle/>
          <a:p>
            <a:r>
              <a:rPr lang="ja-JP" altLang="en-US" sz="3200" dirty="0" smtClean="0"/>
              <a:t>多様な関係を表すグラフ</a:t>
            </a:r>
            <a:endParaRPr lang="ja-JP" altLang="en-US" sz="3200" dirty="0"/>
          </a:p>
        </p:txBody>
      </p:sp>
      <p:sp>
        <p:nvSpPr>
          <p:cNvPr id="30" name="テキスト ボックス 29"/>
          <p:cNvSpPr txBox="1"/>
          <p:nvPr/>
        </p:nvSpPr>
        <p:spPr>
          <a:xfrm>
            <a:off x="436418" y="6131834"/>
            <a:ext cx="7654660" cy="400110"/>
          </a:xfrm>
          <a:prstGeom prst="rect">
            <a:avLst/>
          </a:prstGeom>
          <a:noFill/>
        </p:spPr>
        <p:txBody>
          <a:bodyPr wrap="none" rtlCol="0">
            <a:spAutoFit/>
          </a:bodyPr>
          <a:lstStyle/>
          <a:p>
            <a:pPr marL="285750" indent="-285750">
              <a:buFont typeface="Wingdings" charset="2"/>
              <a:buChar char="p"/>
            </a:pPr>
            <a:r>
              <a:rPr lang="ja-JP" altLang="en-US" sz="2000" dirty="0" smtClean="0"/>
              <a:t>どのオブジェクトを重視しているかはユーザーによって異なる</a:t>
            </a:r>
            <a:endParaRPr kumimoji="1" lang="en-US" altLang="ja-JP" sz="2000" dirty="0" smtClean="0"/>
          </a:p>
        </p:txBody>
      </p:sp>
      <p:sp>
        <p:nvSpPr>
          <p:cNvPr id="6" name="テキスト ボックス 5"/>
          <p:cNvSpPr txBox="1"/>
          <p:nvPr/>
        </p:nvSpPr>
        <p:spPr>
          <a:xfrm>
            <a:off x="436418" y="1634394"/>
            <a:ext cx="4538422" cy="2031325"/>
          </a:xfrm>
          <a:prstGeom prst="rect">
            <a:avLst/>
          </a:prstGeom>
          <a:noFill/>
        </p:spPr>
        <p:txBody>
          <a:bodyPr wrap="none" rtlCol="0">
            <a:spAutoFit/>
          </a:bodyPr>
          <a:lstStyle/>
          <a:p>
            <a:pPr marL="285750" indent="-285750">
              <a:buFont typeface="Arial" charset="0"/>
              <a:buChar char="•"/>
            </a:pPr>
            <a:r>
              <a:rPr lang="en-US" altLang="ja-JP" dirty="0" smtClean="0"/>
              <a:t>HIN (Heterogeneous Information Network)</a:t>
            </a:r>
          </a:p>
          <a:p>
            <a:endParaRPr lang="en-US" altLang="ja-JP" dirty="0" smtClean="0"/>
          </a:p>
          <a:p>
            <a:r>
              <a:rPr lang="ja-JP" altLang="en-US" dirty="0" smtClean="0"/>
              <a:t>ユーザ</a:t>
            </a:r>
            <a:r>
              <a:rPr lang="ja-JP" altLang="en-US" dirty="0"/>
              <a:t>とアイテム間の購買</a:t>
            </a:r>
            <a:r>
              <a:rPr lang="ja-JP" altLang="en-US" dirty="0" smtClean="0"/>
              <a:t>関係</a:t>
            </a:r>
            <a:r>
              <a:rPr lang="ja-JP" altLang="en-US" dirty="0"/>
              <a:t>や</a:t>
            </a:r>
            <a:r>
              <a:rPr lang="en-US" altLang="ja-JP" dirty="0"/>
              <a:t>, </a:t>
            </a:r>
            <a:endParaRPr lang="en-US" altLang="ja-JP" dirty="0" smtClean="0"/>
          </a:p>
          <a:p>
            <a:r>
              <a:rPr lang="ja-JP" altLang="en-US" dirty="0" smtClean="0"/>
              <a:t>ユーザ間</a:t>
            </a:r>
            <a:r>
              <a:rPr lang="ja-JP" altLang="en-US" dirty="0"/>
              <a:t>の</a:t>
            </a:r>
            <a:r>
              <a:rPr lang="ja-JP" altLang="en-US" dirty="0" smtClean="0"/>
              <a:t>友好関係などを異なる</a:t>
            </a:r>
            <a:endParaRPr lang="en-US" altLang="ja-JP" dirty="0"/>
          </a:p>
          <a:p>
            <a:r>
              <a:rPr lang="ja-JP" altLang="en-US" dirty="0" smtClean="0"/>
              <a:t>種類</a:t>
            </a:r>
            <a:r>
              <a:rPr lang="ja-JP" altLang="en-US" dirty="0"/>
              <a:t>の辺として</a:t>
            </a:r>
            <a:r>
              <a:rPr lang="ja-JP" altLang="en-US" dirty="0" smtClean="0"/>
              <a:t>表現する</a:t>
            </a:r>
            <a:endParaRPr lang="en-US" altLang="ja-JP" dirty="0" smtClean="0"/>
          </a:p>
          <a:p>
            <a:endParaRPr lang="en-US" altLang="ja-JP" dirty="0" smtClean="0"/>
          </a:p>
          <a:p>
            <a:r>
              <a:rPr lang="ja-JP" altLang="en-US" dirty="0" smtClean="0"/>
              <a:t>推薦システム例</a:t>
            </a:r>
            <a:r>
              <a:rPr lang="en-US" altLang="ja-JP" dirty="0" smtClean="0"/>
              <a:t>: </a:t>
            </a:r>
            <a:r>
              <a:rPr lang="en-US" altLang="ja-JP" dirty="0" err="1" smtClean="0"/>
              <a:t>Hete</a:t>
            </a:r>
            <a:r>
              <a:rPr lang="en-US" altLang="ja-JP" dirty="0" smtClean="0"/>
              <a:t>-CF [Luo et al., 2014]</a:t>
            </a:r>
          </a:p>
        </p:txBody>
      </p:sp>
      <p:pic>
        <p:nvPicPr>
          <p:cNvPr id="33" name="Picture 2" descr=" ç» | ãã£ã«ã  | æ å | è¶£å³ã»èå³ / ã¤ã©ã¹ã / ããªã¼ç´ æ / ãã¯ãã°ã©ã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731" y="1689565"/>
            <a:ext cx="894762" cy="671071"/>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3284244" y="6903748"/>
            <a:ext cx="4801314" cy="369332"/>
          </a:xfrm>
          <a:prstGeom prst="rect">
            <a:avLst/>
          </a:prstGeom>
          <a:noFill/>
        </p:spPr>
        <p:txBody>
          <a:bodyPr wrap="none" rtlCol="0">
            <a:spAutoFit/>
          </a:bodyPr>
          <a:lstStyle/>
          <a:p>
            <a:r>
              <a:rPr lang="ja-JP" altLang="en-US" dirty="0" smtClean="0"/>
              <a:t>精度がユーザーとアイテム間の類似性に依存</a:t>
            </a:r>
            <a:endParaRPr lang="en-US" altLang="ja-JP" dirty="0"/>
          </a:p>
        </p:txBody>
      </p:sp>
      <p:sp>
        <p:nvSpPr>
          <p:cNvPr id="19" name="テキスト ボックス 18"/>
          <p:cNvSpPr txBox="1"/>
          <p:nvPr/>
        </p:nvSpPr>
        <p:spPr>
          <a:xfrm>
            <a:off x="440525" y="3947748"/>
            <a:ext cx="4154920" cy="1754326"/>
          </a:xfrm>
          <a:prstGeom prst="rect">
            <a:avLst/>
          </a:prstGeom>
          <a:noFill/>
        </p:spPr>
        <p:txBody>
          <a:bodyPr wrap="none" rtlCol="0">
            <a:spAutoFit/>
          </a:bodyPr>
          <a:lstStyle/>
          <a:p>
            <a:pPr marL="285750" indent="-285750">
              <a:buFont typeface="Arial" charset="0"/>
              <a:buChar char="•"/>
            </a:pPr>
            <a:r>
              <a:rPr lang="ja-JP" altLang="en-US" dirty="0" smtClean="0"/>
              <a:t>ハイパーグラフ</a:t>
            </a:r>
            <a:endParaRPr lang="en-US" altLang="ja-JP" dirty="0" smtClean="0"/>
          </a:p>
          <a:p>
            <a:pPr marL="285750" indent="-285750">
              <a:buFont typeface="Arial" charset="0"/>
              <a:buChar char="•"/>
            </a:pPr>
            <a:endParaRPr lang="en-US" altLang="ja-JP" dirty="0" smtClean="0"/>
          </a:p>
          <a:p>
            <a:r>
              <a:rPr lang="ja-JP" altLang="en-US" dirty="0"/>
              <a:t>ハイパーエッジを</a:t>
            </a:r>
            <a:r>
              <a:rPr lang="ja-JP" altLang="en-US" dirty="0" smtClean="0"/>
              <a:t>用いて</a:t>
            </a:r>
            <a:endParaRPr lang="en-US" altLang="ja-JP" dirty="0"/>
          </a:p>
          <a:p>
            <a:r>
              <a:rPr lang="en-US" altLang="ja-JP" dirty="0" smtClean="0"/>
              <a:t>3 </a:t>
            </a:r>
            <a:r>
              <a:rPr lang="ja-JP" altLang="en-US" dirty="0"/>
              <a:t>項以上</a:t>
            </a:r>
            <a:r>
              <a:rPr lang="ja-JP" altLang="en-US" dirty="0" smtClean="0"/>
              <a:t>の関係を表現する</a:t>
            </a:r>
            <a:endParaRPr lang="en-US" altLang="ja-JP" dirty="0" smtClean="0"/>
          </a:p>
          <a:p>
            <a:endParaRPr lang="en-US" altLang="ja-JP" dirty="0"/>
          </a:p>
          <a:p>
            <a:r>
              <a:rPr lang="ja-JP" altLang="en-US" dirty="0"/>
              <a:t>推薦システム例</a:t>
            </a:r>
            <a:r>
              <a:rPr lang="en-US" altLang="ja-JP" dirty="0"/>
              <a:t>: MRH [Tan et al., 2011</a:t>
            </a:r>
            <a:r>
              <a:rPr lang="en-US" altLang="ja-JP" dirty="0" smtClean="0"/>
              <a:t>]</a:t>
            </a:r>
            <a:endParaRPr lang="ja-JP" altLang="en-US" dirty="0"/>
          </a:p>
        </p:txBody>
      </p:sp>
      <p:sp>
        <p:nvSpPr>
          <p:cNvPr id="20" name="テキスト ボックス 19"/>
          <p:cNvSpPr txBox="1"/>
          <p:nvPr/>
        </p:nvSpPr>
        <p:spPr>
          <a:xfrm>
            <a:off x="3452418" y="7248838"/>
            <a:ext cx="6301725" cy="369332"/>
          </a:xfrm>
          <a:prstGeom prst="rect">
            <a:avLst/>
          </a:prstGeom>
          <a:noFill/>
        </p:spPr>
        <p:txBody>
          <a:bodyPr wrap="none" rtlCol="0">
            <a:spAutoFit/>
          </a:bodyPr>
          <a:lstStyle/>
          <a:p>
            <a:r>
              <a:rPr lang="ja-JP" altLang="en-US" dirty="0"/>
              <a:t>エッジが正規化され</a:t>
            </a:r>
            <a:r>
              <a:rPr lang="en-US" altLang="ja-JP" dirty="0"/>
              <a:t>, </a:t>
            </a:r>
            <a:r>
              <a:rPr lang="ja-JP" altLang="en-US" dirty="0" smtClean="0"/>
              <a:t>重みの調整に関する考察がされてない</a:t>
            </a:r>
            <a:endParaRPr lang="en-US" altLang="ja-JP" dirty="0"/>
          </a:p>
        </p:txBody>
      </p:sp>
      <p:pic>
        <p:nvPicPr>
          <p:cNvPr id="22" name="Picture 4" descr="ºº / ãã¯ãã°ã©ã  / ç¡æ / ã¢ã¤ã³ã³ / ã¯ãªããã¢ã¼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002" y="2306301"/>
            <a:ext cx="680747" cy="51056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ºº / ãã¯ãã°ã©ã  / ç¡æ / ã¢ã¤ã³ã³ / ã¯ãªããã¢ã¼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444" y="2835374"/>
            <a:ext cx="668321" cy="50124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 ç» | ãã£ã«ã  | æ å | è¶£å³ã»èå³ / ã¤ã©ã¹ã / ããªã¼ç´ æ / ãã¯ãã°ã©ã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271" y="2963391"/>
            <a:ext cx="894762" cy="67107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 ç» | ãã£ã«ã  | æ å | è¶£å³ã»èå³ / ã¤ã©ã¹ã / ããªã¼ç´ æ / ãã¯ãã°ã©ã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271" y="4585704"/>
            <a:ext cx="894762" cy="67107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曲線コネクタ 14"/>
          <p:cNvCxnSpPr/>
          <p:nvPr/>
        </p:nvCxnSpPr>
        <p:spPr>
          <a:xfrm rot="10800000" flipV="1">
            <a:off x="4369024" y="2621477"/>
            <a:ext cx="12700" cy="571142"/>
          </a:xfrm>
          <a:prstGeom prst="curvedConnector3">
            <a:avLst>
              <a:gd name="adj1" fmla="val 1800000"/>
            </a:avLst>
          </a:prstGeom>
          <a:ln w="50800"/>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3"/>
            <a:endCxn id="33" idx="1"/>
          </p:cNvCxnSpPr>
          <p:nvPr/>
        </p:nvCxnSpPr>
        <p:spPr>
          <a:xfrm flipV="1">
            <a:off x="5044749" y="2025101"/>
            <a:ext cx="644982" cy="536480"/>
          </a:xfrm>
          <a:prstGeom prst="line">
            <a:avLst/>
          </a:prstGeom>
          <a:ln w="50800"/>
        </p:spPr>
        <p:style>
          <a:lnRef idx="1">
            <a:schemeClr val="accent2"/>
          </a:lnRef>
          <a:fillRef idx="0">
            <a:schemeClr val="accent2"/>
          </a:fillRef>
          <a:effectRef idx="0">
            <a:schemeClr val="accent2"/>
          </a:effectRef>
          <a:fontRef idx="minor">
            <a:schemeClr val="tx1"/>
          </a:fontRef>
        </p:style>
      </p:cxnSp>
      <p:cxnSp>
        <p:nvCxnSpPr>
          <p:cNvPr id="40" name="直線コネクタ 39"/>
          <p:cNvCxnSpPr>
            <a:stCxn id="24" idx="3"/>
            <a:endCxn id="25" idx="1"/>
          </p:cNvCxnSpPr>
          <p:nvPr/>
        </p:nvCxnSpPr>
        <p:spPr>
          <a:xfrm>
            <a:off x="5031765" y="3085995"/>
            <a:ext cx="663506" cy="212932"/>
          </a:xfrm>
          <a:prstGeom prst="line">
            <a:avLst/>
          </a:prstGeom>
          <a:ln w="50800">
            <a:solidFill>
              <a:schemeClr val="accent3"/>
            </a:solidFill>
          </a:ln>
        </p:spPr>
        <p:style>
          <a:lnRef idx="1">
            <a:schemeClr val="accent2"/>
          </a:lnRef>
          <a:fillRef idx="0">
            <a:schemeClr val="accent2"/>
          </a:fillRef>
          <a:effectRef idx="0">
            <a:schemeClr val="accent2"/>
          </a:effectRef>
          <a:fontRef idx="minor">
            <a:schemeClr val="tx1"/>
          </a:fontRef>
        </p:style>
      </p:cxnSp>
      <p:sp>
        <p:nvSpPr>
          <p:cNvPr id="13" name="テキスト ボックス 12"/>
          <p:cNvSpPr txBox="1"/>
          <p:nvPr/>
        </p:nvSpPr>
        <p:spPr>
          <a:xfrm>
            <a:off x="296832" y="1072144"/>
            <a:ext cx="7160935" cy="338554"/>
          </a:xfrm>
          <a:prstGeom prst="rect">
            <a:avLst/>
          </a:prstGeom>
          <a:noFill/>
        </p:spPr>
        <p:txBody>
          <a:bodyPr wrap="none" rtlCol="0">
            <a:spAutoFit/>
          </a:bodyPr>
          <a:lstStyle/>
          <a:p>
            <a:r>
              <a:rPr kumimoji="1" lang="ja-JP" altLang="en-US" sz="1600" dirty="0" smtClean="0"/>
              <a:t>多種のオブジェクト間の</a:t>
            </a:r>
            <a:r>
              <a:rPr lang="ja-JP" altLang="en-US" sz="1600" dirty="0" smtClean="0"/>
              <a:t>多様な</a:t>
            </a:r>
            <a:r>
              <a:rPr kumimoji="1" lang="ja-JP" altLang="en-US" sz="1600" dirty="0" smtClean="0"/>
              <a:t>関係を</a:t>
            </a:r>
            <a:r>
              <a:rPr lang="ja-JP" altLang="en-US" sz="1600" dirty="0" smtClean="0"/>
              <a:t>異なる種類の辺を用いて表現する手法</a:t>
            </a:r>
            <a:endParaRPr kumimoji="1" lang="en-US" altLang="ja-JP" sz="1600" dirty="0" smtClean="0"/>
          </a:p>
        </p:txBody>
      </p:sp>
      <p:pic>
        <p:nvPicPr>
          <p:cNvPr id="54" name="Picture 2" descr=" ç» | ãã£ã«ã  | æ å | è¶£å³ã»èå³ / ã¤ã©ã¹ã / ããªã¼ç´ æ / ãã¯ãã°ã©ã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271" y="3703402"/>
            <a:ext cx="894762" cy="671071"/>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曲線コネクタ 65"/>
          <p:cNvCxnSpPr/>
          <p:nvPr/>
        </p:nvCxnSpPr>
        <p:spPr>
          <a:xfrm rot="10800000" flipV="1">
            <a:off x="4369025" y="4254365"/>
            <a:ext cx="12700" cy="571142"/>
          </a:xfrm>
          <a:prstGeom prst="curvedConnector3">
            <a:avLst>
              <a:gd name="adj1" fmla="val 1800000"/>
            </a:avLst>
          </a:prstGeom>
          <a:ln w="50800"/>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2" idx="3"/>
            <a:endCxn id="54" idx="1"/>
          </p:cNvCxnSpPr>
          <p:nvPr/>
        </p:nvCxnSpPr>
        <p:spPr>
          <a:xfrm flipV="1">
            <a:off x="5040589" y="4038938"/>
            <a:ext cx="654682" cy="201269"/>
          </a:xfrm>
          <a:prstGeom prst="line">
            <a:avLst/>
          </a:prstGeom>
          <a:ln w="50800"/>
        </p:spPr>
        <p:style>
          <a:lnRef idx="1">
            <a:schemeClr val="accent2"/>
          </a:lnRef>
          <a:fillRef idx="0">
            <a:schemeClr val="accent2"/>
          </a:fillRef>
          <a:effectRef idx="0">
            <a:schemeClr val="accent2"/>
          </a:effectRef>
          <a:fontRef idx="minor">
            <a:schemeClr val="tx1"/>
          </a:fontRef>
        </p:style>
      </p:cxnSp>
      <p:sp>
        <p:nvSpPr>
          <p:cNvPr id="71" name="円/楕円 70"/>
          <p:cNvSpPr/>
          <p:nvPr/>
        </p:nvSpPr>
        <p:spPr>
          <a:xfrm>
            <a:off x="4369024" y="4461150"/>
            <a:ext cx="3954094" cy="1082736"/>
          </a:xfrm>
          <a:prstGeom prst="ellipse">
            <a:avLst/>
          </a:prstGeom>
          <a:noFill/>
          <a:ln w="76200" cmpd="sng">
            <a:solidFill>
              <a:schemeClr val="accent3">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テキスト ボックス 80"/>
          <p:cNvSpPr txBox="1"/>
          <p:nvPr/>
        </p:nvSpPr>
        <p:spPr>
          <a:xfrm>
            <a:off x="7806387" y="1638074"/>
            <a:ext cx="902811" cy="738664"/>
          </a:xfrm>
          <a:prstGeom prst="rect">
            <a:avLst/>
          </a:prstGeom>
          <a:noFill/>
        </p:spPr>
        <p:txBody>
          <a:bodyPr wrap="none" rtlCol="0">
            <a:spAutoFit/>
          </a:bodyPr>
          <a:lstStyle/>
          <a:p>
            <a:r>
              <a:rPr kumimoji="1" lang="ja-JP" altLang="en-US" sz="1400" dirty="0" smtClean="0"/>
              <a:t>友好関係</a:t>
            </a:r>
            <a:endParaRPr kumimoji="1" lang="en-US" altLang="ja-JP" sz="1400" dirty="0" smtClean="0"/>
          </a:p>
          <a:p>
            <a:r>
              <a:rPr lang="ja-JP" altLang="en-US" sz="1400" dirty="0" smtClean="0"/>
              <a:t>視聴履歴</a:t>
            </a:r>
            <a:endParaRPr lang="en-US" altLang="ja-JP" sz="1400" dirty="0" smtClean="0"/>
          </a:p>
          <a:p>
            <a:r>
              <a:rPr kumimoji="1" lang="ja-JP" altLang="en-US" sz="1400" dirty="0" smtClean="0"/>
              <a:t>タグ情報</a:t>
            </a:r>
            <a:endParaRPr kumimoji="1" lang="ja-JP" altLang="en-US" sz="1400" dirty="0"/>
          </a:p>
        </p:txBody>
      </p:sp>
      <p:sp>
        <p:nvSpPr>
          <p:cNvPr id="82" name="正方形/長方形 81"/>
          <p:cNvSpPr/>
          <p:nvPr/>
        </p:nvSpPr>
        <p:spPr>
          <a:xfrm>
            <a:off x="7704418" y="1733266"/>
            <a:ext cx="106454" cy="95534"/>
          </a:xfrm>
          <a:prstGeom prst="rect">
            <a:avLst/>
          </a:prstGeom>
          <a:solidFill>
            <a:schemeClr val="accent1"/>
          </a:solidFill>
          <a:ln w="762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正方形/長方形 82"/>
          <p:cNvSpPr/>
          <p:nvPr/>
        </p:nvSpPr>
        <p:spPr>
          <a:xfrm>
            <a:off x="7704418" y="1953272"/>
            <a:ext cx="106454" cy="95534"/>
          </a:xfrm>
          <a:prstGeom prst="rect">
            <a:avLst/>
          </a:prstGeom>
          <a:solidFill>
            <a:schemeClr val="accent2"/>
          </a:solidFill>
          <a:ln w="7620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正方形/長方形 83"/>
          <p:cNvSpPr/>
          <p:nvPr/>
        </p:nvSpPr>
        <p:spPr>
          <a:xfrm>
            <a:off x="7704418" y="2165005"/>
            <a:ext cx="106454" cy="95534"/>
          </a:xfrm>
          <a:prstGeom prst="rect">
            <a:avLst/>
          </a:prstGeom>
          <a:solidFill>
            <a:schemeClr val="accent3"/>
          </a:solidFill>
          <a:ln w="76200" cmpd="sng">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p:nvSpPr>
        <p:spPr>
          <a:xfrm>
            <a:off x="7039932" y="4504414"/>
            <a:ext cx="1028249" cy="928961"/>
          </a:xfrm>
          <a:prstGeom prst="ellipse">
            <a:avLst/>
          </a:prstGeom>
          <a:solidFill>
            <a:schemeClr val="bg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p:cNvSpPr txBox="1"/>
          <p:nvPr/>
        </p:nvSpPr>
        <p:spPr>
          <a:xfrm>
            <a:off x="6884642" y="4817852"/>
            <a:ext cx="1338828" cy="369332"/>
          </a:xfrm>
          <a:prstGeom prst="rect">
            <a:avLst/>
          </a:prstGeom>
          <a:noFill/>
        </p:spPr>
        <p:txBody>
          <a:bodyPr wrap="none" rtlCol="0">
            <a:spAutoFit/>
          </a:bodyPr>
          <a:lstStyle/>
          <a:p>
            <a:r>
              <a:rPr lang="ja-JP" altLang="en-US" b="1"/>
              <a:t>「ホラー</a:t>
            </a:r>
            <a:r>
              <a:rPr lang="ja-JP" altLang="en-US" b="1" smtClean="0"/>
              <a:t>」</a:t>
            </a:r>
            <a:endParaRPr lang="ja-JP" altLang="en-US" b="1"/>
          </a:p>
        </p:txBody>
      </p:sp>
      <p:sp>
        <p:nvSpPr>
          <p:cNvPr id="16" name="フリーフォーム 15"/>
          <p:cNvSpPr/>
          <p:nvPr/>
        </p:nvSpPr>
        <p:spPr>
          <a:xfrm>
            <a:off x="5000625" y="2585263"/>
            <a:ext cx="2228850" cy="360000"/>
          </a:xfrm>
          <a:custGeom>
            <a:avLst/>
            <a:gdLst>
              <a:gd name="connsiteX0" fmla="*/ 0 w 2228850"/>
              <a:gd name="connsiteY0" fmla="*/ 443004 h 443004"/>
              <a:gd name="connsiteX1" fmla="*/ 1100138 w 2228850"/>
              <a:gd name="connsiteY1" fmla="*/ 92 h 443004"/>
              <a:gd name="connsiteX2" fmla="*/ 2228850 w 2228850"/>
              <a:gd name="connsiteY2" fmla="*/ 400142 h 443004"/>
              <a:gd name="connsiteX3" fmla="*/ 2228850 w 2228850"/>
              <a:gd name="connsiteY3" fmla="*/ 400142 h 443004"/>
              <a:gd name="connsiteX4" fmla="*/ 2228850 w 2228850"/>
              <a:gd name="connsiteY4" fmla="*/ 385854 h 44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850" h="443004">
                <a:moveTo>
                  <a:pt x="0" y="443004"/>
                </a:moveTo>
                <a:cubicBezTo>
                  <a:pt x="364331" y="225120"/>
                  <a:pt x="728663" y="7236"/>
                  <a:pt x="1100138" y="92"/>
                </a:cubicBezTo>
                <a:cubicBezTo>
                  <a:pt x="1471613" y="-7052"/>
                  <a:pt x="2228850" y="400142"/>
                  <a:pt x="2228850" y="400142"/>
                </a:cubicBezTo>
                <a:lnTo>
                  <a:pt x="2228850" y="400142"/>
                </a:lnTo>
                <a:lnTo>
                  <a:pt x="2228850" y="385854"/>
                </a:lnTo>
              </a:path>
            </a:pathLst>
          </a:cu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60824503"/>
      </p:ext>
    </p:extLst>
  </p:cSld>
  <p:clrMapOvr>
    <a:masterClrMapping/>
  </p:clrMapOvr>
  <mc:AlternateContent xmlns:mc="http://schemas.openxmlformats.org/markup-compatibility/2006" xmlns:p14="http://schemas.microsoft.com/office/powerpoint/2010/main">
    <mc:Choice Requires="p14">
      <p:transition spd="slow" p14:dur="2000" advTm="58004"/>
    </mc:Choice>
    <mc:Fallback xmlns="">
      <p:transition spd="slow" advTm="5800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4</a:t>
            </a:fld>
            <a:endParaRPr kumimoji="1" lang="ja-JP" altLang="en-US"/>
          </a:p>
        </p:txBody>
      </p:sp>
      <p:sp>
        <p:nvSpPr>
          <p:cNvPr id="5" name="タイトル 4"/>
          <p:cNvSpPr>
            <a:spLocks noGrp="1"/>
          </p:cNvSpPr>
          <p:nvPr>
            <p:ph type="title"/>
          </p:nvPr>
        </p:nvSpPr>
        <p:spPr/>
        <p:txBody>
          <a:bodyPr/>
          <a:lstStyle/>
          <a:p>
            <a:r>
              <a:rPr lang="ja-JP" altLang="en-US" sz="4000" dirty="0"/>
              <a:t>目的</a:t>
            </a:r>
          </a:p>
        </p:txBody>
      </p:sp>
      <p:sp>
        <p:nvSpPr>
          <p:cNvPr id="8" name="テキスト ボックス 7"/>
          <p:cNvSpPr txBox="1"/>
          <p:nvPr/>
        </p:nvSpPr>
        <p:spPr>
          <a:xfrm>
            <a:off x="436418" y="1413600"/>
            <a:ext cx="8101940" cy="3785652"/>
          </a:xfrm>
          <a:prstGeom prst="rect">
            <a:avLst/>
          </a:prstGeom>
          <a:noFill/>
        </p:spPr>
        <p:txBody>
          <a:bodyPr wrap="square" rtlCol="0">
            <a:spAutoFit/>
          </a:bodyPr>
          <a:lstStyle/>
          <a:p>
            <a:pPr marL="342900" indent="-342900">
              <a:buFont typeface="Arial" charset="0"/>
              <a:buChar char="•"/>
            </a:pPr>
            <a:endParaRPr lang="en-US" altLang="ja-JP" sz="2400" dirty="0">
              <a:latin typeface="+mn-ea"/>
              <a:cs typeface="Meiryo" charset="-128"/>
            </a:endParaRPr>
          </a:p>
          <a:p>
            <a:pPr marL="342900" indent="-342900">
              <a:buFont typeface="Arial" charset="0"/>
              <a:buChar char="•"/>
            </a:pPr>
            <a:r>
              <a:rPr lang="ja-JP" altLang="en-US" sz="2400" dirty="0" smtClean="0">
                <a:latin typeface="+mn-ea"/>
                <a:cs typeface="Meiryo" charset="-128"/>
              </a:rPr>
              <a:t>ハイパーグラフを用いた方法において</a:t>
            </a:r>
            <a:r>
              <a:rPr lang="en-US" altLang="ja-JP" sz="2400" dirty="0" smtClean="0">
                <a:latin typeface="+mn-ea"/>
                <a:cs typeface="Meiryo" charset="-128"/>
              </a:rPr>
              <a:t>, </a:t>
            </a:r>
            <a:r>
              <a:rPr lang="ja-JP" altLang="en-US" sz="2400" dirty="0" smtClean="0">
                <a:latin typeface="+mn-ea"/>
                <a:cs typeface="Meiryo" charset="-128"/>
              </a:rPr>
              <a:t>ユーザ</a:t>
            </a:r>
            <a:r>
              <a:rPr lang="en-US" altLang="ja-JP" sz="2400" dirty="0">
                <a:latin typeface="+mn-ea"/>
                <a:cs typeface="Meiryo" charset="-128"/>
              </a:rPr>
              <a:t>, </a:t>
            </a:r>
            <a:r>
              <a:rPr lang="ja-JP" altLang="en-US" sz="2400" dirty="0">
                <a:latin typeface="+mn-ea"/>
                <a:cs typeface="Meiryo" charset="-128"/>
              </a:rPr>
              <a:t>アイテム</a:t>
            </a:r>
            <a:r>
              <a:rPr lang="en-US" altLang="ja-JP" sz="2400" dirty="0">
                <a:latin typeface="+mn-ea"/>
                <a:cs typeface="Meiryo" charset="-128"/>
              </a:rPr>
              <a:t>, </a:t>
            </a:r>
            <a:r>
              <a:rPr lang="ja-JP" altLang="en-US" sz="2400" dirty="0">
                <a:latin typeface="+mn-ea"/>
                <a:cs typeface="Meiryo" charset="-128"/>
              </a:rPr>
              <a:t>タグ</a:t>
            </a:r>
            <a:r>
              <a:rPr lang="ja-JP" altLang="en-US" sz="2400" dirty="0" smtClean="0">
                <a:latin typeface="+mn-ea"/>
                <a:cs typeface="Meiryo" charset="-128"/>
              </a:rPr>
              <a:t>などのオブジェクトが推薦にどの程度寄与しているかを分析する指標</a:t>
            </a:r>
            <a:r>
              <a:rPr lang="en-US" altLang="ja-JP" sz="2400" dirty="0" smtClean="0">
                <a:latin typeface="+mn-ea"/>
                <a:cs typeface="Meiryo" charset="-128"/>
              </a:rPr>
              <a:t>(</a:t>
            </a:r>
            <a:r>
              <a:rPr lang="ja-JP" altLang="en-US" sz="2400" dirty="0" smtClean="0">
                <a:latin typeface="+mn-ea"/>
                <a:cs typeface="Meiryo" charset="-128"/>
              </a:rPr>
              <a:t>推薦因子の寄与分</a:t>
            </a:r>
            <a:r>
              <a:rPr lang="en-US" altLang="ja-JP" sz="2400" dirty="0" smtClean="0">
                <a:latin typeface="+mn-ea"/>
                <a:cs typeface="Meiryo" charset="-128"/>
              </a:rPr>
              <a:t>), </a:t>
            </a:r>
            <a:r>
              <a:rPr lang="ja-JP" altLang="en-US" sz="2400" dirty="0" smtClean="0">
                <a:latin typeface="+mn-ea"/>
                <a:cs typeface="Meiryo" charset="-128"/>
              </a:rPr>
              <a:t>およびそれを変化させる方法を提案する</a:t>
            </a:r>
            <a:endParaRPr lang="en-US" altLang="ja-JP" sz="2400" dirty="0" smtClean="0">
              <a:latin typeface="+mn-ea"/>
              <a:cs typeface="Meiryo" charset="-128"/>
            </a:endParaRPr>
          </a:p>
          <a:p>
            <a:pPr marL="342900" indent="-342900">
              <a:buFont typeface="Arial" charset="0"/>
              <a:buChar char="•"/>
            </a:pPr>
            <a:endParaRPr lang="en-US" altLang="ja-JP" sz="2400" dirty="0" smtClean="0">
              <a:latin typeface="+mn-ea"/>
              <a:cs typeface="Meiryo" charset="-128"/>
            </a:endParaRPr>
          </a:p>
          <a:p>
            <a:pPr marL="342900" indent="-342900">
              <a:buFont typeface="Arial" charset="0"/>
              <a:buChar char="•"/>
            </a:pPr>
            <a:endParaRPr lang="en-US" altLang="ja-JP" sz="2400" dirty="0">
              <a:latin typeface="+mn-ea"/>
              <a:cs typeface="Meiryo" charset="-128"/>
            </a:endParaRPr>
          </a:p>
          <a:p>
            <a:pPr marL="342900" indent="-342900">
              <a:buFont typeface="Arial" charset="0"/>
              <a:buChar char="•"/>
            </a:pPr>
            <a:r>
              <a:rPr lang="en-US" altLang="ja-JP" sz="2400" dirty="0" smtClean="0">
                <a:latin typeface="+mn-ea"/>
                <a:cs typeface="Meiryo" charset="-128"/>
              </a:rPr>
              <a:t> </a:t>
            </a:r>
            <a:r>
              <a:rPr lang="ja-JP" altLang="en-US" sz="2400" dirty="0" smtClean="0">
                <a:latin typeface="+mn-ea"/>
                <a:cs typeface="Meiryo" charset="-128"/>
              </a:rPr>
              <a:t>推薦因子の寄与分の異なるモデル間における推薦</a:t>
            </a:r>
            <a:r>
              <a:rPr lang="ja-JP" altLang="en-US" sz="2400" dirty="0">
                <a:latin typeface="+mn-ea"/>
                <a:cs typeface="Meiryo" charset="-128"/>
              </a:rPr>
              <a:t>の</a:t>
            </a:r>
            <a:r>
              <a:rPr lang="ja-JP" altLang="en-US" sz="2400" dirty="0" smtClean="0">
                <a:latin typeface="+mn-ea"/>
                <a:cs typeface="Meiryo" charset="-128"/>
              </a:rPr>
              <a:t>精度を比較し</a:t>
            </a:r>
            <a:r>
              <a:rPr lang="en-US" altLang="ja-JP" sz="2400" dirty="0" smtClean="0">
                <a:latin typeface="+mn-ea"/>
                <a:cs typeface="Meiryo" charset="-128"/>
              </a:rPr>
              <a:t>, </a:t>
            </a:r>
            <a:r>
              <a:rPr lang="ja-JP" altLang="en-US" sz="2400" dirty="0" smtClean="0">
                <a:latin typeface="+mn-ea"/>
                <a:cs typeface="Meiryo" charset="-128"/>
              </a:rPr>
              <a:t>ユーザー</a:t>
            </a:r>
            <a:r>
              <a:rPr lang="ja-JP" altLang="en-US" sz="2400" dirty="0">
                <a:latin typeface="+mn-ea"/>
                <a:cs typeface="Meiryo" charset="-128"/>
              </a:rPr>
              <a:t>によって最適なモデルが</a:t>
            </a:r>
            <a:r>
              <a:rPr lang="ja-JP" altLang="en-US" sz="2400" dirty="0" smtClean="0">
                <a:latin typeface="+mn-ea"/>
                <a:cs typeface="Meiryo" charset="-128"/>
              </a:rPr>
              <a:t>異なるかを検証</a:t>
            </a:r>
            <a:endParaRPr lang="en-US" altLang="ja-JP" sz="2400" dirty="0">
              <a:latin typeface="+mn-ea"/>
              <a:cs typeface="Meiryo" charset="-128"/>
            </a:endParaRPr>
          </a:p>
        </p:txBody>
      </p:sp>
    </p:spTree>
    <p:extLst>
      <p:ext uri="{BB962C8B-B14F-4D97-AF65-F5344CB8AC3E}">
        <p14:creationId xmlns:p14="http://schemas.microsoft.com/office/powerpoint/2010/main" val="171174912"/>
      </p:ext>
    </p:extLst>
  </p:cSld>
  <p:clrMapOvr>
    <a:masterClrMapping/>
  </p:clrMapOvr>
  <mc:AlternateContent xmlns:mc="http://schemas.openxmlformats.org/markup-compatibility/2006" xmlns:p14="http://schemas.microsoft.com/office/powerpoint/2010/main">
    <mc:Choice Requires="p14">
      <p:transition spd="slow" p14:dur="2000" advTm="28432"/>
    </mc:Choice>
    <mc:Fallback xmlns="">
      <p:transition spd="slow" advTm="284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5</a:t>
            </a:fld>
            <a:endParaRPr kumimoji="1" lang="ja-JP" altLang="en-US"/>
          </a:p>
        </p:txBody>
      </p:sp>
      <p:sp>
        <p:nvSpPr>
          <p:cNvPr id="5" name="タイトル 4"/>
          <p:cNvSpPr>
            <a:spLocks noGrp="1"/>
          </p:cNvSpPr>
          <p:nvPr>
            <p:ph type="title"/>
          </p:nvPr>
        </p:nvSpPr>
        <p:spPr/>
        <p:txBody>
          <a:bodyPr/>
          <a:lstStyle/>
          <a:p>
            <a:r>
              <a:rPr lang="ja-JP" altLang="en-US" sz="4000" dirty="0" smtClean="0"/>
              <a:t>提案手法の概要</a:t>
            </a:r>
            <a:endParaRPr lang="ja-JP" altLang="en-US" sz="4000" dirty="0"/>
          </a:p>
        </p:txBody>
      </p:sp>
      <p:sp>
        <p:nvSpPr>
          <p:cNvPr id="3" name="テキスト ボックス 2"/>
          <p:cNvSpPr txBox="1"/>
          <p:nvPr/>
        </p:nvSpPr>
        <p:spPr>
          <a:xfrm>
            <a:off x="436418" y="1992086"/>
            <a:ext cx="8648521" cy="1200329"/>
          </a:xfrm>
          <a:prstGeom prst="rect">
            <a:avLst/>
          </a:prstGeom>
          <a:noFill/>
        </p:spPr>
        <p:txBody>
          <a:bodyPr wrap="none" rtlCol="0">
            <a:spAutoFit/>
          </a:bodyPr>
          <a:lstStyle/>
          <a:p>
            <a:pPr marL="342900" indent="-342900">
              <a:buFont typeface="Arial" charset="0"/>
              <a:buChar char="•"/>
            </a:pPr>
            <a:r>
              <a:rPr lang="en-US" altLang="ja-JP" sz="2400" dirty="0" smtClean="0"/>
              <a:t>MRH </a:t>
            </a:r>
            <a:r>
              <a:rPr lang="ja-JP" altLang="en-US" sz="2400" dirty="0" smtClean="0"/>
              <a:t>の</a:t>
            </a:r>
            <a:r>
              <a:rPr lang="ja-JP" altLang="en-US" sz="2400" dirty="0"/>
              <a:t>リスタート付きランダムウォー </a:t>
            </a:r>
            <a:r>
              <a:rPr lang="ja-JP" altLang="en-US" sz="2400" dirty="0" smtClean="0"/>
              <a:t>ク版</a:t>
            </a:r>
            <a:r>
              <a:rPr lang="en-US" altLang="ja-JP" sz="2400" dirty="0" smtClean="0"/>
              <a:t>(RWR</a:t>
            </a:r>
            <a:r>
              <a:rPr lang="ja-JP" altLang="en-US" sz="2400" dirty="0" smtClean="0"/>
              <a:t>モデル</a:t>
            </a:r>
            <a:r>
              <a:rPr lang="en-US" altLang="ja-JP" sz="2400" dirty="0" smtClean="0"/>
              <a:t>)</a:t>
            </a:r>
          </a:p>
          <a:p>
            <a:r>
              <a:rPr lang="en-US" altLang="ja-JP" sz="2400" dirty="0" smtClean="0"/>
              <a:t>    </a:t>
            </a:r>
            <a:r>
              <a:rPr lang="ja-JP" altLang="en-US" sz="2400" dirty="0" smtClean="0"/>
              <a:t>において</a:t>
            </a:r>
            <a:r>
              <a:rPr lang="en-US" altLang="ja-JP" sz="2400" dirty="0" smtClean="0"/>
              <a:t>, </a:t>
            </a:r>
            <a:r>
              <a:rPr lang="ja-JP" altLang="en-US" sz="2400" dirty="0" smtClean="0"/>
              <a:t>各種のオブジェクト</a:t>
            </a:r>
            <a:r>
              <a:rPr lang="ja-JP" altLang="en-US" sz="2400" dirty="0"/>
              <a:t>の</a:t>
            </a:r>
            <a:r>
              <a:rPr lang="ja-JP" altLang="en-US" sz="2400" dirty="0" smtClean="0"/>
              <a:t>推薦ランキングへ</a:t>
            </a:r>
            <a:r>
              <a:rPr lang="ja-JP" altLang="en-US" sz="2400" dirty="0"/>
              <a:t>の</a:t>
            </a:r>
            <a:r>
              <a:rPr lang="ja-JP" altLang="en-US" sz="2400" dirty="0" smtClean="0"/>
              <a:t>寄与分</a:t>
            </a:r>
            <a:endParaRPr lang="en-US" altLang="ja-JP" sz="2400" dirty="0" smtClean="0"/>
          </a:p>
          <a:p>
            <a:r>
              <a:rPr lang="en-US" altLang="ja-JP" sz="2400" dirty="0"/>
              <a:t> </a:t>
            </a:r>
            <a:r>
              <a:rPr lang="en-US" altLang="ja-JP" sz="2400" dirty="0" smtClean="0"/>
              <a:t>   </a:t>
            </a:r>
            <a:r>
              <a:rPr lang="ja-JP" altLang="en-US" sz="2400" dirty="0" smtClean="0"/>
              <a:t>を</a:t>
            </a:r>
            <a:r>
              <a:rPr lang="ja-JP" altLang="en-US" sz="2400" dirty="0"/>
              <a:t>表す</a:t>
            </a:r>
            <a:r>
              <a:rPr lang="ja-JP" altLang="en-US" sz="2400" dirty="0" smtClean="0"/>
              <a:t>指標</a:t>
            </a:r>
            <a:r>
              <a:rPr lang="en-US" altLang="ja-JP" sz="2400" dirty="0" smtClean="0"/>
              <a:t>(</a:t>
            </a:r>
            <a:r>
              <a:rPr lang="ja-JP" altLang="en-US" sz="2400" dirty="0" smtClean="0"/>
              <a:t>推薦因子の寄与分</a:t>
            </a:r>
            <a:r>
              <a:rPr lang="en-US" altLang="ja-JP" sz="2400" dirty="0" smtClean="0"/>
              <a:t>)</a:t>
            </a:r>
            <a:r>
              <a:rPr lang="ja-JP" altLang="en-US" sz="2400" dirty="0" smtClean="0"/>
              <a:t>を定義する</a:t>
            </a:r>
            <a:endParaRPr lang="en-US" altLang="ja-JP" sz="2400" dirty="0"/>
          </a:p>
        </p:txBody>
      </p:sp>
      <p:sp>
        <p:nvSpPr>
          <p:cNvPr id="4" name="テキスト ボックス 3"/>
          <p:cNvSpPr txBox="1"/>
          <p:nvPr/>
        </p:nvSpPr>
        <p:spPr>
          <a:xfrm>
            <a:off x="436418" y="3770901"/>
            <a:ext cx="8081764" cy="1138773"/>
          </a:xfrm>
          <a:prstGeom prst="rect">
            <a:avLst/>
          </a:prstGeom>
          <a:noFill/>
        </p:spPr>
        <p:txBody>
          <a:bodyPr wrap="none" rtlCol="0">
            <a:spAutoFit/>
          </a:bodyPr>
          <a:lstStyle/>
          <a:p>
            <a:pPr marL="285750" indent="-285750">
              <a:buFont typeface="Arial" charset="0"/>
              <a:buChar char="•"/>
            </a:pPr>
            <a:r>
              <a:rPr lang="en-US" altLang="ja-JP" sz="2400" dirty="0"/>
              <a:t>RWR</a:t>
            </a:r>
            <a:r>
              <a:rPr lang="ja-JP" altLang="en-US" sz="2400" dirty="0"/>
              <a:t>モデルにおけるエッジの</a:t>
            </a:r>
            <a:r>
              <a:rPr lang="ja-JP" altLang="en-US" sz="2400" dirty="0" smtClean="0"/>
              <a:t>重みを</a:t>
            </a:r>
            <a:r>
              <a:rPr lang="ja-JP" altLang="en-US" sz="2400" dirty="0"/>
              <a:t>変化させることで</a:t>
            </a:r>
            <a:r>
              <a:rPr lang="en-US" altLang="ja-JP" sz="2400" dirty="0" smtClean="0"/>
              <a:t>,</a:t>
            </a:r>
            <a:r>
              <a:rPr lang="en-US" altLang="ja-JP" sz="2400" dirty="0"/>
              <a:t> </a:t>
            </a:r>
          </a:p>
          <a:p>
            <a:r>
              <a:rPr lang="en-US" altLang="ja-JP" sz="2400" dirty="0" smtClean="0"/>
              <a:t>   </a:t>
            </a:r>
            <a:r>
              <a:rPr lang="ja-JP" altLang="en-US" sz="2400" dirty="0" smtClean="0"/>
              <a:t>推薦</a:t>
            </a:r>
            <a:r>
              <a:rPr lang="ja-JP" altLang="en-US" sz="2400" dirty="0"/>
              <a:t>因子</a:t>
            </a:r>
            <a:r>
              <a:rPr lang="ja-JP" altLang="en-US" sz="2400" dirty="0">
                <a:latin typeface="+mn-ea"/>
                <a:cs typeface="Meiryo" charset="-128"/>
              </a:rPr>
              <a:t>の寄与分を変化</a:t>
            </a:r>
            <a:r>
              <a:rPr lang="ja-JP" altLang="en-US" sz="2400" dirty="0" smtClean="0">
                <a:latin typeface="+mn-ea"/>
                <a:cs typeface="Meiryo" charset="-128"/>
              </a:rPr>
              <a:t>させ</a:t>
            </a:r>
            <a:r>
              <a:rPr lang="ja-JP" altLang="en-US" sz="2400" dirty="0" smtClean="0"/>
              <a:t>る方法を提案する</a:t>
            </a:r>
            <a:endParaRPr lang="ja-JP" altLang="en-US" sz="2400" dirty="0"/>
          </a:p>
          <a:p>
            <a:endParaRPr kumimoji="1" lang="ja-JP" altLang="en-US" sz="2000" dirty="0"/>
          </a:p>
        </p:txBody>
      </p:sp>
    </p:spTree>
    <p:extLst>
      <p:ext uri="{BB962C8B-B14F-4D97-AF65-F5344CB8AC3E}">
        <p14:creationId xmlns:p14="http://schemas.microsoft.com/office/powerpoint/2010/main" val="1236538818"/>
      </p:ext>
    </p:extLst>
  </p:cSld>
  <p:clrMapOvr>
    <a:masterClrMapping/>
  </p:clrMapOvr>
  <mc:AlternateContent xmlns:mc="http://schemas.openxmlformats.org/markup-compatibility/2006" xmlns:p14="http://schemas.microsoft.com/office/powerpoint/2010/main">
    <mc:Choice Requires="p14">
      <p:transition spd="slow" p14:dur="2000" advTm="26100"/>
    </mc:Choice>
    <mc:Fallback xmlns="">
      <p:transition spd="slow" advTm="261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円/楕円 21"/>
          <p:cNvSpPr/>
          <p:nvPr/>
        </p:nvSpPr>
        <p:spPr>
          <a:xfrm>
            <a:off x="2717850" y="5187540"/>
            <a:ext cx="3260019" cy="16373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ln>
                <a:solidFill>
                  <a:sysClr val="windowText" lastClr="000000"/>
                </a:solidFill>
              </a:ln>
              <a:solidFill>
                <a:schemeClr val="bg1"/>
              </a:solidFill>
            </a:endParaRPr>
          </a:p>
        </p:txBody>
      </p:sp>
      <mc:AlternateContent xmlns:mc="http://schemas.openxmlformats.org/markup-compatibility/2006" xmlns:a14="http://schemas.microsoft.com/office/drawing/2010/main">
        <mc:Choice Requires="a14">
          <p:sp>
            <p:nvSpPr>
              <p:cNvPr id="18" name="円/楕円 17"/>
              <p:cNvSpPr/>
              <p:nvPr/>
            </p:nvSpPr>
            <p:spPr>
              <a:xfrm>
                <a:off x="4906873" y="5678690"/>
                <a:ext cx="607869" cy="58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𝑚</m:t>
                          </m:r>
                        </m:e>
                        <m:sub>
                          <m:r>
                            <a:rPr lang="en-US" altLang="ja-JP" sz="1350" i="1">
                              <a:latin typeface="Cambria Math" charset="0"/>
                            </a:rPr>
                            <m:t>1</m:t>
                          </m:r>
                        </m:sub>
                      </m:sSub>
                    </m:oMath>
                  </m:oMathPara>
                </a14:m>
                <a:endParaRPr lang="ja-JP" altLang="en-US" sz="1350" dirty="0"/>
              </a:p>
            </p:txBody>
          </p:sp>
        </mc:Choice>
        <mc:Fallback xmlns="">
          <p:sp>
            <p:nvSpPr>
              <p:cNvPr id="18" name="円/楕円 17"/>
              <p:cNvSpPr>
                <a:spLocks noRot="1" noChangeAspect="1" noMove="1" noResize="1" noEditPoints="1" noAdjustHandles="1" noChangeArrowheads="1" noChangeShapeType="1" noTextEdit="1"/>
              </p:cNvSpPr>
              <p:nvPr/>
            </p:nvSpPr>
            <p:spPr>
              <a:xfrm>
                <a:off x="4906873" y="5678690"/>
                <a:ext cx="607869" cy="586169"/>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円/楕円 28"/>
              <p:cNvSpPr/>
              <p:nvPr/>
            </p:nvSpPr>
            <p:spPr>
              <a:xfrm>
                <a:off x="3092047" y="5659443"/>
                <a:ext cx="550027" cy="57697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r>
                            <a:rPr lang="en-US" altLang="ja-JP" sz="1350" i="1">
                              <a:latin typeface="Cambria Math" charset="0"/>
                            </a:rPr>
                            <m:t>1</m:t>
                          </m:r>
                        </m:sub>
                      </m:sSub>
                    </m:oMath>
                  </m:oMathPara>
                </a14:m>
                <a:endParaRPr lang="ja-JP" altLang="en-US" sz="1350" dirty="0"/>
              </a:p>
            </p:txBody>
          </p:sp>
        </mc:Choice>
        <mc:Fallback xmlns="">
          <p:sp>
            <p:nvSpPr>
              <p:cNvPr id="29" name="円/楕円 28"/>
              <p:cNvSpPr>
                <a:spLocks noRot="1" noChangeAspect="1" noMove="1" noResize="1" noEditPoints="1" noAdjustHandles="1" noChangeArrowheads="1" noChangeShapeType="1" noTextEdit="1"/>
              </p:cNvSpPr>
              <p:nvPr/>
            </p:nvSpPr>
            <p:spPr>
              <a:xfrm>
                <a:off x="3092047" y="5659443"/>
                <a:ext cx="550027" cy="576978"/>
              </a:xfrm>
              <a:prstGeom prst="ellipse">
                <a:avLst/>
              </a:prstGeom>
              <a:blipFill rotWithShape="0">
                <a:blip r:embed="rId4"/>
                <a:stretch>
                  <a:fillRect/>
                </a:stretch>
              </a:blipFill>
              <a:ln>
                <a:solidFill>
                  <a:schemeClr val="accent3"/>
                </a:solidFill>
              </a:ln>
            </p:spPr>
            <p:txBody>
              <a:bodyPr/>
              <a:lstStyle/>
              <a:p>
                <a:r>
                  <a:rPr lang="ja-JP" altLang="en-US">
                    <a:noFill/>
                  </a:rPr>
                  <a:t> </a:t>
                </a:r>
              </a:p>
            </p:txBody>
          </p:sp>
        </mc:Fallback>
      </mc:AlternateContent>
      <p:sp>
        <p:nvSpPr>
          <p:cNvPr id="32" name="円/楕円 31"/>
          <p:cNvSpPr/>
          <p:nvPr/>
        </p:nvSpPr>
        <p:spPr>
          <a:xfrm flipV="1">
            <a:off x="3953020" y="5619621"/>
            <a:ext cx="644237" cy="644236"/>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2"/>
              </a:solidFill>
            </a:endParaRPr>
          </a:p>
        </p:txBody>
      </p:sp>
      <mc:AlternateContent xmlns:mc="http://schemas.openxmlformats.org/markup-compatibility/2006" xmlns:a14="http://schemas.microsoft.com/office/drawing/2010/main">
        <mc:Choice Requires="a14">
          <p:sp>
            <p:nvSpPr>
              <p:cNvPr id="23" name="テキスト ボックス 22"/>
              <p:cNvSpPr txBox="1"/>
              <p:nvPr/>
            </p:nvSpPr>
            <p:spPr>
              <a:xfrm rot="10800000" flipH="1" flipV="1">
                <a:off x="4015261" y="5714040"/>
                <a:ext cx="5819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bg1"/>
                              </a:solidFill>
                              <a:latin typeface="Cambria Math" charset="0"/>
                            </a:rPr>
                          </m:ctrlPr>
                        </m:sSubPr>
                        <m:e>
                          <m:r>
                            <a:rPr kumimoji="1" lang="en-US" altLang="ja-JP" b="0" i="1" smtClean="0">
                              <a:solidFill>
                                <a:schemeClr val="bg1"/>
                              </a:solidFill>
                              <a:latin typeface="Cambria Math" charset="0"/>
                            </a:rPr>
                            <m:t>𝑡</m:t>
                          </m:r>
                        </m:e>
                        <m:sub>
                          <m:r>
                            <a:rPr kumimoji="1" lang="en-US" altLang="ja-JP" b="0" i="1" smtClean="0">
                              <a:solidFill>
                                <a:schemeClr val="bg1"/>
                              </a:solidFill>
                              <a:latin typeface="Cambria Math" charset="0"/>
                            </a:rPr>
                            <m:t>1</m:t>
                          </m:r>
                        </m:sub>
                      </m:sSub>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rot="10800000" flipH="1" flipV="1">
                <a:off x="4015261" y="5714040"/>
                <a:ext cx="581996"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6</a:t>
            </a:fld>
            <a:endParaRPr kumimoji="1" lang="ja-JP" altLang="en-US"/>
          </a:p>
        </p:txBody>
      </p:sp>
      <p:sp>
        <p:nvSpPr>
          <p:cNvPr id="5" name="タイトル 4"/>
          <p:cNvSpPr>
            <a:spLocks noGrp="1"/>
          </p:cNvSpPr>
          <p:nvPr>
            <p:ph type="title"/>
          </p:nvPr>
        </p:nvSpPr>
        <p:spPr/>
        <p:txBody>
          <a:bodyPr/>
          <a:lstStyle/>
          <a:p>
            <a:r>
              <a:rPr lang="ja-JP" altLang="en-US" sz="4000" dirty="0" smtClean="0"/>
              <a:t>ハイパーグラフ</a:t>
            </a:r>
            <a:endParaRPr lang="ja-JP" altLang="en-US" sz="4000" dirty="0"/>
          </a:p>
        </p:txBody>
      </p:sp>
      <p:sp>
        <p:nvSpPr>
          <p:cNvPr id="8" name="テキスト ボックス 7"/>
          <p:cNvSpPr txBox="1"/>
          <p:nvPr/>
        </p:nvSpPr>
        <p:spPr>
          <a:xfrm>
            <a:off x="6681382" y="-620381"/>
            <a:ext cx="6152875" cy="369332"/>
          </a:xfrm>
          <a:prstGeom prst="rect">
            <a:avLst/>
          </a:prstGeom>
          <a:noFill/>
        </p:spPr>
        <p:txBody>
          <a:bodyPr wrap="square" rtlCol="0">
            <a:spAutoFit/>
          </a:bodyPr>
          <a:lstStyle/>
          <a:p>
            <a:r>
              <a:rPr lang="en-US" altLang="ja-JP" dirty="0" smtClean="0">
                <a:latin typeface="+mn-ea"/>
                <a:cs typeface="Meiryo" charset="-128"/>
              </a:rPr>
              <a:t>Music Recommendation via </a:t>
            </a:r>
            <a:r>
              <a:rPr lang="en-US" altLang="ja-JP" dirty="0" err="1" smtClean="0">
                <a:latin typeface="+mn-ea"/>
                <a:cs typeface="Meiryo" charset="-128"/>
              </a:rPr>
              <a:t>Hypergraph</a:t>
            </a:r>
            <a:r>
              <a:rPr lang="en-US" altLang="ja-JP" dirty="0" smtClean="0">
                <a:latin typeface="+mn-ea"/>
                <a:cs typeface="Meiryo" charset="-128"/>
              </a:rPr>
              <a:t> (MRH) </a:t>
            </a:r>
            <a:r>
              <a:rPr lang="en-US" altLang="ja-JP" sz="1600" dirty="0"/>
              <a:t>[Tan et al., 2011]</a:t>
            </a:r>
            <a:endParaRPr lang="ja-JP" altLang="en-US" sz="1600" dirty="0">
              <a:latin typeface="+mn-ea"/>
              <a:cs typeface="Meiryo" charset="-128"/>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296911" y="1236806"/>
                <a:ext cx="7349256" cy="646331"/>
              </a:xfrm>
              <a:prstGeom prst="rect">
                <a:avLst/>
              </a:prstGeom>
              <a:noFill/>
            </p:spPr>
            <p:txBody>
              <a:bodyPr wrap="none" rtlCol="0">
                <a:spAutoFit/>
              </a:bodyPr>
              <a:lstStyle/>
              <a:p>
                <a:r>
                  <a:rPr kumimoji="1" lang="ja-JP" altLang="en-US" dirty="0" smtClean="0"/>
                  <a:t>ハイパーグラフ</a:t>
                </a:r>
                <a:r>
                  <a:rPr kumimoji="1" lang="en-US" altLang="ja-JP" dirty="0" smtClean="0"/>
                  <a:t>G(V, </a:t>
                </a:r>
                <a14:m>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𝐸</m:t>
                        </m:r>
                      </m:e>
                      <m:sub>
                        <m:r>
                          <a:rPr kumimoji="1" lang="en-US" altLang="ja-JP" b="0" i="1" smtClean="0">
                            <a:latin typeface="Cambria Math" charset="0"/>
                          </a:rPr>
                          <m:t>h</m:t>
                        </m:r>
                      </m:sub>
                    </m:sSub>
                  </m:oMath>
                </a14:m>
                <a:r>
                  <a:rPr kumimoji="1" lang="en-US" altLang="ja-JP" dirty="0" smtClean="0"/>
                  <a:t>, w)</a:t>
                </a:r>
                <a:r>
                  <a:rPr lang="en-US" altLang="ja-JP" dirty="0"/>
                  <a:t> </a:t>
                </a:r>
                <a:r>
                  <a:rPr lang="ja-JP" altLang="en-US" dirty="0" smtClean="0"/>
                  <a:t>とは</a:t>
                </a:r>
                <a:r>
                  <a:rPr lang="en-US" altLang="ja-JP" dirty="0" smtClean="0"/>
                  <a:t>, </a:t>
                </a:r>
                <a:r>
                  <a:rPr lang="ja-JP" altLang="en-US" dirty="0" smtClean="0"/>
                  <a:t>辺を頂点集合で定義することにより</a:t>
                </a:r>
                <a:r>
                  <a:rPr lang="en-US" altLang="ja-JP" dirty="0" smtClean="0"/>
                  <a:t>, </a:t>
                </a:r>
              </a:p>
              <a:p>
                <a:r>
                  <a:rPr lang="en-US" altLang="ja-JP" dirty="0" smtClean="0"/>
                  <a:t>3</a:t>
                </a:r>
                <a:r>
                  <a:rPr lang="ja-JP" altLang="en-US" dirty="0"/>
                  <a:t>項以上の関係を</a:t>
                </a:r>
                <a:r>
                  <a:rPr lang="ja-JP" altLang="en-US" dirty="0" smtClean="0"/>
                  <a:t>表すことができるグラフ</a:t>
                </a:r>
                <a:endParaRPr lang="en-US" altLang="ja-JP"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96911" y="1236806"/>
                <a:ext cx="7349256" cy="646331"/>
              </a:xfrm>
              <a:prstGeom prst="rect">
                <a:avLst/>
              </a:prstGeom>
              <a:blipFill rotWithShape="0">
                <a:blip r:embed="rId6"/>
                <a:stretch>
                  <a:fillRect l="-747" t="-7547"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2625891" y="4047645"/>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r>
                            <a:rPr lang="en-US" altLang="ja-JP" sz="1350" i="1">
                              <a:latin typeface="Cambria Math" charset="0"/>
                            </a:rPr>
                            <m:t>1</m:t>
                          </m:r>
                        </m:sub>
                      </m:sSub>
                    </m:oMath>
                  </m:oMathPara>
                </a14:m>
                <a:endParaRPr lang="ja-JP" altLang="en-US" sz="1350" dirty="0"/>
              </a:p>
            </p:txBody>
          </p:sp>
        </mc:Choice>
        <mc:Fallback xmlns="">
          <p:sp>
            <p:nvSpPr>
              <p:cNvPr id="9" name="円/楕円 8"/>
              <p:cNvSpPr>
                <a:spLocks noRot="1" noChangeAspect="1" noMove="1" noResize="1" noEditPoints="1" noAdjustHandles="1" noChangeArrowheads="1" noChangeShapeType="1" noTextEdit="1"/>
              </p:cNvSpPr>
              <p:nvPr/>
            </p:nvSpPr>
            <p:spPr>
              <a:xfrm>
                <a:off x="2625891" y="4047645"/>
                <a:ext cx="644237" cy="644237"/>
              </a:xfrm>
              <a:prstGeom prst="ellipse">
                <a:avLst/>
              </a:prstGeom>
              <a:blipFill rotWithShape="0">
                <a:blip r:embed="rId7"/>
                <a:stretch>
                  <a:fillRect/>
                </a:stretch>
              </a:blipFill>
              <a:ln>
                <a:solidFill>
                  <a:schemeClr val="accent3"/>
                </a:solidFill>
              </a:ln>
            </p:spPr>
            <p:txBody>
              <a:bodyPr/>
              <a:lstStyle/>
              <a:p>
                <a:r>
                  <a:rPr lang="ja-JP" altLang="en-US">
                    <a:noFill/>
                  </a:rPr>
                  <a:t> </a:t>
                </a:r>
              </a:p>
            </p:txBody>
          </p:sp>
        </mc:Fallback>
      </mc:AlternateContent>
      <p:sp>
        <p:nvSpPr>
          <p:cNvPr id="11" name="正方形/長方形 10"/>
          <p:cNvSpPr/>
          <p:nvPr/>
        </p:nvSpPr>
        <p:spPr>
          <a:xfrm flipV="1">
            <a:off x="3276220" y="4332737"/>
            <a:ext cx="1257299" cy="342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2" name="円/楕円 11"/>
              <p:cNvSpPr/>
              <p:nvPr/>
            </p:nvSpPr>
            <p:spPr>
              <a:xfrm>
                <a:off x="4539611" y="3999453"/>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1</m:t>
                          </m:r>
                        </m:sub>
                      </m:sSub>
                    </m:oMath>
                  </m:oMathPara>
                </a14:m>
                <a:endParaRPr lang="ja-JP" altLang="en-US" sz="1350" dirty="0"/>
              </a:p>
            </p:txBody>
          </p:sp>
        </mc:Choice>
        <mc:Fallback xmlns="">
          <p:sp>
            <p:nvSpPr>
              <p:cNvPr id="12" name="円/楕円 11"/>
              <p:cNvSpPr>
                <a:spLocks noRot="1" noChangeAspect="1" noMove="1" noResize="1" noEditPoints="1" noAdjustHandles="1" noChangeArrowheads="1" noChangeShapeType="1" noTextEdit="1"/>
              </p:cNvSpPr>
              <p:nvPr/>
            </p:nvSpPr>
            <p:spPr>
              <a:xfrm>
                <a:off x="4539611" y="3999453"/>
                <a:ext cx="644237" cy="64423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1567413" y="3514503"/>
                <a:ext cx="613053" cy="309187"/>
              </a:xfrm>
              <a:prstGeom prst="rect">
                <a:avLst/>
              </a:prstGeom>
              <a:noFill/>
            </p:spPr>
            <p:txBody>
              <a:bodyPr wrap="none" rtlCol="0">
                <a:spAutoFit/>
              </a:bodyPr>
              <a:lstStyle/>
              <a:p>
                <a14:m>
                  <m:oMath xmlns:m="http://schemas.openxmlformats.org/officeDocument/2006/math">
                    <m:sSub>
                      <m:sSubPr>
                        <m:ctrlPr>
                          <a:rPr lang="en-US" altLang="ja-JP" sz="1350" i="1" smtClean="0">
                            <a:latin typeface="Cambria Math" charset="0"/>
                          </a:rPr>
                        </m:ctrlPr>
                      </m:sSubPr>
                      <m:e>
                        <m:r>
                          <a:rPr lang="en-US" altLang="ja-JP" sz="1350" b="0" i="1" smtClean="0">
                            <a:latin typeface="Cambria Math" charset="0"/>
                          </a:rPr>
                          <m:t>𝑤</m:t>
                        </m:r>
                      </m:e>
                      <m:sub>
                        <m:r>
                          <a:rPr lang="en-US" altLang="ja-JP" sz="1350" b="0" i="1" smtClean="0">
                            <a:latin typeface="Cambria Math" charset="0"/>
                          </a:rPr>
                          <m:t>𝑖</m:t>
                        </m:r>
                        <m:r>
                          <a:rPr lang="en-US" altLang="ja-JP" sz="1350" b="0" i="1" smtClean="0">
                            <a:latin typeface="Cambria Math" charset="0"/>
                          </a:rPr>
                          <m:t>,</m:t>
                        </m:r>
                        <m:r>
                          <a:rPr lang="en-US" altLang="ja-JP" sz="1350" b="0" i="1" smtClean="0">
                            <a:latin typeface="Cambria Math" charset="0"/>
                          </a:rPr>
                          <m:t>𝑖</m:t>
                        </m:r>
                      </m:sub>
                    </m:sSub>
                  </m:oMath>
                </a14:m>
                <a:r>
                  <a:rPr lang="en-US" altLang="ja-JP" sz="1350" dirty="0" smtClean="0"/>
                  <a:t>=3</a:t>
                </a:r>
                <a:endParaRPr lang="ja-JP" altLang="en-US" sz="135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567413" y="3514503"/>
                <a:ext cx="613053" cy="309187"/>
              </a:xfrm>
              <a:prstGeom prst="rect">
                <a:avLst/>
              </a:prstGeom>
              <a:blipFill rotWithShape="0">
                <a:blip r:embed="rId9"/>
                <a:stretch>
                  <a:fillRect t="-4000" r="-3000" b="-1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423706" y="4922719"/>
                <a:ext cx="992579" cy="507831"/>
              </a:xfrm>
              <a:prstGeom prst="rect">
                <a:avLst/>
              </a:prstGeom>
              <a:noFill/>
            </p:spPr>
            <p:txBody>
              <a:bodyPr wrap="none" rtlCol="0">
                <a:spAutoFit/>
              </a:bodyPr>
              <a:lstStyle/>
              <a:p>
                <a:pPr marL="285750" indent="-285750">
                  <a:buFont typeface="Arial" charset="0"/>
                  <a:buChar char="•"/>
                </a:pPr>
                <a14:m>
                  <m:oMath xmlns:m="http://schemas.openxmlformats.org/officeDocument/2006/math">
                    <m:sSup>
                      <m:sSupPr>
                        <m:ctrlPr>
                          <a:rPr lang="en-US" altLang="ja-JP" sz="1350" i="1">
                            <a:latin typeface="Cambria Math" charset="0"/>
                          </a:rPr>
                        </m:ctrlPr>
                      </m:sSupPr>
                      <m:e>
                        <m:r>
                          <a:rPr lang="en-US" altLang="ja-JP" sz="1350" i="1">
                            <a:latin typeface="Cambria Math" charset="0"/>
                          </a:rPr>
                          <m:t>𝐸</m:t>
                        </m:r>
                      </m:e>
                      <m:sup>
                        <m:r>
                          <a:rPr lang="en-US" altLang="ja-JP" sz="1350" i="1">
                            <a:latin typeface="Cambria Math" charset="0"/>
                          </a:rPr>
                          <m:t>2</m:t>
                        </m:r>
                      </m:sup>
                    </m:sSup>
                    <m:r>
                      <a:rPr lang="en-US" altLang="ja-JP" sz="1350" i="1">
                        <a:latin typeface="Cambria Math" charset="0"/>
                      </a:rPr>
                      <m:t>:</m:t>
                    </m:r>
                  </m:oMath>
                </a14:m>
                <a:endParaRPr lang="en-US" altLang="ja-JP" sz="1350" dirty="0" smtClean="0"/>
              </a:p>
              <a:p>
                <a:r>
                  <a:rPr lang="en-US" altLang="ja-JP" sz="1350" dirty="0" smtClean="0"/>
                  <a:t>(</a:t>
                </a:r>
                <a:r>
                  <a:rPr lang="ja-JP" altLang="en-US" sz="1350" dirty="0" smtClean="0"/>
                  <a:t>タグ情報</a:t>
                </a:r>
                <a:r>
                  <a:rPr lang="en-US" altLang="ja-JP" sz="1350" dirty="0" smtClean="0"/>
                  <a:t>)</a:t>
                </a:r>
                <a:endParaRPr lang="ja-JP" altLang="en-US" sz="135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23706" y="4922719"/>
                <a:ext cx="992579" cy="507831"/>
              </a:xfrm>
              <a:prstGeom prst="rect">
                <a:avLst/>
              </a:prstGeom>
              <a:blipFill rotWithShape="0">
                <a:blip r:embed="rId11"/>
                <a:stretch>
                  <a:fillRect l="-1852" b="-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435648" y="3528657"/>
                <a:ext cx="819455" cy="507831"/>
              </a:xfrm>
              <a:prstGeom prst="rect">
                <a:avLst/>
              </a:prstGeom>
              <a:noFill/>
            </p:spPr>
            <p:txBody>
              <a:bodyPr wrap="none" rtlCol="0">
                <a:spAutoFit/>
              </a:bodyPr>
              <a:lstStyle/>
              <a:p>
                <a:pPr marL="285750" indent="-285750">
                  <a:buFont typeface="Arial" charset="0"/>
                  <a:buChar char="•"/>
                </a:pPr>
                <a14:m>
                  <m:oMath xmlns:m="http://schemas.openxmlformats.org/officeDocument/2006/math">
                    <m:sSup>
                      <m:sSupPr>
                        <m:ctrlPr>
                          <a:rPr lang="en-US" altLang="ja-JP" sz="1350" i="1">
                            <a:latin typeface="Cambria Math" charset="0"/>
                          </a:rPr>
                        </m:ctrlPr>
                      </m:sSupPr>
                      <m:e>
                        <m:r>
                          <a:rPr lang="en-US" altLang="ja-JP" sz="1350" i="1">
                            <a:latin typeface="Cambria Math" charset="0"/>
                          </a:rPr>
                          <m:t>𝐸</m:t>
                        </m:r>
                      </m:e>
                      <m:sup>
                        <m:r>
                          <a:rPr lang="en-US" altLang="ja-JP" sz="1350" i="1">
                            <a:latin typeface="Cambria Math" charset="0"/>
                          </a:rPr>
                          <m:t>1</m:t>
                        </m:r>
                      </m:sup>
                    </m:sSup>
                  </m:oMath>
                </a14:m>
                <a:r>
                  <a:rPr lang="en-US" altLang="ja-JP" sz="1350" dirty="0" smtClean="0"/>
                  <a:t>:</a:t>
                </a:r>
              </a:p>
              <a:p>
                <a:r>
                  <a:rPr lang="en-US" altLang="ja-JP" sz="1350" dirty="0" smtClean="0"/>
                  <a:t>(</a:t>
                </a:r>
                <a:r>
                  <a:rPr lang="ja-JP" altLang="en-US" sz="1350" dirty="0" smtClean="0"/>
                  <a:t>評価値</a:t>
                </a:r>
                <a:r>
                  <a:rPr lang="en-US" altLang="ja-JP" sz="1350" dirty="0" smtClean="0"/>
                  <a:t>)</a:t>
                </a:r>
                <a:endParaRPr lang="ja-JP" altLang="en-US" sz="135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435648" y="3528657"/>
                <a:ext cx="819455" cy="507831"/>
              </a:xfrm>
              <a:prstGeom prst="rect">
                <a:avLst/>
              </a:prstGeom>
              <a:blipFill rotWithShape="0">
                <a:blip r:embed="rId12"/>
                <a:stretch>
                  <a:fillRect l="-1481" t="-2410" b="-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9458894" y="1958248"/>
                <a:ext cx="3257815" cy="923330"/>
              </a:xfrm>
              <a:prstGeom prst="rect">
                <a:avLst/>
              </a:prstGeom>
              <a:noFill/>
            </p:spPr>
            <p:txBody>
              <a:bodyPr wrap="none" rtlCol="0">
                <a:spAutoFit/>
              </a:bodyPr>
              <a:lstStyle/>
              <a:p>
                <a:r>
                  <a:rPr lang="en-US" altLang="ja-JP" sz="1350" dirty="0" smtClean="0"/>
                  <a:t>H:</a:t>
                </a:r>
                <a:r>
                  <a:rPr lang="ja-JP" altLang="en-US" sz="1350" dirty="0" smtClean="0"/>
                  <a:t>接続行列</a:t>
                </a:r>
                <a:endParaRPr lang="en-US" altLang="ja-JP" sz="1350" dirty="0"/>
              </a:p>
              <a:p>
                <a:r>
                  <a:rPr lang="en-US" altLang="ja-JP" sz="1350" dirty="0"/>
                  <a:t>W:</a:t>
                </a:r>
                <a:r>
                  <a:rPr lang="ja-JP" altLang="en-US" sz="1350" dirty="0"/>
                  <a:t>エッジの</a:t>
                </a:r>
                <a:r>
                  <a:rPr lang="ja-JP" altLang="en-US" sz="1350" dirty="0" smtClean="0"/>
                  <a:t>重み行列</a:t>
                </a:r>
                <a:endParaRPr lang="en-US" altLang="ja-JP" sz="1350" dirty="0"/>
              </a:p>
              <a:p>
                <a14:m>
                  <m:oMath xmlns:m="http://schemas.openxmlformats.org/officeDocument/2006/math">
                    <m:sSub>
                      <m:sSubPr>
                        <m:ctrlPr>
                          <a:rPr lang="en-US" altLang="ja-JP" sz="1350" i="1">
                            <a:latin typeface="Cambria Math" charset="0"/>
                          </a:rPr>
                        </m:ctrlPr>
                      </m:sSubPr>
                      <m:e>
                        <m:r>
                          <a:rPr lang="en-US" altLang="ja-JP" sz="1350" i="1">
                            <a:latin typeface="Cambria Math" charset="0"/>
                          </a:rPr>
                          <m:t>𝐷</m:t>
                        </m:r>
                      </m:e>
                      <m:sub>
                        <m:r>
                          <a:rPr lang="en-US" altLang="ja-JP" sz="1350" i="1">
                            <a:latin typeface="Cambria Math" charset="0"/>
                          </a:rPr>
                          <m:t>𝑣</m:t>
                        </m:r>
                      </m:sub>
                    </m:sSub>
                  </m:oMath>
                </a14:m>
                <a:r>
                  <a:rPr lang="en-US" altLang="ja-JP" sz="1350" dirty="0"/>
                  <a:t>:</a:t>
                </a:r>
                <a:r>
                  <a:rPr lang="ja-JP" altLang="en-US" sz="1350" dirty="0"/>
                  <a:t>ノード</a:t>
                </a:r>
                <a:r>
                  <a:rPr lang="en-US" altLang="ja-JP" sz="1350" dirty="0"/>
                  <a:t>v</a:t>
                </a:r>
                <a:r>
                  <a:rPr lang="ja-JP" altLang="en-US" sz="1350" dirty="0"/>
                  <a:t>の次数</a:t>
                </a:r>
                <a:r>
                  <a:rPr lang="en-US" altLang="ja-JP" sz="1350" dirty="0"/>
                  <a:t>d(v)</a:t>
                </a:r>
                <a:r>
                  <a:rPr lang="ja-JP" altLang="en-US" sz="1350" dirty="0"/>
                  <a:t>を成分とした行列</a:t>
                </a:r>
                <a:endParaRPr lang="en-US" altLang="ja-JP" sz="1350" dirty="0"/>
              </a:p>
              <a:p>
                <a14:m>
                  <m:oMath xmlns:m="http://schemas.openxmlformats.org/officeDocument/2006/math">
                    <m:sSub>
                      <m:sSubPr>
                        <m:ctrlPr>
                          <a:rPr lang="en-US" altLang="ja-JP" sz="1350" i="1">
                            <a:latin typeface="Cambria Math" charset="0"/>
                          </a:rPr>
                        </m:ctrlPr>
                      </m:sSubPr>
                      <m:e>
                        <m:r>
                          <a:rPr lang="en-US" altLang="ja-JP" sz="1350" i="1">
                            <a:latin typeface="Cambria Math" charset="0"/>
                          </a:rPr>
                          <m:t>𝐷</m:t>
                        </m:r>
                      </m:e>
                      <m:sub>
                        <m:r>
                          <a:rPr lang="en-US" altLang="ja-JP" sz="1350" i="1">
                            <a:latin typeface="Cambria Math" charset="0"/>
                          </a:rPr>
                          <m:t>𝑒</m:t>
                        </m:r>
                      </m:sub>
                    </m:sSub>
                  </m:oMath>
                </a14:m>
                <a:r>
                  <a:rPr lang="en-US" altLang="ja-JP" sz="1350" dirty="0"/>
                  <a:t>:</a:t>
                </a:r>
                <a:r>
                  <a:rPr lang="ja-JP" altLang="en-US" sz="1350" dirty="0"/>
                  <a:t>エッジ</a:t>
                </a:r>
                <a:r>
                  <a:rPr lang="en-US" altLang="ja-JP" sz="1350" dirty="0"/>
                  <a:t>e</a:t>
                </a:r>
                <a:r>
                  <a:rPr lang="ja-JP" altLang="en-US" sz="1350" dirty="0"/>
                  <a:t>の次数</a:t>
                </a:r>
                <a14:m>
                  <m:oMath xmlns:m="http://schemas.openxmlformats.org/officeDocument/2006/math">
                    <m:r>
                      <a:rPr lang="mr-IN" altLang="ja-JP" sz="1350" i="1">
                        <a:latin typeface="Cambria Math" charset="0"/>
                        <a:ea typeface="Cambria Math" charset="0"/>
                        <a:cs typeface="Cambria Math" charset="0"/>
                      </a:rPr>
                      <m:t>𝛿</m:t>
                    </m:r>
                    <m:r>
                      <a:rPr lang="en-US" altLang="ja-JP" sz="1350" i="1">
                        <a:latin typeface="Cambria Math" charset="0"/>
                        <a:ea typeface="Cambria Math" charset="0"/>
                        <a:cs typeface="Cambria Math" charset="0"/>
                      </a:rPr>
                      <m:t>(</m:t>
                    </m:r>
                    <m:r>
                      <a:rPr lang="en-US" altLang="ja-JP" sz="1350" i="1">
                        <a:latin typeface="Cambria Math" charset="0"/>
                        <a:ea typeface="Cambria Math" charset="0"/>
                        <a:cs typeface="Cambria Math" charset="0"/>
                      </a:rPr>
                      <m:t>𝑒</m:t>
                    </m:r>
                    <m:r>
                      <a:rPr lang="en-US" altLang="ja-JP" sz="1350" i="1">
                        <a:latin typeface="Cambria Math" charset="0"/>
                        <a:ea typeface="Cambria Math" charset="0"/>
                        <a:cs typeface="Cambria Math" charset="0"/>
                      </a:rPr>
                      <m:t>)</m:t>
                    </m:r>
                  </m:oMath>
                </a14:m>
                <a:r>
                  <a:rPr lang="ja-JP" altLang="en-US" sz="1350" dirty="0"/>
                  <a:t>を成分とした行列</a:t>
                </a:r>
                <a:endParaRPr lang="en-US" altLang="ja-JP" sz="1350"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9458894" y="1958248"/>
                <a:ext cx="3257815" cy="923330"/>
              </a:xfrm>
              <a:prstGeom prst="rect">
                <a:avLst/>
              </a:prstGeom>
              <a:blipFill rotWithShape="0">
                <a:blip r:embed="rId13"/>
                <a:stretch>
                  <a:fillRect l="-562" t="-1316" b="-59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9472673" y="3776508"/>
                <a:ext cx="2003305" cy="6227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350" i="1" smtClean="0">
                          <a:latin typeface="Cambria Math" charset="0"/>
                        </a:rPr>
                        <m:t>𝑑</m:t>
                      </m:r>
                      <m:d>
                        <m:dPr>
                          <m:ctrlPr>
                            <a:rPr lang="en-US" altLang="ja-JP" sz="1350" i="1">
                              <a:latin typeface="Cambria Math" charset="0"/>
                            </a:rPr>
                          </m:ctrlPr>
                        </m:dPr>
                        <m:e>
                          <m:r>
                            <a:rPr lang="en-US" altLang="ja-JP" sz="1350" i="1">
                              <a:latin typeface="Cambria Math" charset="0"/>
                            </a:rPr>
                            <m:t>𝑣</m:t>
                          </m:r>
                        </m:e>
                      </m:d>
                      <m:r>
                        <a:rPr lang="en-US" altLang="ja-JP" sz="1350" i="1">
                          <a:latin typeface="Cambria Math" charset="0"/>
                        </a:rPr>
                        <m:t>=</m:t>
                      </m:r>
                      <m:nary>
                        <m:naryPr>
                          <m:chr m:val="∑"/>
                          <m:supHide m:val="on"/>
                          <m:ctrlPr>
                            <a:rPr lang="en-US" altLang="ja-JP" sz="1350" i="1" smtClean="0">
                              <a:latin typeface="Cambria Math" charset="0"/>
                            </a:rPr>
                          </m:ctrlPr>
                        </m:naryPr>
                        <m:sub>
                          <m:r>
                            <m:rPr>
                              <m:brk m:alnAt="7"/>
                            </m:rPr>
                            <a:rPr lang="en-US" altLang="ja-JP" sz="1350" i="1">
                              <a:latin typeface="Cambria Math" charset="0"/>
                            </a:rPr>
                            <m:t>𝑒</m:t>
                          </m:r>
                          <m:r>
                            <a:rPr lang="en-US" altLang="ja-JP" sz="1350" i="1">
                              <a:latin typeface="Cambria Math" charset="0"/>
                              <a:ea typeface="Cambria Math" charset="0"/>
                              <a:cs typeface="Cambria Math" charset="0"/>
                            </a:rPr>
                            <m:t>∈</m:t>
                          </m:r>
                          <m:sSub>
                            <m:sSubPr>
                              <m:ctrlPr>
                                <a:rPr lang="en-US" altLang="ja-JP" sz="1350" i="1" smtClean="0">
                                  <a:latin typeface="Cambria Math" charset="0"/>
                                  <a:ea typeface="Cambria Math" charset="0"/>
                                  <a:cs typeface="Cambria Math" charset="0"/>
                                </a:rPr>
                              </m:ctrlPr>
                            </m:sSubPr>
                            <m:e>
                              <m:r>
                                <a:rPr lang="en-US" altLang="ja-JP" sz="1350" b="0" i="1" smtClean="0">
                                  <a:latin typeface="Cambria Math" charset="0"/>
                                  <a:ea typeface="Cambria Math" charset="0"/>
                                  <a:cs typeface="Cambria Math" charset="0"/>
                                </a:rPr>
                                <m:t>𝐸</m:t>
                              </m:r>
                            </m:e>
                            <m:sub>
                              <m:r>
                                <a:rPr lang="en-US" altLang="ja-JP" sz="1350" b="0" i="1" smtClean="0">
                                  <a:latin typeface="Cambria Math" charset="0"/>
                                  <a:ea typeface="Cambria Math" charset="0"/>
                                  <a:cs typeface="Cambria Math" charset="0"/>
                                </a:rPr>
                                <m:t>h</m:t>
                              </m:r>
                            </m:sub>
                          </m:sSub>
                        </m:sub>
                        <m:sup/>
                        <m:e>
                          <m:r>
                            <a:rPr lang="en-US" altLang="ja-JP" sz="1350" i="1">
                              <a:latin typeface="Cambria Math" charset="0"/>
                            </a:rPr>
                            <m:t>𝑤</m:t>
                          </m:r>
                          <m:d>
                            <m:dPr>
                              <m:ctrlPr>
                                <a:rPr lang="en-US" altLang="ja-JP" sz="1350" i="1">
                                  <a:latin typeface="Cambria Math" charset="0"/>
                                </a:rPr>
                              </m:ctrlPr>
                            </m:dPr>
                            <m:e>
                              <m:r>
                                <a:rPr lang="en-US" altLang="ja-JP" sz="1350" i="1">
                                  <a:latin typeface="Cambria Math" charset="0"/>
                                </a:rPr>
                                <m:t>𝑒</m:t>
                              </m:r>
                            </m:e>
                          </m:d>
                          <m:r>
                            <a:rPr lang="en-US" altLang="ja-JP" sz="1350" i="1">
                              <a:latin typeface="Cambria Math" charset="0"/>
                            </a:rPr>
                            <m:t>h</m:t>
                          </m:r>
                          <m:r>
                            <a:rPr lang="en-US" altLang="ja-JP" sz="1350" i="1">
                              <a:latin typeface="Cambria Math" charset="0"/>
                            </a:rPr>
                            <m:t>(</m:t>
                          </m:r>
                          <m:r>
                            <a:rPr lang="en-US" altLang="ja-JP" sz="1350" i="1">
                              <a:latin typeface="Cambria Math" charset="0"/>
                            </a:rPr>
                            <m:t>𝑣</m:t>
                          </m:r>
                          <m:r>
                            <a:rPr lang="en-US" altLang="ja-JP" sz="1350" i="1">
                              <a:latin typeface="Cambria Math" charset="0"/>
                            </a:rPr>
                            <m:t>,</m:t>
                          </m:r>
                          <m:r>
                            <a:rPr lang="en-US" altLang="ja-JP" sz="1350" i="1">
                              <a:latin typeface="Cambria Math" charset="0"/>
                            </a:rPr>
                            <m:t>𝑒</m:t>
                          </m:r>
                          <m:r>
                            <a:rPr lang="en-US" altLang="ja-JP" sz="1350" i="1">
                              <a:latin typeface="Cambria Math" charset="0"/>
                            </a:rPr>
                            <m:t>)</m:t>
                          </m:r>
                        </m:e>
                      </m:nary>
                    </m:oMath>
                  </m:oMathPara>
                </a14:m>
                <a:endParaRPr lang="ja-JP" altLang="en-US" sz="135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9472673" y="3776508"/>
                <a:ext cx="2003305" cy="622735"/>
              </a:xfrm>
              <a:prstGeom prst="rect">
                <a:avLst/>
              </a:prstGeom>
              <a:blipFill rotWithShape="0">
                <a:blip r:embed="rId14"/>
                <a:stretch>
                  <a:fillRect t="-110784" r="-10030" b="-1539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545516" y="4568466"/>
                <a:ext cx="1580882" cy="596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mr-IN" altLang="ja-JP" sz="1350" i="1" smtClean="0">
                          <a:latin typeface="Cambria Math" charset="0"/>
                          <a:ea typeface="Cambria Math" charset="0"/>
                          <a:cs typeface="Cambria Math" charset="0"/>
                        </a:rPr>
                        <m:t>𝛿</m:t>
                      </m:r>
                      <m:d>
                        <m:dPr>
                          <m:ctrlPr>
                            <a:rPr lang="en-US" altLang="ja-JP" sz="1350" i="1">
                              <a:latin typeface="Cambria Math" charset="0"/>
                            </a:rPr>
                          </m:ctrlPr>
                        </m:dPr>
                        <m:e>
                          <m:r>
                            <a:rPr lang="en-US" altLang="ja-JP" sz="1350" i="1">
                              <a:latin typeface="Cambria Math" charset="0"/>
                            </a:rPr>
                            <m:t>𝑒</m:t>
                          </m:r>
                        </m:e>
                      </m:d>
                      <m:r>
                        <a:rPr lang="en-US" altLang="ja-JP" sz="1350" i="1">
                          <a:latin typeface="Cambria Math" charset="0"/>
                        </a:rPr>
                        <m:t>=</m:t>
                      </m:r>
                      <m:nary>
                        <m:naryPr>
                          <m:chr m:val="∑"/>
                          <m:supHide m:val="on"/>
                          <m:ctrlPr>
                            <a:rPr lang="en-US" altLang="ja-JP" sz="1350" i="1" smtClean="0">
                              <a:latin typeface="Cambria Math" charset="0"/>
                            </a:rPr>
                          </m:ctrlPr>
                        </m:naryPr>
                        <m:sub>
                          <m:r>
                            <m:rPr>
                              <m:brk m:alnAt="7"/>
                            </m:rPr>
                            <a:rPr lang="en-US" altLang="ja-JP" sz="1350" b="0" i="1" smtClean="0">
                              <a:latin typeface="Cambria Math" charset="0"/>
                            </a:rPr>
                            <m:t>𝑣</m:t>
                          </m:r>
                          <m:r>
                            <a:rPr lang="en-US" altLang="ja-JP" sz="1350" b="0" i="1" smtClean="0">
                              <a:latin typeface="Cambria Math" charset="0"/>
                            </a:rPr>
                            <m:t> ∈</m:t>
                          </m:r>
                          <m:r>
                            <a:rPr lang="en-US" altLang="ja-JP" sz="1350" b="0" i="1" smtClean="0">
                              <a:latin typeface="Cambria Math" charset="0"/>
                              <a:ea typeface="Cambria Math" charset="0"/>
                              <a:cs typeface="Cambria Math" charset="0"/>
                            </a:rPr>
                            <m:t>𝑉</m:t>
                          </m:r>
                        </m:sub>
                        <m:sup/>
                        <m:e>
                          <m:r>
                            <a:rPr lang="en-US" altLang="ja-JP" sz="1350" b="0" i="1" smtClean="0">
                              <a:latin typeface="Cambria Math" charset="0"/>
                            </a:rPr>
                            <m:t>h</m:t>
                          </m:r>
                          <m:r>
                            <a:rPr lang="en-US" altLang="ja-JP" sz="1350" b="0" i="1" smtClean="0">
                              <a:latin typeface="Cambria Math" charset="0"/>
                            </a:rPr>
                            <m:t>(</m:t>
                          </m:r>
                          <m:r>
                            <a:rPr lang="en-US" altLang="ja-JP" sz="1350" b="0" i="1" smtClean="0">
                              <a:latin typeface="Cambria Math" charset="0"/>
                            </a:rPr>
                            <m:t>𝑣</m:t>
                          </m:r>
                          <m:r>
                            <a:rPr lang="en-US" altLang="ja-JP" sz="1350" b="0" i="1" smtClean="0">
                              <a:latin typeface="Cambria Math" charset="0"/>
                            </a:rPr>
                            <m:t>,</m:t>
                          </m:r>
                          <m:r>
                            <a:rPr lang="en-US" altLang="ja-JP" sz="1350" b="0" i="1" smtClean="0">
                              <a:latin typeface="Cambria Math" charset="0"/>
                            </a:rPr>
                            <m:t>𝑒</m:t>
                          </m:r>
                          <m:r>
                            <a:rPr lang="en-US" altLang="ja-JP" sz="1350" b="0" i="1" smtClean="0">
                              <a:latin typeface="Cambria Math" charset="0"/>
                            </a:rPr>
                            <m:t>)</m:t>
                          </m:r>
                        </m:e>
                      </m:nary>
                    </m:oMath>
                  </m:oMathPara>
                </a14:m>
                <a:endParaRPr lang="ja-JP" altLang="en-US" sz="135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545516" y="4568466"/>
                <a:ext cx="1580882" cy="596638"/>
              </a:xfrm>
              <a:prstGeom prst="rect">
                <a:avLst/>
              </a:prstGeom>
              <a:blipFill rotWithShape="0">
                <a:blip r:embed="rId15"/>
                <a:stretch>
                  <a:fillRect t="-115306" r="-37452" b="-16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296911" y="1978171"/>
                <a:ext cx="7691529" cy="1323439"/>
              </a:xfrm>
              <a:prstGeom prst="rect">
                <a:avLst/>
              </a:prstGeom>
              <a:noFill/>
            </p:spPr>
            <p:txBody>
              <a:bodyPr wrap="none" rtlCol="0">
                <a:spAutoFit/>
              </a:bodyPr>
              <a:lstStyle/>
              <a:p>
                <a:r>
                  <a:rPr lang="ja-JP" altLang="en-US" sz="1600" dirty="0" smtClean="0"/>
                  <a:t>例</a:t>
                </a:r>
                <a:r>
                  <a:rPr lang="en-US" altLang="ja-JP" sz="1600" dirty="0" smtClean="0"/>
                  <a:t>) </a:t>
                </a:r>
                <a:r>
                  <a:rPr lang="ja-JP" altLang="en-US" sz="1600" dirty="0" smtClean="0"/>
                  <a:t>ユーザ</a:t>
                </a:r>
                <a:r>
                  <a:rPr lang="ja-JP" altLang="en-US" sz="1600" dirty="0"/>
                  <a:t>の映画に対する評価情報とユーザが映画につけたタグ情報を</a:t>
                </a:r>
                <a:r>
                  <a:rPr lang="ja-JP" altLang="en-US" sz="1600" dirty="0" smtClean="0"/>
                  <a:t>用いた場合</a:t>
                </a:r>
                <a:endParaRPr lang="en-US" altLang="ja-JP" sz="1600" dirty="0" smtClean="0"/>
              </a:p>
              <a:p>
                <a:endParaRPr lang="en-US" altLang="ja-JP" sz="1600" dirty="0" smtClean="0"/>
              </a:p>
              <a:p>
                <a:r>
                  <a:rPr lang="en-US" altLang="ja-JP" sz="1600" dirty="0" smtClean="0"/>
                  <a:t>V: </a:t>
                </a:r>
                <a:r>
                  <a:rPr lang="ja-JP" altLang="en-US" sz="1600" dirty="0" smtClean="0"/>
                  <a:t>オブジェクト集合</a:t>
                </a:r>
                <a:r>
                  <a:rPr lang="en-US" altLang="ja-JP" sz="1600" dirty="0" smtClean="0"/>
                  <a:t>. </a:t>
                </a:r>
                <a:r>
                  <a:rPr lang="ja-JP" altLang="en-US" sz="1600" dirty="0" smtClean="0"/>
                  <a:t>ユーザ</a:t>
                </a:r>
                <a:r>
                  <a:rPr lang="en-US" altLang="ja-JP" sz="1600" dirty="0" smtClean="0"/>
                  <a:t> (</a:t>
                </a:r>
                <a:r>
                  <a:rPr lang="en-US" altLang="ja-JP" sz="1600" dirty="0"/>
                  <a:t>U</a:t>
                </a:r>
                <a:r>
                  <a:rPr lang="en-US" altLang="ja-JP" sz="1600" dirty="0" smtClean="0"/>
                  <a:t>), </a:t>
                </a:r>
                <a:r>
                  <a:rPr lang="ja-JP" altLang="en-US" sz="1600" dirty="0" smtClean="0"/>
                  <a:t>映画</a:t>
                </a:r>
                <a:r>
                  <a:rPr lang="en-US" altLang="ja-JP" sz="1600" dirty="0" smtClean="0"/>
                  <a:t> (</a:t>
                </a:r>
                <a:r>
                  <a:rPr lang="en-US" altLang="ja-JP" sz="1600" dirty="0"/>
                  <a:t>M</a:t>
                </a:r>
                <a:r>
                  <a:rPr lang="en-US" altLang="ja-JP" sz="1600" dirty="0" smtClean="0"/>
                  <a:t>), </a:t>
                </a:r>
                <a:r>
                  <a:rPr lang="ja-JP" altLang="en-US" sz="1600" dirty="0" smtClean="0"/>
                  <a:t>タグ</a:t>
                </a:r>
                <a:r>
                  <a:rPr lang="en-US" altLang="ja-JP" sz="1600" dirty="0" smtClean="0"/>
                  <a:t> (T)</a:t>
                </a:r>
              </a:p>
              <a:p>
                <a14:m>
                  <m:oMath xmlns:m="http://schemas.openxmlformats.org/officeDocument/2006/math">
                    <m:sSub>
                      <m:sSubPr>
                        <m:ctrlPr>
                          <a:rPr lang="en-US" altLang="ja-JP" sz="1600" i="1">
                            <a:latin typeface="Cambria Math" charset="0"/>
                          </a:rPr>
                        </m:ctrlPr>
                      </m:sSubPr>
                      <m:e>
                        <m:r>
                          <a:rPr lang="en-US" altLang="ja-JP" sz="1600" i="1">
                            <a:latin typeface="Cambria Math" charset="0"/>
                          </a:rPr>
                          <m:t>𝐸</m:t>
                        </m:r>
                      </m:e>
                      <m:sub>
                        <m:r>
                          <a:rPr lang="en-US" altLang="ja-JP" sz="1600" i="1">
                            <a:latin typeface="Cambria Math" charset="0"/>
                          </a:rPr>
                          <m:t>h</m:t>
                        </m:r>
                      </m:sub>
                    </m:sSub>
                  </m:oMath>
                </a14:m>
                <a:r>
                  <a:rPr lang="en-US" altLang="ja-JP" sz="1600" dirty="0" smtClean="0"/>
                  <a:t>: </a:t>
                </a:r>
                <a:r>
                  <a:rPr lang="ja-JP" altLang="en-US" sz="1600" dirty="0" smtClean="0"/>
                  <a:t>ハイパーエッジを以下に示す</a:t>
                </a:r>
                <a:endParaRPr lang="en-US" altLang="ja-JP" sz="1600" dirty="0" smtClean="0"/>
              </a:p>
              <a:p>
                <a:r>
                  <a:rPr lang="en-US" altLang="ja-JP" sz="1600" dirty="0"/>
                  <a:t>w</a:t>
                </a:r>
                <a:r>
                  <a:rPr lang="en-US" altLang="ja-JP" sz="1600" dirty="0" smtClean="0"/>
                  <a:t> : </a:t>
                </a:r>
                <a:r>
                  <a:rPr lang="ja-JP" altLang="en-US" sz="1600" dirty="0" smtClean="0"/>
                  <a:t>エッジの重み</a:t>
                </a:r>
                <a:endParaRPr lang="en-US" altLang="ja-JP" sz="16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296911" y="1978171"/>
                <a:ext cx="7691529" cy="1323439"/>
              </a:xfrm>
              <a:prstGeom prst="rect">
                <a:avLst/>
              </a:prstGeom>
              <a:blipFill rotWithShape="0">
                <a:blip r:embed="rId16"/>
                <a:stretch>
                  <a:fillRect l="-476" t="-1843" b="-5530"/>
                </a:stretch>
              </a:blipFill>
            </p:spPr>
            <p:txBody>
              <a:bodyPr/>
              <a:lstStyle/>
              <a:p>
                <a:r>
                  <a:rPr lang="ja-JP" altLang="en-US">
                    <a:noFill/>
                  </a:rPr>
                  <a:t> </a:t>
                </a:r>
              </a:p>
            </p:txBody>
          </p:sp>
        </mc:Fallback>
      </mc:AlternateContent>
      <p:sp>
        <p:nvSpPr>
          <p:cNvPr id="30" name="テキスト ボックス 29"/>
          <p:cNvSpPr txBox="1"/>
          <p:nvPr/>
        </p:nvSpPr>
        <p:spPr>
          <a:xfrm>
            <a:off x="459747" y="7097163"/>
            <a:ext cx="6474849" cy="461665"/>
          </a:xfrm>
          <a:prstGeom prst="rect">
            <a:avLst/>
          </a:prstGeom>
          <a:noFill/>
        </p:spPr>
        <p:txBody>
          <a:bodyPr wrap="none" rtlCol="0">
            <a:spAutoFit/>
          </a:bodyPr>
          <a:lstStyle/>
          <a:p>
            <a:pPr marL="285750" indent="-285750">
              <a:buFont typeface="Wingdings" charset="2"/>
              <a:buChar char="p"/>
            </a:pPr>
            <a:r>
              <a:rPr lang="ja-JP" altLang="en-US" sz="2400" dirty="0" smtClean="0"/>
              <a:t>重み</a:t>
            </a:r>
            <a:r>
              <a:rPr kumimoji="1" lang="ja-JP" altLang="en-US" sz="2400" dirty="0" smtClean="0"/>
              <a:t>を正規化</a:t>
            </a:r>
            <a:r>
              <a:rPr lang="ja-JP" altLang="en-US" sz="2400" dirty="0" smtClean="0"/>
              <a:t>し</a:t>
            </a:r>
            <a:r>
              <a:rPr lang="en-US" altLang="ja-JP" sz="2400" dirty="0" smtClean="0"/>
              <a:t>, </a:t>
            </a:r>
            <a:r>
              <a:rPr kumimoji="1" lang="ja-JP" altLang="en-US" sz="2400" dirty="0" smtClean="0"/>
              <a:t>関係性</a:t>
            </a:r>
            <a:r>
              <a:rPr lang="ja-JP" altLang="en-US" sz="2400" dirty="0" smtClean="0"/>
              <a:t>を</a:t>
            </a:r>
            <a:r>
              <a:rPr kumimoji="1" lang="ja-JP" altLang="en-US" sz="2400" dirty="0" smtClean="0"/>
              <a:t>同等に扱っている</a:t>
            </a:r>
            <a:endParaRPr kumimoji="1" lang="en-US" altLang="ja-JP" sz="2400" dirty="0" smtClean="0"/>
          </a:p>
        </p:txBody>
      </p:sp>
      <mc:AlternateContent xmlns:mc="http://schemas.openxmlformats.org/markup-compatibility/2006" xmlns:a14="http://schemas.microsoft.com/office/drawing/2010/main">
        <mc:Choice Requires="a14">
          <p:sp>
            <p:nvSpPr>
              <p:cNvPr id="4" name="テキスト ボックス 3"/>
              <p:cNvSpPr txBox="1"/>
              <p:nvPr/>
            </p:nvSpPr>
            <p:spPr>
              <a:xfrm>
                <a:off x="9605851" y="3068110"/>
                <a:ext cx="1736950" cy="57291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charset="0"/>
                        </a:rPr>
                        <m:t>h</m:t>
                      </m:r>
                      <m:d>
                        <m:dPr>
                          <m:ctrlPr>
                            <a:rPr kumimoji="1" lang="en-US" altLang="ja-JP" sz="1400" b="0" i="1" smtClean="0">
                              <a:latin typeface="Cambria Math" charset="0"/>
                            </a:rPr>
                          </m:ctrlPr>
                        </m:dPr>
                        <m:e>
                          <m:r>
                            <a:rPr kumimoji="1" lang="en-US" altLang="ja-JP" sz="1400" b="0" i="1" smtClean="0">
                              <a:latin typeface="Cambria Math" charset="0"/>
                            </a:rPr>
                            <m:t>𝑣</m:t>
                          </m:r>
                          <m:r>
                            <a:rPr kumimoji="1" lang="en-US" altLang="ja-JP" sz="1400" b="0" i="1" smtClean="0">
                              <a:latin typeface="Cambria Math" charset="0"/>
                            </a:rPr>
                            <m:t>, </m:t>
                          </m:r>
                          <m:r>
                            <a:rPr kumimoji="1" lang="en-US" altLang="ja-JP" sz="1400" b="0" i="1" smtClean="0">
                              <a:latin typeface="Cambria Math" charset="0"/>
                            </a:rPr>
                            <m:t>𝑒</m:t>
                          </m:r>
                        </m:e>
                      </m:d>
                      <m:r>
                        <a:rPr kumimoji="1" lang="en-US" altLang="ja-JP" sz="1400" b="0" i="1" smtClean="0">
                          <a:latin typeface="Cambria Math" charset="0"/>
                        </a:rPr>
                        <m:t>=</m:t>
                      </m:r>
                      <m:d>
                        <m:dPr>
                          <m:begChr m:val="{"/>
                          <m:endChr m:val=""/>
                          <m:ctrlPr>
                            <a:rPr kumimoji="1" lang="mr-IN" altLang="ja-JP" sz="1400" b="0" i="1" smtClean="0">
                              <a:latin typeface="Cambria Math" charset="0"/>
                            </a:rPr>
                          </m:ctrlPr>
                        </m:dPr>
                        <m:e>
                          <m:eqArr>
                            <m:eqArrPr>
                              <m:ctrlPr>
                                <a:rPr kumimoji="1" lang="mr-IN" altLang="ja-JP" sz="1400" b="0" i="1" smtClean="0">
                                  <a:latin typeface="Cambria Math" charset="0"/>
                                </a:rPr>
                              </m:ctrlPr>
                            </m:eqArrPr>
                            <m:e>
                              <m:r>
                                <a:rPr kumimoji="1" lang="en-US" altLang="ja-JP" sz="1400" b="0" i="1" smtClean="0">
                                  <a:latin typeface="Cambria Math" charset="0"/>
                                </a:rPr>
                                <m:t>1   </m:t>
                              </m:r>
                              <m:r>
                                <a:rPr kumimoji="1" lang="en-US" altLang="ja-JP" sz="1400" b="0" i="1" smtClean="0">
                                  <a:latin typeface="Cambria Math" charset="0"/>
                                </a:rPr>
                                <m:t>𝑣</m:t>
                              </m:r>
                              <m:r>
                                <a:rPr kumimoji="1" lang="en-US" altLang="ja-JP" sz="1400" b="0" i="1" smtClean="0">
                                  <a:latin typeface="Cambria Math" charset="0"/>
                                  <a:ea typeface="Cambria Math" charset="0"/>
                                  <a:cs typeface="Cambria Math" charset="0"/>
                                </a:rPr>
                                <m:t>∈</m:t>
                              </m:r>
                              <m:r>
                                <a:rPr kumimoji="1" lang="en-US" altLang="ja-JP" sz="1400" b="0" i="1" smtClean="0">
                                  <a:latin typeface="Cambria Math" charset="0"/>
                                  <a:ea typeface="Cambria Math" charset="0"/>
                                  <a:cs typeface="Cambria Math" charset="0"/>
                                </a:rPr>
                                <m:t>𝑒</m:t>
                              </m:r>
                            </m:e>
                            <m:e>
                              <m:r>
                                <a:rPr kumimoji="1" lang="en-US" altLang="ja-JP" sz="1400" b="0" i="1" smtClean="0">
                                  <a:latin typeface="Cambria Math" charset="0"/>
                                </a:rPr>
                                <m:t>0   </m:t>
                              </m:r>
                              <m:r>
                                <a:rPr kumimoji="1" lang="en-US" altLang="ja-JP" sz="1400" b="0" i="1" smtClean="0">
                                  <a:latin typeface="Cambria Math" charset="0"/>
                                </a:rPr>
                                <m:t>𝑣</m:t>
                              </m:r>
                              <m:r>
                                <a:rPr kumimoji="1" lang="en-US" altLang="ja-JP" sz="1400" b="0" i="1" smtClean="0">
                                  <a:latin typeface="Cambria Math" charset="0"/>
                                  <a:ea typeface="Cambria Math" charset="0"/>
                                  <a:cs typeface="Cambria Math" charset="0"/>
                                </a:rPr>
                                <m:t>∉</m:t>
                              </m:r>
                              <m:r>
                                <a:rPr kumimoji="1" lang="en-US" altLang="ja-JP" sz="1400" b="0" i="1" smtClean="0">
                                  <a:latin typeface="Cambria Math" charset="0"/>
                                  <a:ea typeface="Cambria Math" charset="0"/>
                                  <a:cs typeface="Cambria Math" charset="0"/>
                                </a:rPr>
                                <m:t>𝑒</m:t>
                              </m:r>
                            </m:e>
                          </m:eqArr>
                        </m:e>
                      </m:d>
                      <m:r>
                        <a:rPr kumimoji="1" lang="en-US" altLang="ja-JP" sz="1400" b="0" i="1" smtClean="0">
                          <a:latin typeface="Cambria Math" charset="0"/>
                        </a:rPr>
                        <m:t> </m:t>
                      </m:r>
                    </m:oMath>
                  </m:oMathPara>
                </a14:m>
                <a:endParaRPr kumimoji="1" lang="ja-JP" altLang="en-US" sz="14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9605851" y="3068110"/>
                <a:ext cx="1736950" cy="572914"/>
              </a:xfrm>
              <a:prstGeom prst="rect">
                <a:avLst/>
              </a:prstGeom>
              <a:blipFill rotWithShape="0">
                <a:blip r:embed="rId17"/>
                <a:stretch>
                  <a:fillRect l="-3509" t="-179787" r="-16140" b="-264894"/>
                </a:stretch>
              </a:blipFill>
            </p:spPr>
            <p:txBody>
              <a:bodyPr/>
              <a:lstStyle/>
              <a:p>
                <a:r>
                  <a:rPr lang="ja-JP" altLang="en-US">
                    <a:noFill/>
                  </a:rPr>
                  <a:t> </a:t>
                </a:r>
              </a:p>
            </p:txBody>
          </p:sp>
        </mc:Fallback>
      </mc:AlternateContent>
      <p:pic>
        <p:nvPicPr>
          <p:cNvPr id="33" name="Picture 4" descr="https://upload.wikimedia.org/wikipedia/commons/thumb/5/57/Hypergraph-wikipedia.svg/220px-Hypergraph-wikipedia.svg.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43089" y="3938954"/>
            <a:ext cx="2254728" cy="1629554"/>
          </a:xfrm>
          <a:prstGeom prst="rect">
            <a:avLst/>
          </a:prstGeom>
          <a:noFill/>
          <a:extLst>
            <a:ext uri="{909E8E84-426E-40DD-AFC4-6F175D3DCCD1}">
              <a14:hiddenFill xmlns:a14="http://schemas.microsoft.com/office/drawing/2010/main">
                <a:solidFill>
                  <a:srgbClr val="FFFFFF"/>
                </a:solidFill>
              </a14:hiddenFill>
            </a:ext>
          </a:extLst>
        </p:spPr>
      </p:pic>
      <p:sp>
        <p:nvSpPr>
          <p:cNvPr id="6" name="円/楕円 5"/>
          <p:cNvSpPr/>
          <p:nvPr/>
        </p:nvSpPr>
        <p:spPr>
          <a:xfrm>
            <a:off x="6143089" y="4753731"/>
            <a:ext cx="791507" cy="891720"/>
          </a:xfrm>
          <a:prstGeom prst="ellipse">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p:cNvSpPr txBox="1"/>
              <p:nvPr/>
            </p:nvSpPr>
            <p:spPr>
              <a:xfrm>
                <a:off x="1388424" y="3528519"/>
                <a:ext cx="22081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charset="0"/>
                        </a:rPr>
                        <m:t>𝑒</m:t>
                      </m:r>
                      <m:r>
                        <a:rPr kumimoji="1" lang="en-US" altLang="ja-JP" sz="1600" b="0" i="1" smtClean="0">
                          <a:latin typeface="Cambria Math" charset="0"/>
                        </a:rPr>
                        <m:t>=</m:t>
                      </m:r>
                      <m:d>
                        <m:dPr>
                          <m:begChr m:val="{"/>
                          <m:endChr m:val="}"/>
                          <m:ctrlPr>
                            <a:rPr kumimoji="1" lang="en-US" altLang="ja-JP" sz="1600" b="0" i="1" smtClean="0">
                              <a:latin typeface="Cambria Math" charset="0"/>
                            </a:rPr>
                          </m:ctrlPr>
                        </m:dPr>
                        <m:e>
                          <m:sSub>
                            <m:sSubPr>
                              <m:ctrlPr>
                                <a:rPr kumimoji="1" lang="en-US" altLang="ja-JP" sz="1600" b="0" i="1" smtClean="0">
                                  <a:latin typeface="Cambria Math" charset="0"/>
                                </a:rPr>
                              </m:ctrlPr>
                            </m:sSubPr>
                            <m:e>
                              <m:r>
                                <a:rPr kumimoji="1" lang="en-US" altLang="ja-JP" sz="1600" b="0" i="1" smtClean="0">
                                  <a:latin typeface="Cambria Math" charset="0"/>
                                </a:rPr>
                                <m:t>𝑢</m:t>
                              </m:r>
                            </m:e>
                            <m:sub>
                              <m:r>
                                <a:rPr kumimoji="1" lang="en-US" altLang="ja-JP" sz="1600" b="0" i="1" smtClean="0">
                                  <a:latin typeface="Cambria Math" charset="0"/>
                                </a:rPr>
                                <m:t>1</m:t>
                              </m:r>
                            </m:sub>
                          </m:sSub>
                          <m:r>
                            <a:rPr kumimoji="1" lang="en-US" altLang="ja-JP" sz="1600" b="0" i="1" smtClean="0">
                              <a:latin typeface="Cambria Math" charset="0"/>
                            </a:rPr>
                            <m:t>, </m:t>
                          </m:r>
                          <m:sSub>
                            <m:sSubPr>
                              <m:ctrlPr>
                                <a:rPr kumimoji="1" lang="en-US" altLang="ja-JP" sz="1600" b="0" i="1" smtClean="0">
                                  <a:latin typeface="Cambria Math" charset="0"/>
                                </a:rPr>
                              </m:ctrlPr>
                            </m:sSubPr>
                            <m:e>
                              <m:r>
                                <a:rPr kumimoji="1" lang="en-US" altLang="ja-JP" sz="1600" b="0" i="1" smtClean="0">
                                  <a:latin typeface="Cambria Math" charset="0"/>
                                </a:rPr>
                                <m:t>𝑚</m:t>
                              </m:r>
                            </m:e>
                            <m:sub>
                              <m:r>
                                <a:rPr kumimoji="1" lang="en-US" altLang="ja-JP" sz="1600" b="0" i="1" smtClean="0">
                                  <a:latin typeface="Cambria Math" charset="0"/>
                                </a:rPr>
                                <m:t>1</m:t>
                              </m:r>
                            </m:sub>
                          </m:sSub>
                        </m:e>
                      </m:d>
                      <m:r>
                        <a:rPr kumimoji="1" lang="en-US" altLang="ja-JP" sz="1600" b="0" i="1" smtClean="0">
                          <a:latin typeface="Cambria Math" charset="0"/>
                        </a:rPr>
                        <m:t>, </m:t>
                      </m:r>
                      <m:r>
                        <a:rPr kumimoji="1" lang="en-US" altLang="ja-JP" sz="1600" b="0" i="1" smtClean="0">
                          <a:latin typeface="Cambria Math" charset="0"/>
                        </a:rPr>
                        <m:t>𝑤</m:t>
                      </m:r>
                      <m:d>
                        <m:dPr>
                          <m:ctrlPr>
                            <a:rPr kumimoji="1" lang="en-US" altLang="ja-JP" sz="1600" b="0" i="1" smtClean="0">
                              <a:latin typeface="Cambria Math" charset="0"/>
                            </a:rPr>
                          </m:ctrlPr>
                        </m:dPr>
                        <m:e>
                          <m:r>
                            <a:rPr kumimoji="1" lang="en-US" altLang="ja-JP" sz="1600" b="0" i="1" smtClean="0">
                              <a:latin typeface="Cambria Math" charset="0"/>
                            </a:rPr>
                            <m:t>𝑒</m:t>
                          </m:r>
                        </m:e>
                      </m:d>
                      <m:r>
                        <a:rPr kumimoji="1" lang="en-US" altLang="ja-JP" sz="1600" b="0" i="1" smtClean="0">
                          <a:latin typeface="Cambria Math" charset="0"/>
                        </a:rPr>
                        <m:t>=3</m:t>
                      </m:r>
                    </m:oMath>
                  </m:oMathPara>
                </a14:m>
                <a:endParaRPr kumimoji="1" lang="ja-JP" altLang="en-US" sz="1600"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388424" y="3528519"/>
                <a:ext cx="2208169" cy="338554"/>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1490354" y="4862684"/>
                <a:ext cx="252896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latin typeface="Cambria Math" charset="0"/>
                        </a:rPr>
                        <m:t>𝑒</m:t>
                      </m:r>
                      <m:r>
                        <a:rPr lang="en-US" altLang="ja-JP" sz="1600" i="1" smtClean="0">
                          <a:latin typeface="Cambria Math" charset="0"/>
                        </a:rPr>
                        <m:t>=</m:t>
                      </m:r>
                      <m:d>
                        <m:dPr>
                          <m:begChr m:val="{"/>
                          <m:endChr m:val="}"/>
                          <m:ctrlPr>
                            <a:rPr lang="en-US" altLang="ja-JP" sz="1600" i="1">
                              <a:latin typeface="Cambria Math" charset="0"/>
                            </a:rPr>
                          </m:ctrlPr>
                        </m:dPr>
                        <m:e>
                          <m:sSub>
                            <m:sSubPr>
                              <m:ctrlPr>
                                <a:rPr lang="en-US" altLang="ja-JP" sz="1600" i="1">
                                  <a:latin typeface="Cambria Math" charset="0"/>
                                </a:rPr>
                              </m:ctrlPr>
                            </m:sSubPr>
                            <m:e>
                              <m:r>
                                <a:rPr lang="en-US" altLang="ja-JP" sz="1600" i="1">
                                  <a:latin typeface="Cambria Math" charset="0"/>
                                </a:rPr>
                                <m:t>𝑢</m:t>
                              </m:r>
                            </m:e>
                            <m:sub>
                              <m:r>
                                <a:rPr lang="en-US" altLang="ja-JP" sz="1600" i="1">
                                  <a:latin typeface="Cambria Math" charset="0"/>
                                </a:rPr>
                                <m:t>1</m:t>
                              </m:r>
                            </m:sub>
                          </m:sSub>
                          <m:r>
                            <a:rPr lang="en-US" altLang="ja-JP" sz="1600" i="1">
                              <a:latin typeface="Cambria Math" charset="0"/>
                            </a:rPr>
                            <m:t>, </m:t>
                          </m:r>
                          <m:sSub>
                            <m:sSubPr>
                              <m:ctrlPr>
                                <a:rPr lang="en-US" altLang="ja-JP" sz="1600" i="1">
                                  <a:latin typeface="Cambria Math" charset="0"/>
                                </a:rPr>
                              </m:ctrlPr>
                            </m:sSubPr>
                            <m:e>
                              <m:r>
                                <a:rPr lang="en-US" altLang="ja-JP" sz="1600" i="1">
                                  <a:latin typeface="Cambria Math" charset="0"/>
                                </a:rPr>
                                <m:t>𝑚</m:t>
                              </m:r>
                            </m:e>
                            <m:sub>
                              <m:r>
                                <a:rPr lang="en-US" altLang="ja-JP" sz="1600" i="1">
                                  <a:latin typeface="Cambria Math" charset="0"/>
                                </a:rPr>
                                <m:t>1</m:t>
                              </m:r>
                            </m:sub>
                          </m:sSub>
                          <m:r>
                            <a:rPr lang="en-US" altLang="ja-JP" sz="1600" b="0" i="1" smtClean="0">
                              <a:latin typeface="Cambria Math" charset="0"/>
                            </a:rPr>
                            <m:t>,</m:t>
                          </m:r>
                          <m:sSub>
                            <m:sSubPr>
                              <m:ctrlPr>
                                <a:rPr lang="en-US" altLang="ja-JP" sz="1600" i="1">
                                  <a:latin typeface="Cambria Math" charset="0"/>
                                </a:rPr>
                              </m:ctrlPr>
                            </m:sSubPr>
                            <m:e>
                              <m:r>
                                <a:rPr lang="en-US" altLang="ja-JP" sz="1600" b="0" i="1" smtClean="0">
                                  <a:latin typeface="Cambria Math" charset="0"/>
                                </a:rPr>
                                <m:t>𝑡</m:t>
                              </m:r>
                            </m:e>
                            <m:sub>
                              <m:r>
                                <a:rPr lang="en-US" altLang="ja-JP" sz="1600" i="1">
                                  <a:latin typeface="Cambria Math" charset="0"/>
                                </a:rPr>
                                <m:t>1</m:t>
                              </m:r>
                            </m:sub>
                          </m:sSub>
                          <m:r>
                            <a:rPr lang="en-US" altLang="ja-JP" sz="1600" i="1">
                              <a:latin typeface="Cambria Math" charset="0"/>
                            </a:rPr>
                            <m:t>,</m:t>
                          </m:r>
                        </m:e>
                      </m:d>
                      <m:r>
                        <a:rPr lang="en-US" altLang="ja-JP" sz="1600" i="1">
                          <a:latin typeface="Cambria Math" charset="0"/>
                        </a:rPr>
                        <m:t>, </m:t>
                      </m:r>
                      <m:r>
                        <a:rPr lang="en-US" altLang="ja-JP" sz="1600" i="1">
                          <a:latin typeface="Cambria Math" charset="0"/>
                        </a:rPr>
                        <m:t>𝑤</m:t>
                      </m:r>
                      <m:d>
                        <m:dPr>
                          <m:ctrlPr>
                            <a:rPr lang="en-US" altLang="ja-JP" sz="1600" i="1">
                              <a:latin typeface="Cambria Math" charset="0"/>
                            </a:rPr>
                          </m:ctrlPr>
                        </m:dPr>
                        <m:e>
                          <m:r>
                            <a:rPr lang="en-US" altLang="ja-JP" sz="1600" i="1">
                              <a:latin typeface="Cambria Math" charset="0"/>
                            </a:rPr>
                            <m:t>𝑒</m:t>
                          </m:r>
                        </m:e>
                      </m:d>
                      <m:r>
                        <a:rPr lang="en-US" altLang="ja-JP" sz="1600" i="1">
                          <a:latin typeface="Cambria Math" charset="0"/>
                        </a:rPr>
                        <m:t>=</m:t>
                      </m:r>
                      <m:r>
                        <a:rPr lang="en-US" altLang="ja-JP" sz="1600" b="0" i="1" smtClean="0">
                          <a:latin typeface="Cambria Math" charset="0"/>
                        </a:rPr>
                        <m:t>1</m:t>
                      </m:r>
                    </m:oMath>
                  </m:oMathPara>
                </a14:m>
                <a:endParaRPr lang="ja-JP" altLang="en-US" sz="16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490354" y="4862684"/>
                <a:ext cx="2528961" cy="338554"/>
              </a:xfrm>
              <a:prstGeom prst="rect">
                <a:avLst/>
              </a:prstGeom>
              <a:blipFill rotWithShape="0">
                <a:blip r:embed="rId2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7100156"/>
      </p:ext>
    </p:extLst>
  </p:cSld>
  <p:clrMapOvr>
    <a:masterClrMapping/>
  </p:clrMapOvr>
  <mc:AlternateContent xmlns:mc="http://schemas.openxmlformats.org/markup-compatibility/2006" xmlns:p14="http://schemas.microsoft.com/office/powerpoint/2010/main">
    <mc:Choice Requires="p14">
      <p:transition spd="slow" p14:dur="2000" advTm="63686"/>
    </mc:Choice>
    <mc:Fallback xmlns="">
      <p:transition spd="slow" advTm="6368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7</a:t>
            </a:fld>
            <a:endParaRPr kumimoji="1" lang="ja-JP" altLang="en-US" dirty="0"/>
          </a:p>
        </p:txBody>
      </p:sp>
      <p:sp>
        <p:nvSpPr>
          <p:cNvPr id="7" name="タイトル 4"/>
          <p:cNvSpPr txBox="1">
            <a:spLocks/>
          </p:cNvSpPr>
          <p:nvPr/>
        </p:nvSpPr>
        <p:spPr>
          <a:xfrm>
            <a:off x="534227" y="103959"/>
            <a:ext cx="7886700" cy="1325563"/>
          </a:xfrm>
          <a:prstGeom prst="rect">
            <a:avLst/>
          </a:prstGeom>
        </p:spPr>
        <p:txBody>
          <a:bodyPr/>
          <a:lstStyle>
            <a:lvl1pPr algn="l" defTabSz="612313" rtl="0" eaLnBrk="1" latinLnBrk="0" hangingPunct="1">
              <a:spcBef>
                <a:spcPct val="0"/>
              </a:spcBef>
              <a:buNone/>
              <a:defRPr kumimoji="1" sz="2250" kern="1200" spc="113" baseline="0">
                <a:solidFill>
                  <a:srgbClr val="3B3B3B"/>
                </a:solidFill>
                <a:latin typeface="+mj-lt"/>
                <a:ea typeface="+mj-ea"/>
                <a:cs typeface="+mj-cs"/>
              </a:defRPr>
            </a:lvl1pPr>
          </a:lstStyle>
          <a:p>
            <a:r>
              <a:rPr lang="en-US" altLang="ja-JP" sz="4000" dirty="0" smtClean="0"/>
              <a:t>RWR</a:t>
            </a:r>
            <a:r>
              <a:rPr lang="ja-JP" altLang="en-US" sz="4000" dirty="0" smtClean="0">
                <a:latin typeface="+mn-ea"/>
                <a:cs typeface="Meiryo" charset="-128"/>
              </a:rPr>
              <a:t>に</a:t>
            </a:r>
            <a:r>
              <a:rPr lang="ja-JP" altLang="en-US" sz="4000" dirty="0">
                <a:latin typeface="+mn-ea"/>
                <a:cs typeface="Meiryo" charset="-128"/>
              </a:rPr>
              <a:t>よる</a:t>
            </a:r>
            <a:r>
              <a:rPr lang="ja-JP" altLang="en-US" sz="4000" dirty="0" smtClean="0">
                <a:latin typeface="+mn-ea"/>
                <a:cs typeface="Meiryo" charset="-128"/>
              </a:rPr>
              <a:t>ランキング</a:t>
            </a:r>
            <a:endParaRPr lang="ja-JP" altLang="en-US" sz="2800" dirty="0"/>
          </a:p>
        </p:txBody>
      </p:sp>
      <p:sp>
        <p:nvSpPr>
          <p:cNvPr id="8" name="テキスト ボックス 7"/>
          <p:cNvSpPr txBox="1"/>
          <p:nvPr/>
        </p:nvSpPr>
        <p:spPr>
          <a:xfrm>
            <a:off x="133490" y="1040501"/>
            <a:ext cx="7886700" cy="461665"/>
          </a:xfrm>
          <a:prstGeom prst="rect">
            <a:avLst/>
          </a:prstGeom>
          <a:noFill/>
        </p:spPr>
        <p:txBody>
          <a:bodyPr wrap="square" rtlCol="0">
            <a:spAutoFit/>
          </a:bodyPr>
          <a:lstStyle/>
          <a:p>
            <a:pPr algn="r"/>
            <a:r>
              <a:rPr lang="en-US" altLang="ja-JP" sz="2400" dirty="0"/>
              <a:t>Random Walks with Restarts </a:t>
            </a:r>
            <a:r>
              <a:rPr lang="en-US" altLang="ja-JP" sz="2400" dirty="0" smtClean="0"/>
              <a:t>model </a:t>
            </a:r>
            <a:r>
              <a:rPr lang="en-US" altLang="ja-JP" sz="2400" dirty="0"/>
              <a:t>(RWR</a:t>
            </a:r>
            <a:r>
              <a:rPr lang="en-US" altLang="ja-JP" sz="2400" dirty="0" smtClean="0"/>
              <a:t>)</a:t>
            </a:r>
            <a:r>
              <a:rPr lang="en-US" altLang="ja-JP" sz="2000" dirty="0" smtClean="0"/>
              <a:t>[</a:t>
            </a:r>
            <a:r>
              <a:rPr lang="en-US" altLang="ja-JP" sz="2000" dirty="0" err="1"/>
              <a:t>Kontas</a:t>
            </a:r>
            <a:r>
              <a:rPr lang="en-US" altLang="ja-JP" sz="2000" dirty="0"/>
              <a:t> et al., 2009</a:t>
            </a:r>
            <a:r>
              <a:rPr lang="en-US" altLang="ja-JP" sz="2000" dirty="0" smtClean="0"/>
              <a:t>]</a:t>
            </a:r>
            <a:endParaRPr lang="ja-JP" altLang="en-US" sz="2000" dirty="0"/>
          </a:p>
        </p:txBody>
      </p:sp>
      <p:sp>
        <p:nvSpPr>
          <p:cNvPr id="9" name="テキスト ボックス 8"/>
          <p:cNvSpPr txBox="1"/>
          <p:nvPr/>
        </p:nvSpPr>
        <p:spPr>
          <a:xfrm>
            <a:off x="404462" y="2653888"/>
            <a:ext cx="1858201" cy="461665"/>
          </a:xfrm>
          <a:prstGeom prst="rect">
            <a:avLst/>
          </a:prstGeom>
          <a:noFill/>
        </p:spPr>
        <p:txBody>
          <a:bodyPr wrap="none" rtlCol="0">
            <a:spAutoFit/>
          </a:bodyPr>
          <a:lstStyle/>
          <a:p>
            <a:pPr marL="285750" indent="-285750">
              <a:buFont typeface="Arial" charset="0"/>
              <a:buChar char="•"/>
            </a:pPr>
            <a:r>
              <a:rPr lang="ja-JP" altLang="en-US" sz="1200" dirty="0" smtClean="0"/>
              <a:t>リスタートベクトル</a:t>
            </a:r>
            <a:endParaRPr lang="en-US" altLang="ja-JP" sz="1200" dirty="0" smtClean="0"/>
          </a:p>
          <a:p>
            <a:r>
              <a:rPr lang="en-US" altLang="ja-JP" sz="1200" dirty="0" smtClean="0"/>
              <a:t>(</a:t>
            </a:r>
            <a:r>
              <a:rPr lang="ja-JP" altLang="en-US" sz="1200" dirty="0"/>
              <a:t>ユーザーの</a:t>
            </a:r>
            <a:r>
              <a:rPr lang="ja-JP" altLang="en-US" sz="1200" dirty="0" smtClean="0"/>
              <a:t>好みを表す</a:t>
            </a:r>
            <a:r>
              <a:rPr lang="en-US" altLang="ja-JP" sz="1200" dirty="0" smtClean="0"/>
              <a:t>)</a:t>
            </a:r>
            <a:endParaRPr lang="ja-JP" altLang="en-US" sz="1200" dirty="0"/>
          </a:p>
        </p:txBody>
      </p:sp>
      <p:sp>
        <p:nvSpPr>
          <p:cNvPr id="10" name="テキスト ボックス 9"/>
          <p:cNvSpPr txBox="1"/>
          <p:nvPr/>
        </p:nvSpPr>
        <p:spPr>
          <a:xfrm>
            <a:off x="395934" y="2242935"/>
            <a:ext cx="2319866" cy="276999"/>
          </a:xfrm>
          <a:prstGeom prst="rect">
            <a:avLst/>
          </a:prstGeom>
          <a:noFill/>
        </p:spPr>
        <p:txBody>
          <a:bodyPr wrap="none" rtlCol="0">
            <a:spAutoFit/>
          </a:bodyPr>
          <a:lstStyle/>
          <a:p>
            <a:pPr marL="285750" indent="-285750">
              <a:buFont typeface="Arial" charset="0"/>
              <a:buChar char="•"/>
            </a:pPr>
            <a:r>
              <a:rPr lang="ja-JP" altLang="en-US" sz="1200" dirty="0" smtClean="0"/>
              <a:t>ランキングスコアベクトル</a:t>
            </a:r>
            <a:endParaRPr lang="en-US" altLang="ja-JP" sz="1200" dirty="0" smtClean="0"/>
          </a:p>
        </p:txBody>
      </p:sp>
      <mc:AlternateContent xmlns:mc="http://schemas.openxmlformats.org/markup-compatibility/2006" xmlns:a14="http://schemas.microsoft.com/office/drawing/2010/main">
        <mc:Choice Requires="a14">
          <p:sp>
            <p:nvSpPr>
              <p:cNvPr id="11" name="テキスト ボックス 10"/>
              <p:cNvSpPr txBox="1"/>
              <p:nvPr/>
            </p:nvSpPr>
            <p:spPr>
              <a:xfrm>
                <a:off x="2694785" y="2673577"/>
                <a:ext cx="1594091" cy="3154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200" i="1" smtClean="0">
                          <a:latin typeface="Cambria Math" charset="0"/>
                        </a:rPr>
                        <m:t>𝑦</m:t>
                      </m:r>
                      <m:r>
                        <a:rPr lang="en-US" altLang="ja-JP" sz="1200" i="1" smtClean="0">
                          <a:latin typeface="Cambria Math" charset="0"/>
                        </a:rPr>
                        <m:t>=</m:t>
                      </m:r>
                      <m:sSup>
                        <m:sSupPr>
                          <m:ctrlPr>
                            <a:rPr lang="en-US" altLang="ja-JP" sz="1200" i="1" smtClean="0">
                              <a:latin typeface="Cambria Math" charset="0"/>
                            </a:rPr>
                          </m:ctrlPr>
                        </m:sSupPr>
                        <m:e>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𝑦</m:t>
                              </m:r>
                            </m:e>
                            <m:sub>
                              <m:r>
                                <a:rPr lang="en-US" altLang="ja-JP" sz="1200" i="1">
                                  <a:latin typeface="Cambria Math" charset="0"/>
                                </a:rPr>
                                <m:t>1</m:t>
                              </m:r>
                            </m:sub>
                          </m:sSub>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𝑦</m:t>
                              </m:r>
                            </m:e>
                            <m:sub>
                              <m:r>
                                <a:rPr lang="en-US" altLang="ja-JP" sz="1200" i="1">
                                  <a:latin typeface="Cambria Math" charset="0"/>
                                </a:rPr>
                                <m:t>2</m:t>
                              </m:r>
                            </m:sub>
                          </m:sSub>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𝑦</m:t>
                              </m:r>
                            </m:e>
                            <m:sub>
                              <m:r>
                                <a:rPr lang="en-US" altLang="ja-JP" sz="1200" i="1">
                                  <a:latin typeface="Cambria Math" charset="0"/>
                                </a:rPr>
                                <m:t>|</m:t>
                              </m:r>
                              <m:r>
                                <a:rPr lang="en-US" altLang="ja-JP" sz="1200" i="1">
                                  <a:latin typeface="Cambria Math" charset="0"/>
                                </a:rPr>
                                <m:t>𝑉</m:t>
                              </m:r>
                              <m:r>
                                <a:rPr lang="en-US" altLang="ja-JP" sz="1200" i="1">
                                  <a:latin typeface="Cambria Math" charset="0"/>
                                </a:rPr>
                                <m:t>|</m:t>
                              </m:r>
                            </m:sub>
                          </m:sSub>
                          <m:r>
                            <a:rPr lang="en-US" altLang="ja-JP" sz="1200" i="1">
                              <a:latin typeface="Cambria Math" charset="0"/>
                            </a:rPr>
                            <m:t>]</m:t>
                          </m:r>
                          <m:r>
                            <m:rPr>
                              <m:nor/>
                            </m:rPr>
                            <a:rPr lang="ja-JP" altLang="en-US" sz="1200" dirty="0"/>
                            <m:t> </m:t>
                          </m:r>
                        </m:e>
                        <m:sup>
                          <m:r>
                            <a:rPr lang="en-US" altLang="ja-JP" sz="1200" b="0" i="1" smtClean="0">
                              <a:latin typeface="Cambria Math" charset="0"/>
                            </a:rPr>
                            <m:t>𝑇</m:t>
                          </m:r>
                        </m:sup>
                      </m:sSup>
                    </m:oMath>
                  </m:oMathPara>
                </a14:m>
                <a:endParaRPr lang="ja-JP" altLang="en-US" sz="12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694785" y="2673577"/>
                <a:ext cx="1594091" cy="315407"/>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2766569" y="2238724"/>
                <a:ext cx="1450525" cy="315407"/>
              </a:xfrm>
              <a:prstGeom prst="rect">
                <a:avLst/>
              </a:prstGeom>
              <a:noFill/>
            </p:spPr>
            <p:txBody>
              <a:bodyPr wrap="none" rtlCol="0">
                <a:spAutoFit/>
              </a:bodyPr>
              <a:lstStyle/>
              <a:p>
                <a:r>
                  <a:rPr lang="en-US" altLang="ja-JP" sz="1200" dirty="0" smtClean="0"/>
                  <a:t>f </a:t>
                </a:r>
                <a14:m>
                  <m:oMath xmlns:m="http://schemas.openxmlformats.org/officeDocument/2006/math">
                    <m:r>
                      <a:rPr lang="en-US" altLang="ja-JP" sz="1200" i="1">
                        <a:latin typeface="Cambria Math" charset="0"/>
                      </a:rPr>
                      <m:t>=</m:t>
                    </m:r>
                    <m:sSup>
                      <m:sSupPr>
                        <m:ctrlPr>
                          <a:rPr lang="en-US" altLang="ja-JP" sz="1200" i="1" smtClean="0">
                            <a:latin typeface="Cambria Math" charset="0"/>
                          </a:rPr>
                        </m:ctrlPr>
                      </m:sSupPr>
                      <m:e>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𝑓</m:t>
                            </m:r>
                          </m:e>
                          <m:sub>
                            <m:r>
                              <a:rPr lang="en-US" altLang="ja-JP" sz="1200" i="1">
                                <a:latin typeface="Cambria Math" charset="0"/>
                              </a:rPr>
                              <m:t>1</m:t>
                            </m:r>
                          </m:sub>
                        </m:sSub>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𝑓</m:t>
                            </m:r>
                          </m:e>
                          <m:sub>
                            <m:r>
                              <a:rPr lang="en-US" altLang="ja-JP" sz="1200" i="1">
                                <a:latin typeface="Cambria Math" charset="0"/>
                              </a:rPr>
                              <m:t>2</m:t>
                            </m:r>
                          </m:sub>
                        </m:sSub>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𝑓</m:t>
                            </m:r>
                          </m:e>
                          <m:sub>
                            <m:r>
                              <a:rPr lang="en-US" altLang="ja-JP" sz="1200" i="1">
                                <a:latin typeface="Cambria Math" charset="0"/>
                              </a:rPr>
                              <m:t>|</m:t>
                            </m:r>
                            <m:r>
                              <a:rPr lang="en-US" altLang="ja-JP" sz="1200" i="1">
                                <a:latin typeface="Cambria Math" charset="0"/>
                              </a:rPr>
                              <m:t>𝑉</m:t>
                            </m:r>
                            <m:r>
                              <a:rPr lang="en-US" altLang="ja-JP" sz="1200" i="1">
                                <a:latin typeface="Cambria Math" charset="0"/>
                              </a:rPr>
                              <m:t>|</m:t>
                            </m:r>
                          </m:sub>
                        </m:sSub>
                        <m:r>
                          <a:rPr lang="en-US" altLang="ja-JP" sz="1200" i="1">
                            <a:latin typeface="Cambria Math" charset="0"/>
                          </a:rPr>
                          <m:t>]</m:t>
                        </m:r>
                        <m:r>
                          <m:rPr>
                            <m:nor/>
                          </m:rPr>
                          <a:rPr lang="ja-JP" altLang="en-US" sz="1200" dirty="0"/>
                          <m:t> </m:t>
                        </m:r>
                      </m:e>
                      <m:sup>
                        <m:r>
                          <a:rPr lang="en-US" altLang="ja-JP" sz="1200" b="0" i="1" smtClean="0">
                            <a:latin typeface="Cambria Math" charset="0"/>
                          </a:rPr>
                          <m:t>𝑇</m:t>
                        </m:r>
                      </m:sup>
                    </m:sSup>
                  </m:oMath>
                </a14:m>
                <a:endParaRPr lang="ja-JP" altLang="en-US" sz="12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766569" y="2238724"/>
                <a:ext cx="1450525" cy="315407"/>
              </a:xfrm>
              <a:prstGeom prst="rect">
                <a:avLst/>
              </a:prstGeom>
              <a:blipFill rotWithShape="0">
                <a:blip r:embed="rId4"/>
                <a:stretch>
                  <a:fillRect l="-420"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395934" y="1628137"/>
                <a:ext cx="3316716" cy="400110"/>
              </a:xfrm>
              <a:prstGeom prst="rect">
                <a:avLst/>
              </a:prstGeom>
              <a:noFill/>
            </p:spPr>
            <p:txBody>
              <a:bodyPr wrap="square" rtlCol="0">
                <a:spAutoFit/>
              </a:bodyPr>
              <a:lstStyle/>
              <a:p>
                <a:pPr marL="342900" indent="-342900">
                  <a:buFont typeface="Wingdings" charset="2"/>
                  <a:buChar char="p"/>
                </a:pPr>
                <a14:m>
                  <m:oMath xmlns:m="http://schemas.openxmlformats.org/officeDocument/2006/math">
                    <m:sSup>
                      <m:sSupPr>
                        <m:ctrlPr>
                          <a:rPr lang="en-US" altLang="ja-JP" sz="2000" i="1" smtClean="0">
                            <a:solidFill>
                              <a:schemeClr val="tx2"/>
                            </a:solidFill>
                            <a:latin typeface="Cambria Math" charset="0"/>
                          </a:rPr>
                        </m:ctrlPr>
                      </m:sSupPr>
                      <m:e>
                        <m:r>
                          <a:rPr lang="en-US" altLang="ja-JP" sz="2000" i="1">
                            <a:solidFill>
                              <a:schemeClr val="tx2"/>
                            </a:solidFill>
                            <a:latin typeface="Cambria Math" charset="0"/>
                          </a:rPr>
                          <m:t>𝑓</m:t>
                        </m:r>
                      </m:e>
                      <m:sup>
                        <m:r>
                          <a:rPr lang="en-US" altLang="ja-JP" sz="2000" i="1">
                            <a:solidFill>
                              <a:schemeClr val="tx2"/>
                            </a:solidFill>
                            <a:latin typeface="Cambria Math" charset="0"/>
                          </a:rPr>
                          <m:t>𝑡</m:t>
                        </m:r>
                        <m:r>
                          <a:rPr lang="en-US" altLang="ja-JP" sz="2000" i="1">
                            <a:solidFill>
                              <a:schemeClr val="tx2"/>
                            </a:solidFill>
                            <a:latin typeface="Cambria Math" charset="0"/>
                          </a:rPr>
                          <m:t>+1</m:t>
                        </m:r>
                      </m:sup>
                    </m:sSup>
                    <m:r>
                      <a:rPr lang="en-US" altLang="ja-JP" sz="2000" i="1">
                        <a:solidFill>
                          <a:schemeClr val="tx2"/>
                        </a:solidFill>
                        <a:latin typeface="Cambria Math" charset="0"/>
                      </a:rPr>
                      <m:t>=</m:t>
                    </m:r>
                    <m:r>
                      <a:rPr lang="en-US" altLang="ja-JP" sz="2000" b="0" i="1" smtClean="0">
                        <a:solidFill>
                          <a:schemeClr val="tx2"/>
                        </a:solidFill>
                        <a:latin typeface="Cambria Math" charset="0"/>
                      </a:rPr>
                      <m:t>(1−</m:t>
                    </m:r>
                    <m:r>
                      <a:rPr lang="en-US" altLang="ja-JP" sz="2000" b="0" i="1" smtClean="0">
                        <a:solidFill>
                          <a:schemeClr val="tx2"/>
                        </a:solidFill>
                        <a:latin typeface="Cambria Math" charset="0"/>
                        <a:ea typeface="Cambria Math" charset="0"/>
                        <a:cs typeface="Cambria Math" charset="0"/>
                      </a:rPr>
                      <m:t>𝛼</m:t>
                    </m:r>
                    <m:r>
                      <a:rPr lang="en-US" altLang="ja-JP" sz="2000" b="0" i="1" smtClean="0">
                        <a:solidFill>
                          <a:schemeClr val="tx2"/>
                        </a:solidFill>
                        <a:latin typeface="Cambria Math" charset="0"/>
                      </a:rPr>
                      <m:t>)</m:t>
                    </m:r>
                    <m:r>
                      <a:rPr lang="en-US" altLang="ja-JP" sz="2000" i="1">
                        <a:solidFill>
                          <a:schemeClr val="tx2"/>
                        </a:solidFill>
                        <a:latin typeface="Cambria Math" charset="0"/>
                        <a:ea typeface="Cambria Math" charset="0"/>
                        <a:cs typeface="Cambria Math" charset="0"/>
                      </a:rPr>
                      <m:t>𝐴</m:t>
                    </m:r>
                    <m:sSup>
                      <m:sSupPr>
                        <m:ctrlPr>
                          <a:rPr lang="en-US" altLang="ja-JP" sz="2000" i="1">
                            <a:solidFill>
                              <a:schemeClr val="tx2"/>
                            </a:solidFill>
                            <a:latin typeface="Cambria Math" charset="0"/>
                            <a:ea typeface="Cambria Math" charset="0"/>
                            <a:cs typeface="Cambria Math" charset="0"/>
                          </a:rPr>
                        </m:ctrlPr>
                      </m:sSupPr>
                      <m:e>
                        <m:r>
                          <a:rPr lang="en-US" altLang="ja-JP" sz="2000" i="1">
                            <a:solidFill>
                              <a:schemeClr val="tx2"/>
                            </a:solidFill>
                            <a:latin typeface="Cambria Math" charset="0"/>
                            <a:ea typeface="Cambria Math" charset="0"/>
                            <a:cs typeface="Cambria Math" charset="0"/>
                          </a:rPr>
                          <m:t>𝑓</m:t>
                        </m:r>
                      </m:e>
                      <m:sup>
                        <m:r>
                          <a:rPr lang="en-US" altLang="ja-JP" sz="2000" i="1">
                            <a:solidFill>
                              <a:schemeClr val="tx2"/>
                            </a:solidFill>
                            <a:latin typeface="Cambria Math" charset="0"/>
                            <a:ea typeface="Cambria Math" charset="0"/>
                            <a:cs typeface="Cambria Math" charset="0"/>
                          </a:rPr>
                          <m:t>𝑡</m:t>
                        </m:r>
                      </m:sup>
                    </m:sSup>
                    <m:r>
                      <a:rPr lang="en-US" altLang="ja-JP" sz="2000" i="1">
                        <a:solidFill>
                          <a:schemeClr val="tx2"/>
                        </a:solidFill>
                        <a:latin typeface="Cambria Math" charset="0"/>
                        <a:ea typeface="Cambria Math" charset="0"/>
                        <a:cs typeface="Cambria Math" charset="0"/>
                      </a:rPr>
                      <m:t>+</m:t>
                    </m:r>
                    <m:r>
                      <a:rPr lang="en-US" altLang="ja-JP" sz="2000" i="1" smtClean="0">
                        <a:solidFill>
                          <a:schemeClr val="tx2"/>
                        </a:solidFill>
                        <a:latin typeface="Cambria Math" charset="0"/>
                        <a:ea typeface="Cambria Math" charset="0"/>
                        <a:cs typeface="Cambria Math" charset="0"/>
                      </a:rPr>
                      <m:t>𝛼</m:t>
                    </m:r>
                    <m:r>
                      <a:rPr lang="en-US" altLang="ja-JP" sz="2000" i="1">
                        <a:solidFill>
                          <a:schemeClr val="tx2"/>
                        </a:solidFill>
                        <a:latin typeface="Cambria Math" charset="0"/>
                        <a:ea typeface="Cambria Math" charset="0"/>
                        <a:cs typeface="Cambria Math" charset="0"/>
                      </a:rPr>
                      <m:t>𝑦</m:t>
                    </m:r>
                  </m:oMath>
                </a14:m>
                <a:endParaRPr lang="ja-JP" altLang="en-US" dirty="0">
                  <a:solidFill>
                    <a:schemeClr val="tx2"/>
                  </a:solidFill>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95934" y="1628137"/>
                <a:ext cx="3316716" cy="400110"/>
              </a:xfrm>
              <a:prstGeom prst="rect">
                <a:avLst/>
              </a:prstGeom>
              <a:blipFill rotWithShape="0">
                <a:blip r:embed="rId5"/>
                <a:stretch>
                  <a:fillRect l="-1654" t="-454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385517" y="3539759"/>
                <a:ext cx="4587959" cy="334707"/>
              </a:xfrm>
              <a:prstGeom prst="rect">
                <a:avLst/>
              </a:prstGeom>
              <a:noFill/>
            </p:spPr>
            <p:txBody>
              <a:bodyPr wrap="square" rtlCol="0">
                <a:spAutoFit/>
              </a:bodyPr>
              <a:lstStyle/>
              <a:p>
                <a:pPr marL="285750" indent="-285750">
                  <a:buFont typeface="Arial" charset="0"/>
                  <a:buChar char="•"/>
                </a:pPr>
                <a14:m>
                  <m:oMath xmlns:m="http://schemas.openxmlformats.org/officeDocument/2006/math">
                    <m:r>
                      <a:rPr lang="ja-JP" altLang="en-US" sz="1350" i="1" dirty="0" smtClean="0">
                        <a:latin typeface="Cambria Math" charset="0"/>
                      </a:rPr>
                      <m:t>遷移確率行列</m:t>
                    </m:r>
                    <m:r>
                      <a:rPr lang="ja-JP" altLang="en-US" sz="1350" b="0" i="1" dirty="0" smtClean="0">
                        <a:latin typeface="Cambria Math" charset="0"/>
                      </a:rPr>
                      <m:t>　</m:t>
                    </m:r>
                    <m:r>
                      <a:rPr lang="en-US" altLang="ja-JP" sz="1350" b="0" i="1" dirty="0" smtClean="0">
                        <a:latin typeface="Cambria Math" charset="0"/>
                      </a:rPr>
                      <m:t>𝐴</m:t>
                    </m:r>
                  </m:oMath>
                </a14:m>
                <a:endParaRPr lang="ja-JP" altLang="en-US" sz="135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85517" y="3539759"/>
                <a:ext cx="4587959" cy="334707"/>
              </a:xfrm>
              <a:prstGeom prst="rect">
                <a:avLst/>
              </a:prstGeom>
              <a:blipFill rotWithShape="0">
                <a:blip r:embed="rId6"/>
                <a:stretch>
                  <a:fillRect l="-133"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p:cNvSpPr txBox="1"/>
              <p:nvPr/>
            </p:nvSpPr>
            <p:spPr>
              <a:xfrm>
                <a:off x="2096612" y="3419862"/>
                <a:ext cx="2544094" cy="7027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200" i="1" smtClean="0">
                              <a:latin typeface="Cambria Math" charset="0"/>
                            </a:rPr>
                          </m:ctrlPr>
                        </m:sSubSupPr>
                        <m:e>
                          <m:r>
                            <a:rPr lang="en-US" altLang="ja-JP" sz="1200" i="1">
                              <a:latin typeface="Cambria Math" charset="0"/>
                            </a:rPr>
                            <m:t>𝐴</m:t>
                          </m:r>
                        </m:e>
                        <m:sub>
                          <m:r>
                            <a:rPr lang="en-US" altLang="ja-JP" sz="1200" i="1">
                              <a:latin typeface="Cambria Math" charset="0"/>
                            </a:rPr>
                            <m:t>𝑖</m:t>
                          </m:r>
                          <m:r>
                            <a:rPr lang="en-US" altLang="ja-JP" sz="1200" i="1">
                              <a:latin typeface="Cambria Math" charset="0"/>
                            </a:rPr>
                            <m:t>,</m:t>
                          </m:r>
                          <m:r>
                            <a:rPr lang="en-US" altLang="ja-JP" sz="1200" i="1">
                              <a:latin typeface="Cambria Math" charset="0"/>
                            </a:rPr>
                            <m:t>𝑗</m:t>
                          </m:r>
                        </m:sub>
                        <m:sup/>
                      </m:sSubSup>
                      <m:r>
                        <a:rPr lang="en-US" altLang="ja-JP" sz="1200" i="1">
                          <a:latin typeface="Cambria Math" charset="0"/>
                        </a:rPr>
                        <m:t>=</m:t>
                      </m:r>
                      <m:nary>
                        <m:naryPr>
                          <m:chr m:val="∑"/>
                          <m:ctrlPr>
                            <a:rPr lang="is-IS" altLang="ja-JP" sz="1200" i="1" smtClean="0">
                              <a:latin typeface="Cambria Math" charset="0"/>
                            </a:rPr>
                          </m:ctrlPr>
                        </m:naryPr>
                        <m:sub>
                          <m:r>
                            <m:rPr>
                              <m:brk m:alnAt="23"/>
                            </m:rPr>
                            <a:rPr lang="en-US" altLang="ja-JP" sz="1200" b="0" i="1" smtClean="0">
                              <a:latin typeface="Cambria Math" charset="0"/>
                            </a:rPr>
                            <m:t>𝑠</m:t>
                          </m:r>
                          <m:r>
                            <a:rPr lang="en-US" altLang="ja-JP" sz="1200" b="0" i="1" smtClean="0">
                              <a:latin typeface="Cambria Math" charset="0"/>
                            </a:rPr>
                            <m:t>=1</m:t>
                          </m:r>
                        </m:sub>
                        <m:sup>
                          <m:r>
                            <a:rPr lang="en-US" altLang="ja-JP" sz="1200" b="0" i="1" smtClean="0">
                              <a:latin typeface="Cambria Math" charset="0"/>
                            </a:rPr>
                            <m:t>𝑆</m:t>
                          </m:r>
                        </m:sup>
                        <m:e>
                          <m:nary>
                            <m:naryPr>
                              <m:chr m:val="∑"/>
                              <m:supHide m:val="on"/>
                              <m:ctrlPr>
                                <a:rPr lang="is-IS" altLang="ja-JP" sz="1200" i="1">
                                  <a:latin typeface="Cambria Math" charset="0"/>
                                </a:rPr>
                              </m:ctrlPr>
                            </m:naryPr>
                            <m:sub>
                              <m:r>
                                <m:rPr>
                                  <m:brk m:alnAt="7"/>
                                </m:rPr>
                                <a:rPr lang="en-US" altLang="ja-JP" sz="1200" i="1">
                                  <a:latin typeface="Cambria Math" charset="0"/>
                                </a:rPr>
                                <m:t>𝑒</m:t>
                              </m:r>
                              <m:r>
                                <a:rPr lang="is-IS" altLang="ja-JP" sz="1200" i="1">
                                  <a:latin typeface="Cambria Math" charset="0"/>
                                  <a:ea typeface="Cambria Math" charset="0"/>
                                  <a:cs typeface="Cambria Math" charset="0"/>
                                </a:rPr>
                                <m:t>∈</m:t>
                              </m:r>
                              <m:sSubSup>
                                <m:sSubSupPr>
                                  <m:ctrlPr>
                                    <a:rPr lang="en-US" altLang="ja-JP" sz="1200" i="1">
                                      <a:latin typeface="Cambria Math" charset="0"/>
                                      <a:ea typeface="Cambria Math" charset="0"/>
                                      <a:cs typeface="Cambria Math" charset="0"/>
                                    </a:rPr>
                                  </m:ctrlPr>
                                </m:sSubSupPr>
                                <m:e>
                                  <m:r>
                                    <a:rPr lang="en-US" altLang="ja-JP" sz="1200" i="1">
                                      <a:latin typeface="Cambria Math" charset="0"/>
                                      <a:ea typeface="Cambria Math" charset="0"/>
                                      <a:cs typeface="Cambria Math" charset="0"/>
                                    </a:rPr>
                                    <m:t>𝐸</m:t>
                                  </m:r>
                                </m:e>
                                <m:sub>
                                  <m:r>
                                    <a:rPr lang="en-US" altLang="ja-JP" sz="1200" i="1">
                                      <a:latin typeface="Cambria Math" charset="0"/>
                                      <a:ea typeface="Cambria Math" charset="0"/>
                                      <a:cs typeface="Cambria Math" charset="0"/>
                                    </a:rPr>
                                    <m:t>h</m:t>
                                  </m:r>
                                </m:sub>
                                <m:sup>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𝑠</m:t>
                                  </m:r>
                                  <m:r>
                                    <a:rPr lang="en-US" altLang="ja-JP" sz="1200" i="1">
                                      <a:latin typeface="Cambria Math" charset="0"/>
                                      <a:ea typeface="Cambria Math" charset="0"/>
                                      <a:cs typeface="Cambria Math" charset="0"/>
                                    </a:rPr>
                                    <m:t>)</m:t>
                                  </m:r>
                                </m:sup>
                              </m:sSubSup>
                            </m:sub>
                            <m:sup/>
                            <m:e>
                              <m:f>
                                <m:fPr>
                                  <m:ctrlPr>
                                    <a:rPr lang="mr-IN" altLang="ja-JP" sz="1200" i="1">
                                      <a:latin typeface="Cambria Math" charset="0"/>
                                    </a:rPr>
                                  </m:ctrlPr>
                                </m:fPr>
                                <m:num>
                                  <m:r>
                                    <a:rPr lang="en-US" altLang="ja-JP" sz="1200" i="1">
                                      <a:latin typeface="Cambria Math" charset="0"/>
                                    </a:rPr>
                                    <m:t>𝑤</m:t>
                                  </m:r>
                                  <m:d>
                                    <m:dPr>
                                      <m:ctrlPr>
                                        <a:rPr lang="en-US" altLang="ja-JP" sz="1200" i="1">
                                          <a:latin typeface="Cambria Math" charset="0"/>
                                        </a:rPr>
                                      </m:ctrlPr>
                                    </m:dPr>
                                    <m:e>
                                      <m:r>
                                        <a:rPr lang="en-US" altLang="ja-JP" sz="1200" i="1">
                                          <a:latin typeface="Cambria Math" charset="0"/>
                                        </a:rPr>
                                        <m:t>𝑒</m:t>
                                      </m:r>
                                    </m:e>
                                  </m:d>
                                  <m:r>
                                    <a:rPr lang="en-US" altLang="ja-JP" sz="1200" i="1">
                                      <a:latin typeface="Cambria Math" charset="0"/>
                                    </a:rPr>
                                    <m:t>h</m:t>
                                  </m:r>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𝑣</m:t>
                                      </m:r>
                                    </m:e>
                                    <m:sub>
                                      <m:r>
                                        <a:rPr lang="en-US" altLang="ja-JP" sz="1200" i="1">
                                          <a:latin typeface="Cambria Math" charset="0"/>
                                        </a:rPr>
                                        <m:t>𝑖</m:t>
                                      </m:r>
                                    </m:sub>
                                  </m:sSub>
                                  <m:r>
                                    <a:rPr lang="en-US" altLang="ja-JP" sz="1200" i="1">
                                      <a:latin typeface="Cambria Math" charset="0"/>
                                    </a:rPr>
                                    <m:t>, </m:t>
                                  </m:r>
                                  <m:r>
                                    <a:rPr lang="en-US" altLang="ja-JP" sz="1200" i="1">
                                      <a:latin typeface="Cambria Math" charset="0"/>
                                    </a:rPr>
                                    <m:t>𝑒</m:t>
                                  </m:r>
                                  <m:r>
                                    <a:rPr lang="en-US" altLang="ja-JP" sz="1200" i="1">
                                      <a:latin typeface="Cambria Math" charset="0"/>
                                    </a:rPr>
                                    <m:t>)</m:t>
                                  </m:r>
                                  <m:r>
                                    <a:rPr lang="en-US" altLang="ja-JP" sz="1200" i="1">
                                      <a:latin typeface="Cambria Math" charset="0"/>
                                    </a:rPr>
                                    <m:t>h</m:t>
                                  </m:r>
                                  <m:r>
                                    <a:rPr lang="en-US" altLang="ja-JP" sz="1200" i="1">
                                      <a:latin typeface="Cambria Math" charset="0"/>
                                    </a:rPr>
                                    <m:t>(</m:t>
                                  </m:r>
                                  <m:sSub>
                                    <m:sSubPr>
                                      <m:ctrlPr>
                                        <a:rPr lang="en-US" altLang="ja-JP" sz="1200" i="1">
                                          <a:latin typeface="Cambria Math" charset="0"/>
                                        </a:rPr>
                                      </m:ctrlPr>
                                    </m:sSubPr>
                                    <m:e>
                                      <m:r>
                                        <a:rPr lang="en-US" altLang="ja-JP" sz="1200" i="1">
                                          <a:latin typeface="Cambria Math" charset="0"/>
                                        </a:rPr>
                                        <m:t>𝑣</m:t>
                                      </m:r>
                                    </m:e>
                                    <m:sub>
                                      <m:r>
                                        <a:rPr lang="en-US" altLang="ja-JP" sz="1200" i="1">
                                          <a:latin typeface="Cambria Math" charset="0"/>
                                        </a:rPr>
                                        <m:t>𝑗</m:t>
                                      </m:r>
                                    </m:sub>
                                  </m:sSub>
                                  <m:r>
                                    <a:rPr lang="en-US" altLang="ja-JP" sz="1200" i="1">
                                      <a:latin typeface="Cambria Math" charset="0"/>
                                    </a:rPr>
                                    <m:t>, </m:t>
                                  </m:r>
                                  <m:r>
                                    <a:rPr lang="en-US" altLang="ja-JP" sz="1200" i="1">
                                      <a:latin typeface="Cambria Math" charset="0"/>
                                    </a:rPr>
                                    <m:t>𝑒</m:t>
                                  </m:r>
                                  <m:r>
                                    <a:rPr lang="en-US" altLang="ja-JP" sz="1200" i="1">
                                      <a:latin typeface="Cambria Math" charset="0"/>
                                    </a:rPr>
                                    <m:t>)</m:t>
                                  </m:r>
                                </m:num>
                                <m:den>
                                  <m:r>
                                    <a:rPr lang="mr-IN" altLang="ja-JP" sz="1200" i="1">
                                      <a:latin typeface="Cambria Math" charset="0"/>
                                      <a:ea typeface="Cambria Math" charset="0"/>
                                      <a:cs typeface="Cambria Math" charset="0"/>
                                    </a:rPr>
                                    <m:t>𝛿</m:t>
                                  </m:r>
                                  <m:d>
                                    <m:dPr>
                                      <m:ctrlPr>
                                        <a:rPr lang="en-US" altLang="ja-JP" sz="1200" i="1">
                                          <a:latin typeface="Cambria Math" charset="0"/>
                                          <a:ea typeface="Cambria Math" charset="0"/>
                                          <a:cs typeface="Cambria Math" charset="0"/>
                                        </a:rPr>
                                      </m:ctrlPr>
                                    </m:dPr>
                                    <m:e>
                                      <m:r>
                                        <a:rPr lang="en-US" altLang="ja-JP" sz="1200" i="1">
                                          <a:latin typeface="Cambria Math" charset="0"/>
                                          <a:ea typeface="Cambria Math" charset="0"/>
                                          <a:cs typeface="Cambria Math" charset="0"/>
                                        </a:rPr>
                                        <m:t>𝑒</m:t>
                                      </m:r>
                                    </m:e>
                                  </m:d>
                                  <m:r>
                                    <a:rPr lang="en-US" altLang="ja-JP" sz="1200" i="1">
                                      <a:latin typeface="Cambria Math" charset="0"/>
                                      <a:ea typeface="Cambria Math" charset="0"/>
                                      <a:cs typeface="Cambria Math" charset="0"/>
                                    </a:rPr>
                                    <m:t>𝑑</m:t>
                                  </m:r>
                                  <m:r>
                                    <a:rPr lang="en-US" altLang="ja-JP" sz="1200" i="1">
                                      <a:latin typeface="Cambria Math" charset="0"/>
                                      <a:ea typeface="Cambria Math" charset="0"/>
                                      <a:cs typeface="Cambria Math" charset="0"/>
                                    </a:rPr>
                                    <m:t>(</m:t>
                                  </m:r>
                                  <m:sSub>
                                    <m:sSubPr>
                                      <m:ctrlPr>
                                        <a:rPr lang="en-US" altLang="ja-JP" sz="1200" i="1">
                                          <a:latin typeface="Cambria Math" charset="0"/>
                                        </a:rPr>
                                      </m:ctrlPr>
                                    </m:sSubPr>
                                    <m:e>
                                      <m:r>
                                        <a:rPr lang="en-US" altLang="ja-JP" sz="1200" i="1">
                                          <a:latin typeface="Cambria Math" charset="0"/>
                                        </a:rPr>
                                        <m:t>𝑣</m:t>
                                      </m:r>
                                    </m:e>
                                    <m:sub>
                                      <m:r>
                                        <a:rPr lang="en-US" altLang="ja-JP" sz="1200" i="1">
                                          <a:latin typeface="Cambria Math" charset="0"/>
                                        </a:rPr>
                                        <m:t>𝑖</m:t>
                                      </m:r>
                                    </m:sub>
                                  </m:sSub>
                                  <m:r>
                                    <a:rPr lang="en-US" altLang="ja-JP" sz="1200" i="1">
                                      <a:latin typeface="Cambria Math" charset="0"/>
                                      <a:ea typeface="Cambria Math" charset="0"/>
                                      <a:cs typeface="Cambria Math" charset="0"/>
                                    </a:rPr>
                                    <m:t>)</m:t>
                                  </m:r>
                                </m:den>
                              </m:f>
                            </m:e>
                          </m:nary>
                        </m:e>
                      </m:nary>
                    </m:oMath>
                  </m:oMathPara>
                </a14:m>
                <a:endParaRPr kumimoji="1" lang="ja-JP" altLang="en-US" sz="12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096612" y="3419862"/>
                <a:ext cx="2544094" cy="702756"/>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1297038" y="4122618"/>
                <a:ext cx="2859565" cy="504305"/>
              </a:xfrm>
              <a:prstGeom prst="rect">
                <a:avLst/>
              </a:prstGeom>
              <a:noFill/>
            </p:spPr>
            <p:txBody>
              <a:bodyPr wrap="none" rtlCol="0">
                <a:spAutoFit/>
              </a:bodyPr>
              <a:lstStyle/>
              <a:p>
                <a:r>
                  <a:rPr lang="en-US" altLang="ja-JP" sz="1200" dirty="0">
                    <a:latin typeface="Cambria Math" charset="0"/>
                  </a:rPr>
                  <a:t>w</a:t>
                </a:r>
                <a:r>
                  <a:rPr lang="en-US" altLang="ja-JP" sz="1200" dirty="0" smtClean="0">
                    <a:latin typeface="Cambria Math" charset="0"/>
                  </a:rPr>
                  <a:t>(e) :</a:t>
                </a:r>
                <a:r>
                  <a:rPr lang="en-US" altLang="ja-JP" sz="1200" dirty="0">
                    <a:latin typeface="Cambria Math" charset="0"/>
                  </a:rPr>
                  <a:t> </a:t>
                </a:r>
                <a:r>
                  <a:rPr lang="ja-JP" altLang="en-US" sz="1200" dirty="0" smtClean="0">
                    <a:latin typeface="Cambria Math" charset="0"/>
                  </a:rPr>
                  <a:t>エッジの重み</a:t>
                </a:r>
                <a:r>
                  <a:rPr lang="en-US" altLang="ja-JP" sz="1200" dirty="0" smtClean="0">
                    <a:latin typeface="Cambria Math" charset="0"/>
                  </a:rPr>
                  <a:t>, </a:t>
                </a:r>
                <a14:m>
                  <m:oMath xmlns:m="http://schemas.openxmlformats.org/officeDocument/2006/math">
                    <m:r>
                      <a:rPr lang="en-US" altLang="ja-JP" sz="1200" i="1">
                        <a:latin typeface="Cambria Math" charset="0"/>
                      </a:rPr>
                      <m:t>h</m:t>
                    </m:r>
                    <m:d>
                      <m:dPr>
                        <m:ctrlPr>
                          <a:rPr lang="en-US" altLang="ja-JP" sz="1200" i="1">
                            <a:latin typeface="Cambria Math" charset="0"/>
                          </a:rPr>
                        </m:ctrlPr>
                      </m:dPr>
                      <m:e>
                        <m:r>
                          <a:rPr lang="en-US" altLang="ja-JP" sz="1200" i="1">
                            <a:latin typeface="Cambria Math" charset="0"/>
                          </a:rPr>
                          <m:t>𝑣</m:t>
                        </m:r>
                        <m:r>
                          <a:rPr lang="en-US" altLang="ja-JP" sz="1200" i="1">
                            <a:latin typeface="Cambria Math" charset="0"/>
                          </a:rPr>
                          <m:t>, </m:t>
                        </m:r>
                        <m:r>
                          <a:rPr lang="en-US" altLang="ja-JP" sz="1200" i="1">
                            <a:latin typeface="Cambria Math" charset="0"/>
                          </a:rPr>
                          <m:t>𝑒</m:t>
                        </m:r>
                      </m:e>
                    </m:d>
                    <m:r>
                      <a:rPr lang="en-US" altLang="ja-JP" sz="1200" i="1">
                        <a:latin typeface="Cambria Math" charset="0"/>
                      </a:rPr>
                      <m:t>=</m:t>
                    </m:r>
                    <m:d>
                      <m:dPr>
                        <m:begChr m:val="{"/>
                        <m:endChr m:val=""/>
                        <m:ctrlPr>
                          <a:rPr lang="mr-IN" altLang="ja-JP" sz="1200" i="1">
                            <a:latin typeface="Cambria Math" charset="0"/>
                          </a:rPr>
                        </m:ctrlPr>
                      </m:dPr>
                      <m:e>
                        <m:eqArr>
                          <m:eqArrPr>
                            <m:ctrlPr>
                              <a:rPr lang="mr-IN" altLang="ja-JP" sz="1200" i="1">
                                <a:latin typeface="Cambria Math" charset="0"/>
                              </a:rPr>
                            </m:ctrlPr>
                          </m:eqArrPr>
                          <m:e>
                            <m:r>
                              <a:rPr lang="en-US" altLang="ja-JP" sz="1200" i="1">
                                <a:latin typeface="Cambria Math" charset="0"/>
                              </a:rPr>
                              <m:t>1   </m:t>
                            </m:r>
                            <m:r>
                              <a:rPr lang="en-US" altLang="ja-JP" sz="1200" i="1">
                                <a:latin typeface="Cambria Math" charset="0"/>
                              </a:rPr>
                              <m:t>𝑣</m:t>
                            </m:r>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𝑒</m:t>
                            </m:r>
                          </m:e>
                          <m:e>
                            <m:r>
                              <a:rPr lang="en-US" altLang="ja-JP" sz="1200" i="1">
                                <a:latin typeface="Cambria Math" charset="0"/>
                              </a:rPr>
                              <m:t>0   </m:t>
                            </m:r>
                            <m:r>
                              <a:rPr lang="en-US" altLang="ja-JP" sz="1200" i="1">
                                <a:latin typeface="Cambria Math" charset="0"/>
                              </a:rPr>
                              <m:t>𝑣</m:t>
                            </m:r>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𝑒</m:t>
                            </m:r>
                          </m:e>
                        </m:eqArr>
                      </m:e>
                    </m:d>
                  </m:oMath>
                </a14:m>
                <a:endParaRPr lang="en-US" altLang="ja-JP" sz="1200" dirty="0" smtClean="0">
                  <a:latin typeface="Cambria Math" charset="0"/>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297038" y="4122618"/>
                <a:ext cx="2859565" cy="504305"/>
              </a:xfrm>
              <a:prstGeom prst="rect">
                <a:avLst/>
              </a:prstGeom>
              <a:blipFill rotWithShape="0">
                <a:blip r:embed="rId8"/>
                <a:stretch>
                  <a:fillRect l="-213" t="-175904" r="-10021" b="-2566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297038" y="4639782"/>
                <a:ext cx="3090012" cy="563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200" i="1" smtClean="0">
                          <a:latin typeface="Cambria Math" charset="0"/>
                        </a:rPr>
                        <m:t>𝑑</m:t>
                      </m:r>
                      <m:d>
                        <m:dPr>
                          <m:ctrlPr>
                            <a:rPr lang="en-US" altLang="ja-JP" sz="1200" i="1">
                              <a:latin typeface="Cambria Math" charset="0"/>
                            </a:rPr>
                          </m:ctrlPr>
                        </m:dPr>
                        <m:e>
                          <m:r>
                            <a:rPr lang="en-US" altLang="ja-JP" sz="1200" i="1">
                              <a:latin typeface="Cambria Math" charset="0"/>
                            </a:rPr>
                            <m:t>𝑣</m:t>
                          </m:r>
                        </m:e>
                      </m:d>
                      <m:r>
                        <a:rPr lang="en-US" altLang="ja-JP" sz="1200" i="1">
                          <a:latin typeface="Cambria Math" charset="0"/>
                        </a:rPr>
                        <m:t>=</m:t>
                      </m:r>
                      <m:nary>
                        <m:naryPr>
                          <m:chr m:val="∑"/>
                          <m:supHide m:val="on"/>
                          <m:ctrlPr>
                            <a:rPr lang="en-US" altLang="ja-JP" sz="1200" i="1">
                              <a:latin typeface="Cambria Math" charset="0"/>
                            </a:rPr>
                          </m:ctrlPr>
                        </m:naryPr>
                        <m:sub>
                          <m:r>
                            <m:rPr>
                              <m:brk m:alnAt="7"/>
                            </m:rPr>
                            <a:rPr lang="en-US" altLang="ja-JP" sz="1200" i="1">
                              <a:latin typeface="Cambria Math" charset="0"/>
                            </a:rPr>
                            <m:t>𝑒</m:t>
                          </m:r>
                          <m:r>
                            <a:rPr lang="en-US" altLang="ja-JP" sz="1200" i="1">
                              <a:latin typeface="Cambria Math" charset="0"/>
                              <a:ea typeface="Cambria Math" charset="0"/>
                              <a:cs typeface="Cambria Math" charset="0"/>
                            </a:rPr>
                            <m:t>∈</m:t>
                          </m:r>
                          <m:sSub>
                            <m:sSubPr>
                              <m:ctrlPr>
                                <a:rPr lang="en-US" altLang="ja-JP" sz="1200" i="1">
                                  <a:latin typeface="Cambria Math" charset="0"/>
                                  <a:ea typeface="Cambria Math" charset="0"/>
                                  <a:cs typeface="Cambria Math" charset="0"/>
                                </a:rPr>
                              </m:ctrlPr>
                            </m:sSubPr>
                            <m:e>
                              <m:r>
                                <a:rPr lang="en-US" altLang="ja-JP" sz="1200" i="1">
                                  <a:latin typeface="Cambria Math" charset="0"/>
                                  <a:ea typeface="Cambria Math" charset="0"/>
                                  <a:cs typeface="Cambria Math" charset="0"/>
                                </a:rPr>
                                <m:t>𝐸</m:t>
                              </m:r>
                            </m:e>
                            <m:sub>
                              <m:r>
                                <a:rPr lang="en-US" altLang="ja-JP" sz="1200" i="1">
                                  <a:latin typeface="Cambria Math" charset="0"/>
                                  <a:ea typeface="Cambria Math" charset="0"/>
                                  <a:cs typeface="Cambria Math" charset="0"/>
                                </a:rPr>
                                <m:t>h</m:t>
                              </m:r>
                            </m:sub>
                          </m:sSub>
                        </m:sub>
                        <m:sup/>
                        <m:e>
                          <m:r>
                            <a:rPr lang="en-US" altLang="ja-JP" sz="1200" i="1">
                              <a:latin typeface="Cambria Math" charset="0"/>
                            </a:rPr>
                            <m:t>𝑤</m:t>
                          </m:r>
                          <m:d>
                            <m:dPr>
                              <m:ctrlPr>
                                <a:rPr lang="en-US" altLang="ja-JP" sz="1200" i="1">
                                  <a:latin typeface="Cambria Math" charset="0"/>
                                </a:rPr>
                              </m:ctrlPr>
                            </m:dPr>
                            <m:e>
                              <m:r>
                                <a:rPr lang="en-US" altLang="ja-JP" sz="1200" i="1">
                                  <a:latin typeface="Cambria Math" charset="0"/>
                                </a:rPr>
                                <m:t>𝑒</m:t>
                              </m:r>
                            </m:e>
                          </m:d>
                          <m:r>
                            <a:rPr lang="en-US" altLang="ja-JP" sz="1200" i="1">
                              <a:latin typeface="Cambria Math" charset="0"/>
                            </a:rPr>
                            <m:t>h</m:t>
                          </m:r>
                          <m:r>
                            <a:rPr lang="en-US" altLang="ja-JP" sz="1200" i="1">
                              <a:latin typeface="Cambria Math" charset="0"/>
                            </a:rPr>
                            <m:t>(</m:t>
                          </m:r>
                          <m:r>
                            <a:rPr lang="en-US" altLang="ja-JP" sz="1200" i="1">
                              <a:latin typeface="Cambria Math" charset="0"/>
                            </a:rPr>
                            <m:t>𝑣</m:t>
                          </m:r>
                          <m:r>
                            <a:rPr lang="en-US" altLang="ja-JP" sz="1200" i="1">
                              <a:latin typeface="Cambria Math" charset="0"/>
                            </a:rPr>
                            <m:t>,</m:t>
                          </m:r>
                          <m:r>
                            <a:rPr lang="en-US" altLang="ja-JP" sz="1200" i="1">
                              <a:latin typeface="Cambria Math" charset="0"/>
                            </a:rPr>
                            <m:t>𝑒</m:t>
                          </m:r>
                          <m:r>
                            <a:rPr lang="en-US" altLang="ja-JP" sz="1200" i="1">
                              <a:latin typeface="Cambria Math" charset="0"/>
                            </a:rPr>
                            <m:t>)</m:t>
                          </m:r>
                        </m:e>
                      </m:nary>
                      <m:r>
                        <a:rPr lang="en-US" altLang="ja-JP" sz="1200" b="0" i="1" smtClean="0">
                          <a:latin typeface="Cambria Math" charset="0"/>
                        </a:rPr>
                        <m:t>,</m:t>
                      </m:r>
                      <m:r>
                        <a:rPr lang="mr-IN" altLang="ja-JP" sz="1200" i="1">
                          <a:latin typeface="Cambria Math" charset="0"/>
                          <a:ea typeface="Cambria Math" charset="0"/>
                          <a:cs typeface="Cambria Math" charset="0"/>
                        </a:rPr>
                        <m:t>𝛿</m:t>
                      </m:r>
                      <m:d>
                        <m:dPr>
                          <m:ctrlPr>
                            <a:rPr lang="en-US" altLang="ja-JP" sz="1200" i="1">
                              <a:latin typeface="Cambria Math" charset="0"/>
                            </a:rPr>
                          </m:ctrlPr>
                        </m:dPr>
                        <m:e>
                          <m:r>
                            <a:rPr lang="en-US" altLang="ja-JP" sz="1200" i="1">
                              <a:latin typeface="Cambria Math" charset="0"/>
                            </a:rPr>
                            <m:t>𝑒</m:t>
                          </m:r>
                        </m:e>
                      </m:d>
                      <m:r>
                        <a:rPr lang="en-US" altLang="ja-JP" sz="1200" i="1">
                          <a:latin typeface="Cambria Math" charset="0"/>
                        </a:rPr>
                        <m:t>=</m:t>
                      </m:r>
                      <m:nary>
                        <m:naryPr>
                          <m:chr m:val="∑"/>
                          <m:supHide m:val="on"/>
                          <m:ctrlPr>
                            <a:rPr lang="en-US" altLang="ja-JP" sz="1200" i="1">
                              <a:latin typeface="Cambria Math" charset="0"/>
                            </a:rPr>
                          </m:ctrlPr>
                        </m:naryPr>
                        <m:sub>
                          <m:r>
                            <m:rPr>
                              <m:brk m:alnAt="7"/>
                            </m:rPr>
                            <a:rPr lang="en-US" altLang="ja-JP" sz="1200" i="1">
                              <a:latin typeface="Cambria Math" charset="0"/>
                            </a:rPr>
                            <m:t>𝑣</m:t>
                          </m:r>
                          <m:r>
                            <a:rPr lang="en-US" altLang="ja-JP" sz="1200" i="1">
                              <a:latin typeface="Cambria Math" charset="0"/>
                            </a:rPr>
                            <m:t> ∈</m:t>
                          </m:r>
                          <m:r>
                            <a:rPr lang="en-US" altLang="ja-JP" sz="1200" i="1">
                              <a:latin typeface="Cambria Math" charset="0"/>
                              <a:ea typeface="Cambria Math" charset="0"/>
                              <a:cs typeface="Cambria Math" charset="0"/>
                            </a:rPr>
                            <m:t>𝑉</m:t>
                          </m:r>
                        </m:sub>
                        <m:sup/>
                        <m:e>
                          <m:r>
                            <a:rPr lang="en-US" altLang="ja-JP" sz="1200" i="1">
                              <a:latin typeface="Cambria Math" charset="0"/>
                            </a:rPr>
                            <m:t>h</m:t>
                          </m:r>
                          <m:r>
                            <a:rPr lang="en-US" altLang="ja-JP" sz="1200" i="1">
                              <a:latin typeface="Cambria Math" charset="0"/>
                            </a:rPr>
                            <m:t>(</m:t>
                          </m:r>
                          <m:r>
                            <a:rPr lang="en-US" altLang="ja-JP" sz="1200" i="1">
                              <a:latin typeface="Cambria Math" charset="0"/>
                            </a:rPr>
                            <m:t>𝑣</m:t>
                          </m:r>
                          <m:r>
                            <a:rPr lang="en-US" altLang="ja-JP" sz="1200" i="1">
                              <a:latin typeface="Cambria Math" charset="0"/>
                            </a:rPr>
                            <m:t>,</m:t>
                          </m:r>
                          <m:r>
                            <a:rPr lang="en-US" altLang="ja-JP" sz="1200" i="1">
                              <a:latin typeface="Cambria Math" charset="0"/>
                            </a:rPr>
                            <m:t>𝑒</m:t>
                          </m:r>
                          <m:r>
                            <a:rPr lang="en-US" altLang="ja-JP" sz="1200" i="1">
                              <a:latin typeface="Cambria Math" charset="0"/>
                            </a:rPr>
                            <m:t>)</m:t>
                          </m:r>
                        </m:e>
                      </m:nary>
                    </m:oMath>
                  </m:oMathPara>
                </a14:m>
                <a:endParaRPr lang="ja-JP" altLang="en-US" sz="12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297038" y="4639782"/>
                <a:ext cx="3090012" cy="563872"/>
              </a:xfrm>
              <a:prstGeom prst="rect">
                <a:avLst/>
              </a:prstGeom>
              <a:blipFill rotWithShape="0">
                <a:blip r:embed="rId9"/>
                <a:stretch>
                  <a:fillRect t="-110753" r="-17357" b="-1516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395934" y="3160214"/>
                <a:ext cx="1686552" cy="276999"/>
              </a:xfrm>
              <a:prstGeom prst="rect">
                <a:avLst/>
              </a:prstGeom>
              <a:noFill/>
            </p:spPr>
            <p:txBody>
              <a:bodyPr wrap="non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ja-JP" altLang="en-US" sz="1200" dirty="0" smtClean="0"/>
                  <a:t>リスタート確率</a:t>
                </a:r>
                <a:r>
                  <a:rPr lang="en-US" altLang="ja-JP" sz="1200" dirty="0" smtClean="0"/>
                  <a:t> </a:t>
                </a:r>
                <a14:m>
                  <m:oMath xmlns:m="http://schemas.openxmlformats.org/officeDocument/2006/math">
                    <m:r>
                      <a:rPr lang="en-US" altLang="ja-JP" sz="1200" i="1" smtClean="0">
                        <a:latin typeface="Cambria Math" charset="0"/>
                        <a:ea typeface="Cambria Math" charset="0"/>
                        <a:cs typeface="Cambria Math" charset="0"/>
                      </a:rPr>
                      <m:t>𝛼</m:t>
                    </m:r>
                  </m:oMath>
                </a14:m>
                <a:endParaRPr kumimoji="1" lang="ja-JP" altLang="en-US" sz="12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95934" y="3160214"/>
                <a:ext cx="1686552" cy="276999"/>
              </a:xfrm>
              <a:prstGeom prst="rect">
                <a:avLst/>
              </a:prstGeom>
              <a:blipFill rotWithShape="0">
                <a:blip r:embed="rId10"/>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円/楕円 26"/>
              <p:cNvSpPr/>
              <p:nvPr/>
            </p:nvSpPr>
            <p:spPr>
              <a:xfrm>
                <a:off x="4897515" y="2997701"/>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r>
                            <a:rPr lang="en-US" altLang="ja-JP" sz="1350" i="1">
                              <a:latin typeface="Cambria Math" charset="0"/>
                            </a:rPr>
                            <m:t>1</m:t>
                          </m:r>
                        </m:sub>
                      </m:sSub>
                    </m:oMath>
                  </m:oMathPara>
                </a14:m>
                <a:endParaRPr lang="ja-JP" altLang="en-US" sz="1350" dirty="0"/>
              </a:p>
            </p:txBody>
          </p:sp>
        </mc:Choice>
        <mc:Fallback xmlns="">
          <p:sp>
            <p:nvSpPr>
              <p:cNvPr id="27" name="円/楕円 26"/>
              <p:cNvSpPr>
                <a:spLocks noRot="1" noChangeAspect="1" noMove="1" noResize="1" noEditPoints="1" noAdjustHandles="1" noChangeArrowheads="1" noChangeShapeType="1" noTextEdit="1"/>
              </p:cNvSpPr>
              <p:nvPr/>
            </p:nvSpPr>
            <p:spPr>
              <a:xfrm>
                <a:off x="4897515" y="2997701"/>
                <a:ext cx="644237" cy="644237"/>
              </a:xfrm>
              <a:prstGeom prst="ellipse">
                <a:avLst/>
              </a:prstGeom>
              <a:blipFill rotWithShape="0">
                <a:blip r:embed="rId11"/>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円/楕円 28"/>
              <p:cNvSpPr/>
              <p:nvPr/>
            </p:nvSpPr>
            <p:spPr>
              <a:xfrm>
                <a:off x="6305868" y="2266954"/>
                <a:ext cx="644237" cy="64423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𝑢</m:t>
                          </m:r>
                        </m:e>
                        <m:sub>
                          <m:r>
                            <a:rPr lang="en-US" altLang="ja-JP" sz="1350" b="0" i="1" smtClean="0">
                              <a:latin typeface="Cambria Math" charset="0"/>
                            </a:rPr>
                            <m:t>2</m:t>
                          </m:r>
                        </m:sub>
                      </m:sSub>
                    </m:oMath>
                  </m:oMathPara>
                </a14:m>
                <a:endParaRPr lang="ja-JP" altLang="en-US" sz="1350" dirty="0"/>
              </a:p>
            </p:txBody>
          </p:sp>
        </mc:Choice>
        <mc:Fallback xmlns="">
          <p:sp>
            <p:nvSpPr>
              <p:cNvPr id="29" name="円/楕円 28"/>
              <p:cNvSpPr>
                <a:spLocks noRot="1" noChangeAspect="1" noMove="1" noResize="1" noEditPoints="1" noAdjustHandles="1" noChangeArrowheads="1" noChangeShapeType="1" noTextEdit="1"/>
              </p:cNvSpPr>
              <p:nvPr/>
            </p:nvSpPr>
            <p:spPr>
              <a:xfrm>
                <a:off x="6305868" y="2266954"/>
                <a:ext cx="644237" cy="644237"/>
              </a:xfrm>
              <a:prstGeom prst="ellipse">
                <a:avLst/>
              </a:prstGeom>
              <a:blipFill rotWithShape="0">
                <a:blip r:embed="rId12"/>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円/楕円 30"/>
              <p:cNvSpPr/>
              <p:nvPr/>
            </p:nvSpPr>
            <p:spPr>
              <a:xfrm>
                <a:off x="7571629" y="4559417"/>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1</m:t>
                          </m:r>
                        </m:sub>
                      </m:sSub>
                    </m:oMath>
                  </m:oMathPara>
                </a14:m>
                <a:endParaRPr lang="ja-JP" altLang="en-US" sz="1350" dirty="0"/>
              </a:p>
            </p:txBody>
          </p:sp>
        </mc:Choice>
        <mc:Fallback xmlns="">
          <p:sp>
            <p:nvSpPr>
              <p:cNvPr id="31" name="円/楕円 30"/>
              <p:cNvSpPr>
                <a:spLocks noRot="1" noChangeAspect="1" noMove="1" noResize="1" noEditPoints="1" noAdjustHandles="1" noChangeArrowheads="1" noChangeShapeType="1" noTextEdit="1"/>
              </p:cNvSpPr>
              <p:nvPr/>
            </p:nvSpPr>
            <p:spPr>
              <a:xfrm>
                <a:off x="7571629" y="4559417"/>
                <a:ext cx="644237" cy="644237"/>
              </a:xfrm>
              <a:prstGeom prst="ellipse">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円/楕円 31"/>
              <p:cNvSpPr/>
              <p:nvPr/>
            </p:nvSpPr>
            <p:spPr>
              <a:xfrm>
                <a:off x="6420977" y="3621756"/>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2</m:t>
                          </m:r>
                        </m:sub>
                      </m:sSub>
                    </m:oMath>
                  </m:oMathPara>
                </a14:m>
                <a:endParaRPr lang="ja-JP" altLang="en-US" sz="1350" dirty="0"/>
              </a:p>
            </p:txBody>
          </p:sp>
        </mc:Choice>
        <mc:Fallback xmlns="">
          <p:sp>
            <p:nvSpPr>
              <p:cNvPr id="32" name="円/楕円 31"/>
              <p:cNvSpPr>
                <a:spLocks noRot="1" noChangeAspect="1" noMove="1" noResize="1" noEditPoints="1" noAdjustHandles="1" noChangeArrowheads="1" noChangeShapeType="1" noTextEdit="1"/>
              </p:cNvSpPr>
              <p:nvPr/>
            </p:nvSpPr>
            <p:spPr>
              <a:xfrm>
                <a:off x="6420977" y="3621756"/>
                <a:ext cx="644237" cy="644237"/>
              </a:xfrm>
              <a:prstGeom prst="ellipse">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円/楕円 32"/>
              <p:cNvSpPr/>
              <p:nvPr/>
            </p:nvSpPr>
            <p:spPr>
              <a:xfrm>
                <a:off x="8098808" y="3149707"/>
                <a:ext cx="644237" cy="644237"/>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b="0" i="1" smtClean="0">
                              <a:latin typeface="Cambria Math" charset="0"/>
                            </a:rPr>
                            <m:t>𝑡</m:t>
                          </m:r>
                        </m:e>
                        <m:sub>
                          <m:r>
                            <a:rPr lang="en-US" altLang="ja-JP" sz="1350" b="0" i="1" smtClean="0">
                              <a:latin typeface="Cambria Math" charset="0"/>
                            </a:rPr>
                            <m:t>2</m:t>
                          </m:r>
                        </m:sub>
                      </m:sSub>
                    </m:oMath>
                  </m:oMathPara>
                </a14:m>
                <a:endParaRPr lang="ja-JP" altLang="en-US" sz="1350" dirty="0"/>
              </a:p>
            </p:txBody>
          </p:sp>
        </mc:Choice>
        <mc:Fallback xmlns="">
          <p:sp>
            <p:nvSpPr>
              <p:cNvPr id="33" name="円/楕円 32"/>
              <p:cNvSpPr>
                <a:spLocks noRot="1" noChangeAspect="1" noMove="1" noResize="1" noEditPoints="1" noAdjustHandles="1" noChangeArrowheads="1" noChangeShapeType="1" noTextEdit="1"/>
              </p:cNvSpPr>
              <p:nvPr/>
            </p:nvSpPr>
            <p:spPr>
              <a:xfrm>
                <a:off x="8098808" y="3149707"/>
                <a:ext cx="644237" cy="644237"/>
              </a:xfrm>
              <a:prstGeom prst="ellipse">
                <a:avLst/>
              </a:prstGeom>
              <a:blipFill rotWithShape="0">
                <a:blip r:embed="rId15"/>
                <a:stretch>
                  <a:fillRect/>
                </a:stretch>
              </a:blipFill>
              <a:ln>
                <a:solidFill>
                  <a:schemeClr val="accent3">
                    <a:lumMod val="5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円/楕円 33"/>
              <p:cNvSpPr/>
              <p:nvPr/>
            </p:nvSpPr>
            <p:spPr>
              <a:xfrm>
                <a:off x="5541752" y="4781580"/>
                <a:ext cx="644237" cy="644237"/>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b="0" i="1" smtClean="0">
                              <a:latin typeface="Cambria Math" charset="0"/>
                            </a:rPr>
                            <m:t>𝑡</m:t>
                          </m:r>
                        </m:e>
                        <m:sub>
                          <m:r>
                            <a:rPr lang="en-US" altLang="ja-JP" sz="1350" b="0" i="1" smtClean="0">
                              <a:latin typeface="Cambria Math" charset="0"/>
                            </a:rPr>
                            <m:t>1</m:t>
                          </m:r>
                        </m:sub>
                      </m:sSub>
                    </m:oMath>
                  </m:oMathPara>
                </a14:m>
                <a:endParaRPr lang="ja-JP" altLang="en-US" sz="1350" dirty="0"/>
              </a:p>
            </p:txBody>
          </p:sp>
        </mc:Choice>
        <mc:Fallback xmlns="">
          <p:sp>
            <p:nvSpPr>
              <p:cNvPr id="34" name="円/楕円 33"/>
              <p:cNvSpPr>
                <a:spLocks noRot="1" noChangeAspect="1" noMove="1" noResize="1" noEditPoints="1" noAdjustHandles="1" noChangeArrowheads="1" noChangeShapeType="1" noTextEdit="1"/>
              </p:cNvSpPr>
              <p:nvPr/>
            </p:nvSpPr>
            <p:spPr>
              <a:xfrm>
                <a:off x="5541752" y="4781580"/>
                <a:ext cx="644237" cy="644237"/>
              </a:xfrm>
              <a:prstGeom prst="ellipse">
                <a:avLst/>
              </a:prstGeom>
              <a:blipFill rotWithShape="0">
                <a:blip r:embed="rId16"/>
                <a:stretch>
                  <a:fillRect/>
                </a:stretch>
              </a:blipFill>
              <a:ln>
                <a:solidFill>
                  <a:schemeClr val="accent3">
                    <a:lumMod val="50000"/>
                  </a:schemeClr>
                </a:solidFill>
              </a:ln>
            </p:spPr>
            <p:txBody>
              <a:bodyPr/>
              <a:lstStyle/>
              <a:p>
                <a:r>
                  <a:rPr lang="ja-JP" altLang="en-US">
                    <a:noFill/>
                  </a:rPr>
                  <a:t> </a:t>
                </a:r>
              </a:p>
            </p:txBody>
          </p:sp>
        </mc:Fallback>
      </mc:AlternateContent>
      <p:cxnSp>
        <p:nvCxnSpPr>
          <p:cNvPr id="19" name="直線矢印コネクタ 18"/>
          <p:cNvCxnSpPr>
            <a:stCxn id="27" idx="7"/>
            <a:endCxn id="29" idx="2"/>
          </p:cNvCxnSpPr>
          <p:nvPr/>
        </p:nvCxnSpPr>
        <p:spPr>
          <a:xfrm flipV="1">
            <a:off x="5447406" y="2589073"/>
            <a:ext cx="858462" cy="5029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27" idx="4"/>
            <a:endCxn id="34" idx="1"/>
          </p:cNvCxnSpPr>
          <p:nvPr/>
        </p:nvCxnSpPr>
        <p:spPr>
          <a:xfrm>
            <a:off x="5219634" y="3641938"/>
            <a:ext cx="416464" cy="12339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9" idx="4"/>
            <a:endCxn id="32" idx="1"/>
          </p:cNvCxnSpPr>
          <p:nvPr/>
        </p:nvCxnSpPr>
        <p:spPr>
          <a:xfrm flipH="1">
            <a:off x="6515323" y="2911191"/>
            <a:ext cx="112664" cy="8049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9" idx="6"/>
            <a:endCxn id="33" idx="1"/>
          </p:cNvCxnSpPr>
          <p:nvPr/>
        </p:nvCxnSpPr>
        <p:spPr>
          <a:xfrm>
            <a:off x="6950105" y="2589073"/>
            <a:ext cx="1243049" cy="6549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33" idx="3"/>
            <a:endCxn id="32" idx="6"/>
          </p:cNvCxnSpPr>
          <p:nvPr/>
        </p:nvCxnSpPr>
        <p:spPr>
          <a:xfrm flipH="1">
            <a:off x="7065214" y="3699598"/>
            <a:ext cx="1127940" cy="2442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32" idx="2"/>
            <a:endCxn id="27" idx="6"/>
          </p:cNvCxnSpPr>
          <p:nvPr/>
        </p:nvCxnSpPr>
        <p:spPr>
          <a:xfrm flipH="1" flipV="1">
            <a:off x="5541752" y="3319820"/>
            <a:ext cx="879225" cy="6240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8215866" y="3829017"/>
            <a:ext cx="205061" cy="10875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31" idx="2"/>
            <a:endCxn id="34" idx="6"/>
          </p:cNvCxnSpPr>
          <p:nvPr/>
        </p:nvCxnSpPr>
        <p:spPr>
          <a:xfrm flipH="1">
            <a:off x="6185989" y="4881536"/>
            <a:ext cx="1385640" cy="2221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テキスト ボックス 60"/>
              <p:cNvSpPr txBox="1"/>
              <p:nvPr/>
            </p:nvSpPr>
            <p:spPr>
              <a:xfrm>
                <a:off x="7205093" y="2561794"/>
                <a:ext cx="848181" cy="297710"/>
              </a:xfrm>
              <a:prstGeom prst="rect">
                <a:avLst/>
              </a:prstGeom>
              <a:noFill/>
            </p:spPr>
            <p:txBody>
              <a:bodyPr wrap="none" rtlCol="0">
                <a:spAutoFit/>
              </a:bodyPr>
              <a:lstStyle/>
              <a:p>
                <a14:m>
                  <m:oMath xmlns:m="http://schemas.openxmlformats.org/officeDocument/2006/math">
                    <m:sSubSup>
                      <m:sSubSupPr>
                        <m:ctrlPr>
                          <a:rPr lang="en-US" altLang="ja-JP" sz="1100" i="1">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i="1">
                                <a:latin typeface="Cambria Math" charset="0"/>
                              </a:rPr>
                              <m:t>𝑢</m:t>
                            </m:r>
                          </m:e>
                          <m:sub>
                            <m:r>
                              <a:rPr lang="en-US" altLang="ja-JP" sz="1100" i="1">
                                <a:latin typeface="Cambria Math" charset="0"/>
                              </a:rPr>
                              <m:t>2</m:t>
                            </m:r>
                          </m:sub>
                        </m:sSub>
                        <m:r>
                          <a:rPr lang="en-US" altLang="ja-JP" sz="1100" i="1">
                            <a:latin typeface="Cambria Math" charset="0"/>
                          </a:rPr>
                          <m:t>,</m:t>
                        </m:r>
                        <m:sSub>
                          <m:sSubPr>
                            <m:ctrlPr>
                              <a:rPr lang="en-US" altLang="ja-JP" sz="1100" i="1">
                                <a:latin typeface="Cambria Math" charset="0"/>
                              </a:rPr>
                            </m:ctrlPr>
                          </m:sSubPr>
                          <m:e>
                            <m:r>
                              <a:rPr lang="en-US" altLang="ja-JP" sz="1100" i="1">
                                <a:latin typeface="Cambria Math" charset="0"/>
                              </a:rPr>
                              <m:t>𝑡</m:t>
                            </m:r>
                          </m:e>
                          <m:sub>
                            <m:r>
                              <a:rPr lang="en-US" altLang="ja-JP" sz="1100" i="1">
                                <a:latin typeface="Cambria Math" charset="0"/>
                              </a:rPr>
                              <m:t>2</m:t>
                            </m:r>
                          </m:sub>
                        </m:sSub>
                        <m:r>
                          <m:rPr>
                            <m:nor/>
                          </m:rPr>
                          <a:rPr lang="ja-JP" altLang="en-US" sz="1100" dirty="0"/>
                          <m:t> </m:t>
                        </m:r>
                      </m:sub>
                      <m:sup/>
                    </m:sSubSup>
                  </m:oMath>
                </a14:m>
                <a:r>
                  <a:rPr kumimoji="1" lang="en-US" altLang="ja-JP" sz="1100" dirty="0" smtClean="0"/>
                  <a:t>= 0.2</a:t>
                </a:r>
                <a:endParaRPr kumimoji="1" lang="ja-JP" altLang="en-US" sz="1100" dirty="0"/>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7205093" y="2561794"/>
                <a:ext cx="848181" cy="297710"/>
              </a:xfrm>
              <a:prstGeom prst="rect">
                <a:avLst/>
              </a:prstGeom>
              <a:blipFill rotWithShape="0">
                <a:blip r:embed="rId17"/>
                <a:stretch>
                  <a:fillRect b="-81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p:cNvSpPr txBox="1"/>
              <p:nvPr/>
            </p:nvSpPr>
            <p:spPr>
              <a:xfrm>
                <a:off x="6522087" y="3083561"/>
                <a:ext cx="899477" cy="294504"/>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i="1">
                                <a:latin typeface="Cambria Math" charset="0"/>
                              </a:rPr>
                              <m:t>𝑢</m:t>
                            </m:r>
                          </m:e>
                          <m:sub>
                            <m:r>
                              <a:rPr lang="en-US" altLang="ja-JP" sz="1100" i="1">
                                <a:latin typeface="Cambria Math" charset="0"/>
                              </a:rPr>
                              <m:t>2</m:t>
                            </m:r>
                          </m:sub>
                        </m:sSub>
                        <m:r>
                          <a:rPr lang="en-US" altLang="ja-JP" sz="1100" i="1">
                            <a:latin typeface="Cambria Math" charset="0"/>
                          </a:rPr>
                          <m:t>,</m:t>
                        </m:r>
                        <m:sSub>
                          <m:sSubPr>
                            <m:ctrlPr>
                              <a:rPr lang="en-US" altLang="ja-JP" sz="1100" i="1">
                                <a:latin typeface="Cambria Math" charset="0"/>
                              </a:rPr>
                            </m:ctrlPr>
                          </m:sSubPr>
                          <m:e>
                            <m:r>
                              <a:rPr lang="en-US" altLang="ja-JP" sz="1100" b="0" i="1" smtClean="0">
                                <a:latin typeface="Cambria Math" charset="0"/>
                              </a:rPr>
                              <m:t>𝑚</m:t>
                            </m:r>
                          </m:e>
                          <m:sub>
                            <m:r>
                              <a:rPr lang="en-US" altLang="ja-JP" sz="1100" i="1">
                                <a:latin typeface="Cambria Math" charset="0"/>
                              </a:rPr>
                              <m:t>2</m:t>
                            </m:r>
                          </m:sub>
                        </m:sSub>
                        <m:r>
                          <m:rPr>
                            <m:nor/>
                          </m:rPr>
                          <a:rPr lang="ja-JP" altLang="en-US" sz="1100" dirty="0"/>
                          <m:t> </m:t>
                        </m:r>
                      </m:sub>
                      <m:sup/>
                    </m:sSubSup>
                  </m:oMath>
                </a14:m>
                <a:r>
                  <a:rPr lang="en-US" altLang="ja-JP" sz="1100" dirty="0"/>
                  <a:t>= </a:t>
                </a:r>
                <a:r>
                  <a:rPr lang="en-US" altLang="ja-JP" sz="1100" dirty="0" smtClean="0"/>
                  <a:t>0.8</a:t>
                </a:r>
                <a:endParaRPr lang="ja-JP" altLang="en-US" sz="1100"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6522087" y="3083561"/>
                <a:ext cx="899477" cy="294504"/>
              </a:xfrm>
              <a:prstGeom prst="rect">
                <a:avLst/>
              </a:prstGeom>
              <a:blipFill rotWithShape="0">
                <a:blip r:embed="rId18"/>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5269893" y="2450136"/>
                <a:ext cx="870623" cy="294504"/>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i="1">
                                <a:latin typeface="Cambria Math" charset="0"/>
                              </a:rPr>
                              <m:t>𝑢</m:t>
                            </m:r>
                          </m:e>
                          <m:sub>
                            <m:r>
                              <a:rPr lang="en-US" altLang="ja-JP" sz="1100" b="0" i="1" smtClean="0">
                                <a:latin typeface="Cambria Math" charset="0"/>
                              </a:rPr>
                              <m:t>1</m:t>
                            </m:r>
                          </m:sub>
                        </m:sSub>
                        <m:r>
                          <a:rPr lang="en-US" altLang="ja-JP" sz="1100" i="1">
                            <a:latin typeface="Cambria Math" charset="0"/>
                          </a:rPr>
                          <m:t>,</m:t>
                        </m:r>
                        <m:sSub>
                          <m:sSubPr>
                            <m:ctrlPr>
                              <a:rPr lang="en-US" altLang="ja-JP" sz="1100" i="1">
                                <a:latin typeface="Cambria Math" charset="0"/>
                              </a:rPr>
                            </m:ctrlPr>
                          </m:sSubPr>
                          <m:e>
                            <m:r>
                              <a:rPr lang="en-US" altLang="ja-JP" sz="1100" b="0" i="1" smtClean="0">
                                <a:latin typeface="Cambria Math" charset="0"/>
                              </a:rPr>
                              <m:t>𝑢</m:t>
                            </m:r>
                          </m:e>
                          <m:sub>
                            <m:r>
                              <a:rPr lang="en-US" altLang="ja-JP" sz="1100" i="1">
                                <a:latin typeface="Cambria Math" charset="0"/>
                              </a:rPr>
                              <m:t>2</m:t>
                            </m:r>
                          </m:sub>
                        </m:sSub>
                        <m:r>
                          <m:rPr>
                            <m:nor/>
                          </m:rPr>
                          <a:rPr lang="ja-JP" altLang="en-US" sz="1100" dirty="0"/>
                          <m:t> </m:t>
                        </m:r>
                      </m:sub>
                      <m:sup/>
                    </m:sSubSup>
                  </m:oMath>
                </a14:m>
                <a:r>
                  <a:rPr lang="en-US" altLang="ja-JP" sz="1100" dirty="0"/>
                  <a:t>= </a:t>
                </a:r>
                <a:r>
                  <a:rPr lang="en-US" altLang="ja-JP" sz="1100" dirty="0" smtClean="0"/>
                  <a:t>0.3</a:t>
                </a:r>
                <a:endParaRPr lang="ja-JP" altLang="en-US" sz="11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5269893" y="2450136"/>
                <a:ext cx="870623" cy="294504"/>
              </a:xfrm>
              <a:prstGeom prst="rect">
                <a:avLst/>
              </a:prstGeom>
              <a:blipFill rotWithShape="0">
                <a:blip r:embed="rId19"/>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4723570" y="4319105"/>
                <a:ext cx="877035" cy="304507"/>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i="1">
                                <a:latin typeface="Cambria Math" charset="0"/>
                              </a:rPr>
                              <m:t>𝑢</m:t>
                            </m:r>
                          </m:e>
                          <m:sub>
                            <m:r>
                              <a:rPr lang="en-US" altLang="ja-JP" sz="1100" i="1">
                                <a:latin typeface="Cambria Math" charset="0"/>
                              </a:rPr>
                              <m:t>1</m:t>
                            </m:r>
                          </m:sub>
                        </m:sSub>
                        <m:r>
                          <a:rPr lang="en-US" altLang="ja-JP" sz="1100" i="1">
                            <a:latin typeface="Cambria Math" charset="0"/>
                          </a:rPr>
                          <m:t>,</m:t>
                        </m:r>
                        <m:sSub>
                          <m:sSubPr>
                            <m:ctrlPr>
                              <a:rPr lang="en-US" altLang="ja-JP" sz="1100" i="1">
                                <a:latin typeface="Cambria Math" charset="0"/>
                              </a:rPr>
                            </m:ctrlPr>
                          </m:sSubPr>
                          <m:e>
                            <m:r>
                              <a:rPr lang="en-US" altLang="ja-JP" sz="1100" b="0" i="1" smtClean="0">
                                <a:latin typeface="Cambria Math" charset="0"/>
                              </a:rPr>
                              <m:t>𝑡</m:t>
                            </m:r>
                          </m:e>
                          <m:sub>
                            <m:r>
                              <a:rPr lang="en-US" altLang="ja-JP" sz="1100" b="0" i="1" smtClean="0">
                                <a:latin typeface="Cambria Math" charset="0"/>
                              </a:rPr>
                              <m:t>1</m:t>
                            </m:r>
                          </m:sub>
                        </m:sSub>
                        <m:r>
                          <m:rPr>
                            <m:nor/>
                          </m:rPr>
                          <a:rPr lang="ja-JP" altLang="en-US" sz="1100" dirty="0"/>
                          <m:t> </m:t>
                        </m:r>
                      </m:sub>
                      <m:sup/>
                    </m:sSubSup>
                  </m:oMath>
                </a14:m>
                <a:r>
                  <a:rPr lang="en-US" altLang="ja-JP" sz="1100" dirty="0"/>
                  <a:t>= </a:t>
                </a:r>
                <a:r>
                  <a:rPr lang="en-US" altLang="ja-JP" sz="1100" dirty="0" smtClean="0"/>
                  <a:t>0.7</a:t>
                </a:r>
                <a:endParaRPr lang="ja-JP" altLang="en-US" sz="11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4723570" y="4319105"/>
                <a:ext cx="877035" cy="304507"/>
              </a:xfrm>
              <a:prstGeom prst="rect">
                <a:avLst/>
              </a:prstGeom>
              <a:blipFill rotWithShape="0">
                <a:blip r:embed="rId20"/>
                <a:stretch>
                  <a:fillRect b="-81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6487128" y="4976558"/>
                <a:ext cx="877035" cy="297710"/>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smtClean="0">
                                <a:latin typeface="Cambria Math" charset="0"/>
                              </a:rPr>
                            </m:ctrlPr>
                          </m:sSubPr>
                          <m:e>
                            <m:r>
                              <a:rPr lang="en-US" altLang="ja-JP" sz="1100" b="0" i="1" smtClean="0">
                                <a:latin typeface="Cambria Math" charset="0"/>
                              </a:rPr>
                              <m:t>𝑚</m:t>
                            </m:r>
                          </m:e>
                          <m:sub>
                            <m:r>
                              <a:rPr lang="en-US" altLang="ja-JP" sz="1100" i="1">
                                <a:latin typeface="Cambria Math" charset="0"/>
                              </a:rPr>
                              <m:t>1</m:t>
                            </m:r>
                          </m:sub>
                        </m:sSub>
                        <m:r>
                          <a:rPr lang="en-US" altLang="ja-JP" sz="1100" i="1">
                            <a:latin typeface="Cambria Math" charset="0"/>
                          </a:rPr>
                          <m:t>,</m:t>
                        </m:r>
                        <m:sSub>
                          <m:sSubPr>
                            <m:ctrlPr>
                              <a:rPr lang="en-US" altLang="ja-JP" sz="1100" i="1">
                                <a:latin typeface="Cambria Math" charset="0"/>
                              </a:rPr>
                            </m:ctrlPr>
                          </m:sSubPr>
                          <m:e>
                            <m:r>
                              <a:rPr lang="en-US" altLang="ja-JP" sz="1100" i="1">
                                <a:latin typeface="Cambria Math" charset="0"/>
                              </a:rPr>
                              <m:t>𝑡</m:t>
                            </m:r>
                          </m:e>
                          <m:sub>
                            <m:r>
                              <a:rPr lang="en-US" altLang="ja-JP" sz="1100" i="1">
                                <a:latin typeface="Cambria Math" charset="0"/>
                              </a:rPr>
                              <m:t>1</m:t>
                            </m:r>
                          </m:sub>
                        </m:sSub>
                        <m:r>
                          <m:rPr>
                            <m:nor/>
                          </m:rPr>
                          <a:rPr lang="ja-JP" altLang="en-US" sz="1100" dirty="0"/>
                          <m:t> </m:t>
                        </m:r>
                      </m:sub>
                      <m:sup/>
                    </m:sSubSup>
                  </m:oMath>
                </a14:m>
                <a:r>
                  <a:rPr lang="en-US" altLang="ja-JP" sz="1100" dirty="0"/>
                  <a:t>= </a:t>
                </a:r>
                <a:r>
                  <a:rPr lang="en-US" altLang="ja-JP" sz="1100" dirty="0" smtClean="0"/>
                  <a:t>1.0</a:t>
                </a:r>
                <a:endParaRPr lang="ja-JP" altLang="en-US" sz="1100" dirty="0"/>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6487128" y="4976558"/>
                <a:ext cx="877035" cy="297710"/>
              </a:xfrm>
              <a:prstGeom prst="rect">
                <a:avLst/>
              </a:prstGeom>
              <a:blipFill rotWithShape="0">
                <a:blip r:embed="rId21"/>
                <a:stretch>
                  <a:fillRect b="-81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235715" y="3872862"/>
                <a:ext cx="877035" cy="297710"/>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b="0" i="1" smtClean="0">
                                <a:latin typeface="Cambria Math" charset="0"/>
                              </a:rPr>
                              <m:t>𝑡</m:t>
                            </m:r>
                          </m:e>
                          <m:sub>
                            <m:r>
                              <a:rPr lang="en-US" altLang="ja-JP" sz="1100" b="0" i="1" smtClean="0">
                                <a:latin typeface="Cambria Math" charset="0"/>
                              </a:rPr>
                              <m:t>2</m:t>
                            </m:r>
                          </m:sub>
                        </m:sSub>
                        <m:r>
                          <a:rPr lang="en-US" altLang="ja-JP" sz="1100" i="1">
                            <a:latin typeface="Cambria Math" charset="0"/>
                          </a:rPr>
                          <m:t>,</m:t>
                        </m:r>
                        <m:sSub>
                          <m:sSubPr>
                            <m:ctrlPr>
                              <a:rPr lang="en-US" altLang="ja-JP" sz="1100" i="1">
                                <a:latin typeface="Cambria Math" charset="0"/>
                              </a:rPr>
                            </m:ctrlPr>
                          </m:sSubPr>
                          <m:e>
                            <m:r>
                              <a:rPr lang="en-US" altLang="ja-JP" sz="1100" b="0" i="1" smtClean="0">
                                <a:latin typeface="Cambria Math" charset="0"/>
                              </a:rPr>
                              <m:t>𝑚</m:t>
                            </m:r>
                          </m:e>
                          <m:sub>
                            <m:r>
                              <a:rPr lang="en-US" altLang="ja-JP" sz="1100" b="0" i="1" smtClean="0">
                                <a:latin typeface="Cambria Math" charset="0"/>
                              </a:rPr>
                              <m:t>2</m:t>
                            </m:r>
                          </m:sub>
                        </m:sSub>
                        <m:r>
                          <m:rPr>
                            <m:nor/>
                          </m:rPr>
                          <a:rPr lang="ja-JP" altLang="en-US" sz="1100" dirty="0"/>
                          <m:t> </m:t>
                        </m:r>
                      </m:sub>
                      <m:sup/>
                    </m:sSubSup>
                  </m:oMath>
                </a14:m>
                <a:r>
                  <a:rPr lang="en-US" altLang="ja-JP" sz="1100" dirty="0"/>
                  <a:t>= </a:t>
                </a:r>
                <a:r>
                  <a:rPr lang="en-US" altLang="ja-JP" sz="1100" dirty="0" smtClean="0"/>
                  <a:t>0.7</a:t>
                </a:r>
                <a:endParaRPr lang="ja-JP" altLang="en-US" sz="1100" dirty="0"/>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235715" y="3872862"/>
                <a:ext cx="877035" cy="297710"/>
              </a:xfrm>
              <a:prstGeom prst="rect">
                <a:avLst/>
              </a:prstGeom>
              <a:blipFill rotWithShape="0">
                <a:blip r:embed="rId22"/>
                <a:stretch>
                  <a:fillRect b="-81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p:cNvSpPr txBox="1"/>
              <p:nvPr/>
            </p:nvSpPr>
            <p:spPr>
              <a:xfrm>
                <a:off x="8248202" y="4173697"/>
                <a:ext cx="877035" cy="297710"/>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b="0" i="1" smtClean="0">
                                <a:latin typeface="Cambria Math" charset="0"/>
                              </a:rPr>
                              <m:t>𝑡</m:t>
                            </m:r>
                          </m:e>
                          <m:sub>
                            <m:r>
                              <a:rPr lang="en-US" altLang="ja-JP" sz="1100" b="0" i="1" smtClean="0">
                                <a:latin typeface="Cambria Math" charset="0"/>
                              </a:rPr>
                              <m:t>2</m:t>
                            </m:r>
                          </m:sub>
                        </m:sSub>
                        <m:r>
                          <a:rPr lang="en-US" altLang="ja-JP" sz="1100" i="1">
                            <a:latin typeface="Cambria Math" charset="0"/>
                          </a:rPr>
                          <m:t>,</m:t>
                        </m:r>
                        <m:sSub>
                          <m:sSubPr>
                            <m:ctrlPr>
                              <a:rPr lang="en-US" altLang="ja-JP" sz="1100" i="1">
                                <a:latin typeface="Cambria Math" charset="0"/>
                              </a:rPr>
                            </m:ctrlPr>
                          </m:sSubPr>
                          <m:e>
                            <m:r>
                              <a:rPr lang="en-US" altLang="ja-JP" sz="1100" b="0" i="1" smtClean="0">
                                <a:latin typeface="Cambria Math" charset="0"/>
                              </a:rPr>
                              <m:t>𝑚</m:t>
                            </m:r>
                          </m:e>
                          <m:sub>
                            <m:r>
                              <a:rPr lang="en-US" altLang="ja-JP" sz="1100" i="1">
                                <a:latin typeface="Cambria Math" charset="0"/>
                              </a:rPr>
                              <m:t>1</m:t>
                            </m:r>
                          </m:sub>
                        </m:sSub>
                        <m:r>
                          <m:rPr>
                            <m:nor/>
                          </m:rPr>
                          <a:rPr lang="ja-JP" altLang="en-US" sz="1100" dirty="0"/>
                          <m:t> </m:t>
                        </m:r>
                      </m:sub>
                      <m:sup/>
                    </m:sSubSup>
                  </m:oMath>
                </a14:m>
                <a:r>
                  <a:rPr lang="en-US" altLang="ja-JP" sz="1100" dirty="0"/>
                  <a:t>= </a:t>
                </a:r>
                <a:r>
                  <a:rPr lang="en-US" altLang="ja-JP" sz="1100" dirty="0" smtClean="0"/>
                  <a:t>0.3</a:t>
                </a:r>
                <a:endParaRPr lang="ja-JP" altLang="en-US" sz="1100" dirty="0"/>
              </a:p>
            </p:txBody>
          </p:sp>
        </mc:Choice>
        <mc:Fallback xmlns="">
          <p:sp>
            <p:nvSpPr>
              <p:cNvPr id="86" name="テキスト ボックス 85"/>
              <p:cNvSpPr txBox="1">
                <a:spLocks noRot="1" noChangeAspect="1" noMove="1" noResize="1" noEditPoints="1" noAdjustHandles="1" noChangeArrowheads="1" noChangeShapeType="1" noTextEdit="1"/>
              </p:cNvSpPr>
              <p:nvPr/>
            </p:nvSpPr>
            <p:spPr>
              <a:xfrm>
                <a:off x="8248202" y="4173697"/>
                <a:ext cx="877035" cy="297710"/>
              </a:xfrm>
              <a:prstGeom prst="rect">
                <a:avLst/>
              </a:prstGeom>
              <a:blipFill rotWithShape="0">
                <a:blip r:embed="rId23"/>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p:cNvSpPr txBox="1"/>
              <p:nvPr/>
            </p:nvSpPr>
            <p:spPr>
              <a:xfrm>
                <a:off x="5438636" y="3723807"/>
                <a:ext cx="899477" cy="294504"/>
              </a:xfrm>
              <a:prstGeom prst="rect">
                <a:avLst/>
              </a:prstGeom>
              <a:noFill/>
            </p:spPr>
            <p:txBody>
              <a:bodyPr wrap="none" rtlCol="0">
                <a:spAutoFit/>
              </a:bodyPr>
              <a:lstStyle/>
              <a:p>
                <a14:m>
                  <m:oMath xmlns:m="http://schemas.openxmlformats.org/officeDocument/2006/math">
                    <m:sSubSup>
                      <m:sSubSupPr>
                        <m:ctrlPr>
                          <a:rPr lang="en-US" altLang="ja-JP" sz="1100" i="1" smtClean="0">
                            <a:latin typeface="Cambria Math" charset="0"/>
                          </a:rPr>
                        </m:ctrlPr>
                      </m:sSubSupPr>
                      <m:e>
                        <m:r>
                          <a:rPr lang="en-US" altLang="ja-JP" sz="1100" i="1">
                            <a:latin typeface="Cambria Math" charset="0"/>
                          </a:rPr>
                          <m:t>𝐴</m:t>
                        </m:r>
                      </m:e>
                      <m:sub>
                        <m:sSub>
                          <m:sSubPr>
                            <m:ctrlPr>
                              <a:rPr lang="en-US" altLang="ja-JP" sz="1100" i="1">
                                <a:latin typeface="Cambria Math" charset="0"/>
                              </a:rPr>
                            </m:ctrlPr>
                          </m:sSubPr>
                          <m:e>
                            <m:r>
                              <a:rPr lang="en-US" altLang="ja-JP" sz="1100" b="0" i="1" smtClean="0">
                                <a:latin typeface="Cambria Math" charset="0"/>
                              </a:rPr>
                              <m:t>𝑚</m:t>
                            </m:r>
                          </m:e>
                          <m:sub>
                            <m:r>
                              <a:rPr lang="en-US" altLang="ja-JP" sz="1100" b="0" i="1" smtClean="0">
                                <a:latin typeface="Cambria Math" charset="0"/>
                              </a:rPr>
                              <m:t>2</m:t>
                            </m:r>
                          </m:sub>
                        </m:sSub>
                        <m:r>
                          <a:rPr lang="en-US" altLang="ja-JP" sz="1100" i="1">
                            <a:latin typeface="Cambria Math" charset="0"/>
                          </a:rPr>
                          <m:t>,</m:t>
                        </m:r>
                        <m:sSub>
                          <m:sSubPr>
                            <m:ctrlPr>
                              <a:rPr lang="en-US" altLang="ja-JP" sz="1100" i="1">
                                <a:latin typeface="Cambria Math" charset="0"/>
                              </a:rPr>
                            </m:ctrlPr>
                          </m:sSubPr>
                          <m:e>
                            <m:r>
                              <a:rPr lang="en-US" altLang="ja-JP" sz="1100" b="0" i="1" smtClean="0">
                                <a:latin typeface="Cambria Math" charset="0"/>
                              </a:rPr>
                              <m:t>𝑢</m:t>
                            </m:r>
                          </m:e>
                          <m:sub>
                            <m:r>
                              <a:rPr lang="en-US" altLang="ja-JP" sz="1100" i="1">
                                <a:latin typeface="Cambria Math" charset="0"/>
                              </a:rPr>
                              <m:t>1</m:t>
                            </m:r>
                          </m:sub>
                        </m:sSub>
                        <m:r>
                          <m:rPr>
                            <m:nor/>
                          </m:rPr>
                          <a:rPr lang="ja-JP" altLang="en-US" sz="1100" dirty="0"/>
                          <m:t> </m:t>
                        </m:r>
                      </m:sub>
                      <m:sup/>
                    </m:sSubSup>
                  </m:oMath>
                </a14:m>
                <a:r>
                  <a:rPr lang="en-US" altLang="ja-JP" sz="1100" dirty="0"/>
                  <a:t>= </a:t>
                </a:r>
                <a:r>
                  <a:rPr lang="en-US" altLang="ja-JP" sz="1100" dirty="0" smtClean="0"/>
                  <a:t>1.0</a:t>
                </a:r>
                <a:endParaRPr lang="ja-JP" altLang="en-US" sz="1100" dirty="0"/>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5438636" y="3723807"/>
                <a:ext cx="899477" cy="294504"/>
              </a:xfrm>
              <a:prstGeom prst="rect">
                <a:avLst/>
              </a:prstGeom>
              <a:blipFill rotWithShape="0">
                <a:blip r:embed="rId24"/>
                <a:stretch>
                  <a:fillRect b="-10417"/>
                </a:stretch>
              </a:blipFill>
            </p:spPr>
            <p:txBody>
              <a:bodyPr/>
              <a:lstStyle/>
              <a:p>
                <a:r>
                  <a:rPr lang="ja-JP" altLang="en-US">
                    <a:noFill/>
                  </a:rPr>
                  <a:t> </a:t>
                </a:r>
              </a:p>
            </p:txBody>
          </p:sp>
        </mc:Fallback>
      </mc:AlternateContent>
      <p:pic>
        <p:nvPicPr>
          <p:cNvPr id="89" name="Picture 4" descr="ºº / ãã¯ãã°ã©ã  / ç¡æ / ã¢ã¤ã³ã³ / ã¯ãªããã¢ã¼ã"/>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43740" y="1816404"/>
            <a:ext cx="568492" cy="42636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descr="ºº / ãã¯ãã°ã©ã  / ç¡æ / ã¢ã¤ã³ã³ / ã¯ãªããã¢ã¼ã"/>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60411" y="5639251"/>
            <a:ext cx="378110" cy="2835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2" name="テキスト ボックス 91"/>
              <p:cNvSpPr txBox="1"/>
              <p:nvPr/>
            </p:nvSpPr>
            <p:spPr>
              <a:xfrm>
                <a:off x="133490" y="5627573"/>
                <a:ext cx="8865760" cy="738664"/>
              </a:xfrm>
              <a:prstGeom prst="rect">
                <a:avLst/>
              </a:prstGeom>
              <a:noFill/>
            </p:spPr>
            <p:txBody>
              <a:bodyPr wrap="none" rtlCol="0">
                <a:spAutoFit/>
              </a:bodyPr>
              <a:lstStyle/>
              <a:p>
                <a:r>
                  <a:rPr kumimoji="1" lang="ja-JP" altLang="en-US" sz="1400" dirty="0" smtClean="0"/>
                  <a:t>時刻</a:t>
                </a:r>
                <a:r>
                  <a:rPr kumimoji="1" lang="en-US" altLang="ja-JP" sz="1400" dirty="0" smtClean="0"/>
                  <a:t> t </a:t>
                </a:r>
                <a:r>
                  <a:rPr kumimoji="1" lang="ja-JP" altLang="en-US" sz="1400" dirty="0" smtClean="0"/>
                  <a:t>において確率分布</a:t>
                </a:r>
                <a:r>
                  <a:rPr kumimoji="1" lang="en-US" altLang="ja-JP" sz="1400" dirty="0" smtClean="0"/>
                  <a:t> </a:t>
                </a:r>
                <a14:m>
                  <m:oMath xmlns:m="http://schemas.openxmlformats.org/officeDocument/2006/math">
                    <m:sSup>
                      <m:sSupPr>
                        <m:ctrlPr>
                          <a:rPr lang="en-US" altLang="ja-JP" sz="1400" i="1">
                            <a:solidFill>
                              <a:schemeClr val="tx2"/>
                            </a:solidFill>
                            <a:latin typeface="Cambria Math" charset="0"/>
                            <a:ea typeface="Cambria Math" charset="0"/>
                            <a:cs typeface="Cambria Math" charset="0"/>
                          </a:rPr>
                        </m:ctrlPr>
                      </m:sSupPr>
                      <m:e>
                        <m:r>
                          <a:rPr lang="en-US" altLang="ja-JP" sz="1400" b="0" i="1">
                            <a:solidFill>
                              <a:schemeClr val="tx2"/>
                            </a:solidFill>
                            <a:latin typeface="Cambria Math" charset="0"/>
                            <a:ea typeface="Cambria Math" charset="0"/>
                            <a:cs typeface="Cambria Math" charset="0"/>
                          </a:rPr>
                          <m:t>𝑓</m:t>
                        </m:r>
                      </m:e>
                      <m:sup>
                        <m:r>
                          <a:rPr lang="en-US" altLang="ja-JP" sz="1400" b="0" i="1">
                            <a:solidFill>
                              <a:schemeClr val="tx2"/>
                            </a:solidFill>
                            <a:latin typeface="Cambria Math" charset="0"/>
                            <a:ea typeface="Cambria Math" charset="0"/>
                            <a:cs typeface="Cambria Math" charset="0"/>
                          </a:rPr>
                          <m:t>𝑡</m:t>
                        </m:r>
                      </m:sup>
                    </m:sSup>
                  </m:oMath>
                </a14:m>
                <a:r>
                  <a:rPr kumimoji="1" lang="en-US" altLang="ja-JP" sz="1400" dirty="0" smtClean="0"/>
                  <a:t> </a:t>
                </a:r>
                <a:r>
                  <a:rPr kumimoji="1" lang="ja-JP" altLang="en-US" sz="1400" dirty="0" smtClean="0"/>
                  <a:t>に従って存在する</a:t>
                </a:r>
                <a:r>
                  <a:rPr kumimoji="1" lang="en-US" altLang="ja-JP" sz="1400" dirty="0" smtClean="0"/>
                  <a:t>     </a:t>
                </a:r>
                <a:r>
                  <a:rPr kumimoji="1" lang="ja-JP" altLang="en-US" sz="1400" dirty="0" smtClean="0"/>
                  <a:t>が時刻</a:t>
                </a:r>
                <a:r>
                  <a:rPr kumimoji="1" lang="en-US" altLang="ja-JP" sz="1400" dirty="0" smtClean="0"/>
                  <a:t> t+1</a:t>
                </a:r>
                <a:r>
                  <a:rPr kumimoji="1" lang="ja-JP" altLang="en-US" sz="1400" dirty="0" smtClean="0"/>
                  <a:t>で確率</a:t>
                </a:r>
                <a:r>
                  <a:rPr kumimoji="1" lang="en-US" altLang="ja-JP" sz="1400" dirty="0" smtClean="0"/>
                  <a:t> </a:t>
                </a:r>
                <a14:m>
                  <m:oMath xmlns:m="http://schemas.openxmlformats.org/officeDocument/2006/math">
                    <m:r>
                      <a:rPr lang="en-US" altLang="ja-JP" sz="1400" b="0" i="1">
                        <a:solidFill>
                          <a:schemeClr val="tx2"/>
                        </a:solidFill>
                        <a:latin typeface="Cambria Math" charset="0"/>
                      </a:rPr>
                      <m:t>1−</m:t>
                    </m:r>
                    <m:r>
                      <a:rPr lang="en-US" altLang="ja-JP" sz="1400" b="0" i="1">
                        <a:solidFill>
                          <a:schemeClr val="tx2"/>
                        </a:solidFill>
                        <a:latin typeface="Cambria Math" charset="0"/>
                        <a:ea typeface="Cambria Math" charset="0"/>
                        <a:cs typeface="Cambria Math" charset="0"/>
                      </a:rPr>
                      <m:t>𝛼</m:t>
                    </m:r>
                  </m:oMath>
                </a14:m>
                <a:r>
                  <a:rPr kumimoji="1" lang="en-US" altLang="ja-JP" sz="1400" dirty="0" smtClean="0"/>
                  <a:t> </a:t>
                </a:r>
                <a:r>
                  <a:rPr kumimoji="1" lang="ja-JP" altLang="en-US" sz="1400" dirty="0" smtClean="0"/>
                  <a:t>で</a:t>
                </a:r>
                <a:r>
                  <a:rPr lang="ja-JP" altLang="en-US" sz="1400" dirty="0" smtClean="0"/>
                  <a:t>遷移確率行列</a:t>
                </a:r>
                <a:r>
                  <a:rPr lang="en-US" altLang="ja-JP" sz="1400" dirty="0" smtClean="0"/>
                  <a:t> A </a:t>
                </a:r>
                <a:r>
                  <a:rPr lang="ja-JP" altLang="en-US" sz="1400" dirty="0" smtClean="0"/>
                  <a:t>に従って移動する</a:t>
                </a:r>
                <a:r>
                  <a:rPr lang="en-US" altLang="ja-JP" sz="1400" dirty="0" smtClean="0"/>
                  <a:t>.</a:t>
                </a:r>
              </a:p>
              <a:p>
                <a:r>
                  <a:rPr lang="ja-JP" altLang="en-US" sz="1400" dirty="0" smtClean="0"/>
                  <a:t>または</a:t>
                </a:r>
                <a:r>
                  <a:rPr lang="en-US" altLang="ja-JP" sz="1400" dirty="0" smtClean="0"/>
                  <a:t>, </a:t>
                </a:r>
                <a:r>
                  <a:rPr lang="ja-JP" altLang="en-US" sz="1400" dirty="0" smtClean="0"/>
                  <a:t>確率</a:t>
                </a:r>
                <a:r>
                  <a:rPr lang="en-US" altLang="ja-JP" sz="1400" dirty="0" smtClean="0"/>
                  <a:t> </a:t>
                </a:r>
                <a14:m>
                  <m:oMath xmlns:m="http://schemas.openxmlformats.org/officeDocument/2006/math">
                    <m:r>
                      <a:rPr lang="en-US" altLang="ja-JP" sz="1400" b="0" i="1">
                        <a:solidFill>
                          <a:schemeClr val="tx2"/>
                        </a:solidFill>
                        <a:latin typeface="Cambria Math" charset="0"/>
                        <a:ea typeface="Cambria Math" charset="0"/>
                        <a:cs typeface="Cambria Math" charset="0"/>
                      </a:rPr>
                      <m:t>𝛼</m:t>
                    </m:r>
                  </m:oMath>
                </a14:m>
                <a:r>
                  <a:rPr lang="en-US" altLang="ja-JP" sz="1400" dirty="0" smtClean="0"/>
                  <a:t> </a:t>
                </a:r>
                <a:r>
                  <a:rPr lang="ja-JP" altLang="en-US" sz="1400" dirty="0" smtClean="0"/>
                  <a:t>で確率分布</a:t>
                </a:r>
                <a14:m>
                  <m:oMath xmlns:m="http://schemas.openxmlformats.org/officeDocument/2006/math">
                    <m:r>
                      <a:rPr lang="en-US" altLang="ja-JP" sz="1400" b="0" i="1">
                        <a:latin typeface="Cambria Math" charset="0"/>
                      </a:rPr>
                      <m:t>𝑦</m:t>
                    </m:r>
                  </m:oMath>
                </a14:m>
                <a:r>
                  <a:rPr lang="en-US" altLang="ja-JP" sz="1400" dirty="0" smtClean="0"/>
                  <a:t> </a:t>
                </a:r>
                <a:r>
                  <a:rPr lang="ja-JP" altLang="en-US" sz="1400" dirty="0" smtClean="0"/>
                  <a:t>に従って移動する</a:t>
                </a:r>
                <a:r>
                  <a:rPr lang="en-US" altLang="ja-JP" sz="1400" dirty="0" smtClean="0"/>
                  <a:t>.</a:t>
                </a:r>
              </a:p>
              <a:p>
                <a:r>
                  <a:rPr lang="en-US" altLang="ja-JP" sz="1400" dirty="0"/>
                  <a:t>RWR</a:t>
                </a:r>
                <a:r>
                  <a:rPr lang="ja-JP" altLang="en-US" sz="1400" dirty="0"/>
                  <a:t>は好みの類似する方へ遷移</a:t>
                </a:r>
                <a:r>
                  <a:rPr lang="ja-JP" altLang="en-US" sz="1400" dirty="0" smtClean="0"/>
                  <a:t>するモデル</a:t>
                </a:r>
                <a:r>
                  <a:rPr lang="ja-JP" altLang="en-US" sz="1400" dirty="0"/>
                  <a:t>なので</a:t>
                </a:r>
                <a:r>
                  <a:rPr lang="en-US" altLang="ja-JP" sz="1400" dirty="0"/>
                  <a:t>, </a:t>
                </a:r>
                <a:r>
                  <a:rPr lang="ja-JP" altLang="en-US" sz="1400" dirty="0" smtClean="0"/>
                  <a:t>得られた定常</a:t>
                </a:r>
                <a:r>
                  <a:rPr lang="ja-JP" altLang="en-US" sz="1400" dirty="0"/>
                  <a:t>分布</a:t>
                </a:r>
                <a14:m>
                  <m:oMath xmlns:m="http://schemas.openxmlformats.org/officeDocument/2006/math">
                    <m:sSup>
                      <m:sSupPr>
                        <m:ctrlPr>
                          <a:rPr lang="en-US" altLang="ja-JP" sz="1400" i="1">
                            <a:latin typeface="Cambria Math" charset="0"/>
                          </a:rPr>
                        </m:ctrlPr>
                      </m:sSupPr>
                      <m:e>
                        <m:r>
                          <a:rPr lang="en-US" altLang="ja-JP" sz="1400" b="0" i="1">
                            <a:latin typeface="Cambria Math" charset="0"/>
                          </a:rPr>
                          <m:t>𝑓</m:t>
                        </m:r>
                      </m:e>
                      <m:sup>
                        <m:r>
                          <a:rPr lang="en-US" altLang="ja-JP" sz="1400" b="0" i="1">
                            <a:latin typeface="Cambria Math" charset="0"/>
                          </a:rPr>
                          <m:t>∗</m:t>
                        </m:r>
                      </m:sup>
                    </m:sSup>
                  </m:oMath>
                </a14:m>
                <a:r>
                  <a:rPr lang="ja-JP" altLang="en-US" sz="1400" dirty="0"/>
                  <a:t>は好み</a:t>
                </a:r>
                <a:r>
                  <a:rPr lang="ja-JP" altLang="en-US" sz="1400" dirty="0" smtClean="0"/>
                  <a:t>の高さ</a:t>
                </a:r>
                <a:r>
                  <a:rPr lang="ja-JP" altLang="en-US" sz="1400" dirty="0"/>
                  <a:t>を</a:t>
                </a:r>
                <a:r>
                  <a:rPr lang="ja-JP" altLang="en-US" sz="1400" dirty="0" smtClean="0"/>
                  <a:t>示す</a:t>
                </a:r>
                <a:r>
                  <a:rPr lang="en-US" altLang="ja-JP" sz="1400" dirty="0" smtClean="0"/>
                  <a:t>.</a:t>
                </a:r>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133490" y="5627573"/>
                <a:ext cx="8865760" cy="738664"/>
              </a:xfrm>
              <a:prstGeom prst="rect">
                <a:avLst/>
              </a:prstGeom>
              <a:blipFill rotWithShape="0">
                <a:blip r:embed="rId26"/>
                <a:stretch>
                  <a:fillRect l="-206" t="-2479"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p:cNvSpPr txBox="1"/>
              <p:nvPr/>
            </p:nvSpPr>
            <p:spPr>
              <a:xfrm>
                <a:off x="7893153" y="1735103"/>
                <a:ext cx="923714" cy="646331"/>
              </a:xfrm>
              <a:prstGeom prst="rect">
                <a:avLst/>
              </a:prstGeom>
              <a:noFill/>
            </p:spPr>
            <p:txBody>
              <a:bodyPr wrap="none" rtlCol="0">
                <a:spAutoFit/>
              </a:bodyPr>
              <a:lstStyle/>
              <a:p>
                <a14:m>
                  <m:oMath xmlns:m="http://schemas.openxmlformats.org/officeDocument/2006/math">
                    <m:sSup>
                      <m:sSupPr>
                        <m:ctrlPr>
                          <a:rPr lang="en-US" altLang="ja-JP" sz="1200" i="1">
                            <a:latin typeface="Cambria Math" charset="0"/>
                            <a:ea typeface="Cambria Math" charset="0"/>
                            <a:cs typeface="Cambria Math" charset="0"/>
                          </a:rPr>
                        </m:ctrlPr>
                      </m:sSupPr>
                      <m:e>
                        <m:r>
                          <a:rPr lang="en-US" altLang="ja-JP" sz="1200" i="1">
                            <a:latin typeface="Cambria Math" charset="0"/>
                            <a:ea typeface="Cambria Math" charset="0"/>
                            <a:cs typeface="Cambria Math" charset="0"/>
                          </a:rPr>
                          <m:t>𝑉</m:t>
                        </m:r>
                      </m:e>
                      <m:sup>
                        <m:r>
                          <a:rPr lang="en-US" altLang="ja-JP" sz="1200" i="1">
                            <a:latin typeface="Cambria Math" charset="0"/>
                            <a:ea typeface="Cambria Math" charset="0"/>
                            <a:cs typeface="Cambria Math" charset="0"/>
                          </a:rPr>
                          <m:t>𝑈</m:t>
                        </m:r>
                      </m:sup>
                    </m:sSup>
                  </m:oMath>
                </a14:m>
                <a:r>
                  <a:rPr lang="en-US" altLang="ja-JP" sz="1200" dirty="0"/>
                  <a:t>: </a:t>
                </a:r>
                <a:r>
                  <a:rPr lang="ja-JP" altLang="en-US" sz="1200" dirty="0" smtClean="0"/>
                  <a:t>ユーザ</a:t>
                </a:r>
                <a:endParaRPr lang="en-US" altLang="ja-JP" sz="1200" dirty="0"/>
              </a:p>
              <a:p>
                <a14:m>
                  <m:oMath xmlns:m="http://schemas.openxmlformats.org/officeDocument/2006/math">
                    <m:sSup>
                      <m:sSupPr>
                        <m:ctrlPr>
                          <a:rPr lang="en-US" altLang="ja-JP" sz="1200" i="1">
                            <a:latin typeface="Cambria Math" charset="0"/>
                            <a:ea typeface="Cambria Math" charset="0"/>
                            <a:cs typeface="Cambria Math" charset="0"/>
                          </a:rPr>
                        </m:ctrlPr>
                      </m:sSupPr>
                      <m:e>
                        <m:r>
                          <a:rPr lang="en-US" altLang="ja-JP" sz="1200" i="1">
                            <a:latin typeface="Cambria Math" charset="0"/>
                            <a:ea typeface="Cambria Math" charset="0"/>
                            <a:cs typeface="Cambria Math" charset="0"/>
                          </a:rPr>
                          <m:t>𝑉</m:t>
                        </m:r>
                      </m:e>
                      <m:sup>
                        <m:r>
                          <a:rPr lang="en-US" altLang="ja-JP" sz="1200" i="1">
                            <a:latin typeface="Cambria Math" charset="0"/>
                            <a:ea typeface="Cambria Math" charset="0"/>
                            <a:cs typeface="Cambria Math" charset="0"/>
                          </a:rPr>
                          <m:t>𝑀</m:t>
                        </m:r>
                      </m:sup>
                    </m:sSup>
                  </m:oMath>
                </a14:m>
                <a:r>
                  <a:rPr lang="en-US" altLang="ja-JP" sz="1200" dirty="0"/>
                  <a:t>: </a:t>
                </a:r>
                <a:r>
                  <a:rPr lang="ja-JP" altLang="en-US" sz="1200" dirty="0"/>
                  <a:t>映画</a:t>
                </a:r>
                <a:endParaRPr lang="en-US" altLang="ja-JP" sz="1200" dirty="0"/>
              </a:p>
              <a:p>
                <a14:m>
                  <m:oMath xmlns:m="http://schemas.openxmlformats.org/officeDocument/2006/math">
                    <m:sSup>
                      <m:sSupPr>
                        <m:ctrlPr>
                          <a:rPr lang="en-US" altLang="ja-JP" sz="1200" i="1">
                            <a:latin typeface="Cambria Math" charset="0"/>
                            <a:ea typeface="Cambria Math" charset="0"/>
                            <a:cs typeface="Cambria Math" charset="0"/>
                          </a:rPr>
                        </m:ctrlPr>
                      </m:sSupPr>
                      <m:e>
                        <m:r>
                          <a:rPr lang="en-US" altLang="ja-JP" sz="1200" i="1">
                            <a:latin typeface="Cambria Math" charset="0"/>
                            <a:ea typeface="Cambria Math" charset="0"/>
                            <a:cs typeface="Cambria Math" charset="0"/>
                          </a:rPr>
                          <m:t>𝑉</m:t>
                        </m:r>
                      </m:e>
                      <m:sup>
                        <m:r>
                          <a:rPr lang="en-US" altLang="ja-JP" sz="1200" i="1">
                            <a:latin typeface="Cambria Math" charset="0"/>
                            <a:ea typeface="Cambria Math" charset="0"/>
                            <a:cs typeface="Cambria Math" charset="0"/>
                          </a:rPr>
                          <m:t>𝑇</m:t>
                        </m:r>
                      </m:sup>
                    </m:sSup>
                  </m:oMath>
                </a14:m>
                <a:r>
                  <a:rPr lang="en-US" altLang="ja-JP" sz="1200" dirty="0"/>
                  <a:t>: </a:t>
                </a:r>
                <a:r>
                  <a:rPr lang="ja-JP" altLang="en-US" sz="1200" dirty="0" smtClean="0"/>
                  <a:t>タグ</a:t>
                </a:r>
                <a:endParaRPr lang="ja-JP" altLang="en-US" sz="1200" dirty="0"/>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7893153" y="1735103"/>
                <a:ext cx="923714" cy="646331"/>
              </a:xfrm>
              <a:prstGeom prst="rect">
                <a:avLst/>
              </a:prstGeom>
              <a:blipFill rotWithShape="0">
                <a:blip r:embed="rId27"/>
                <a:stretch>
                  <a:fillRect t="-1887" b="-66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8491562"/>
      </p:ext>
    </p:extLst>
  </p:cSld>
  <p:clrMapOvr>
    <a:masterClrMapping/>
  </p:clrMapOvr>
  <mc:AlternateContent xmlns:mc="http://schemas.openxmlformats.org/markup-compatibility/2006" xmlns:p14="http://schemas.microsoft.com/office/powerpoint/2010/main">
    <mc:Choice Requires="p14">
      <p:transition spd="slow" p14:dur="2000" advTm="107246"/>
    </mc:Choice>
    <mc:Fallback xmlns="">
      <p:transition spd="slow" advTm="10724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8</a:t>
            </a:fld>
            <a:endParaRPr kumimoji="1" lang="ja-JP" altLang="en-US"/>
          </a:p>
        </p:txBody>
      </p:sp>
      <p:sp>
        <p:nvSpPr>
          <p:cNvPr id="5" name="タイトル 4"/>
          <p:cNvSpPr>
            <a:spLocks noGrp="1"/>
          </p:cNvSpPr>
          <p:nvPr>
            <p:ph type="title"/>
          </p:nvPr>
        </p:nvSpPr>
        <p:spPr/>
        <p:txBody>
          <a:bodyPr/>
          <a:lstStyle/>
          <a:p>
            <a:r>
              <a:rPr lang="ja-JP" altLang="en-US" sz="4000" dirty="0"/>
              <a:t>提案</a:t>
            </a:r>
            <a:r>
              <a:rPr lang="ja-JP" altLang="en-US" sz="4000" dirty="0" smtClean="0"/>
              <a:t>手法</a:t>
            </a:r>
            <a:r>
              <a:rPr lang="en-US" altLang="ja-JP" sz="4000" dirty="0"/>
              <a:t> </a:t>
            </a:r>
            <a:r>
              <a:rPr lang="en-US" altLang="ja-JP" sz="4000" dirty="0" smtClean="0"/>
              <a:t>(</a:t>
            </a:r>
            <a:r>
              <a:rPr lang="ja-JP" altLang="en-US" sz="4000" dirty="0" smtClean="0"/>
              <a:t>推薦因子の定義</a:t>
            </a:r>
            <a:r>
              <a:rPr lang="en-US" altLang="ja-JP" sz="4000" dirty="0" smtClean="0"/>
              <a:t>)</a:t>
            </a:r>
            <a:endParaRPr lang="ja-JP" altLang="en-US" sz="4000" dirty="0"/>
          </a:p>
        </p:txBody>
      </p:sp>
      <mc:AlternateContent xmlns:mc="http://schemas.openxmlformats.org/markup-compatibility/2006" xmlns:a14="http://schemas.microsoft.com/office/drawing/2010/main">
        <mc:Choice Requires="a14">
          <p:sp>
            <p:nvSpPr>
              <p:cNvPr id="3" name="テキスト ボックス 2"/>
              <p:cNvSpPr txBox="1"/>
              <p:nvPr/>
            </p:nvSpPr>
            <p:spPr>
              <a:xfrm>
                <a:off x="-2178859" y="6953604"/>
                <a:ext cx="5123069" cy="369332"/>
              </a:xfrm>
              <a:prstGeom prst="rect">
                <a:avLst/>
              </a:prstGeom>
              <a:noFill/>
            </p:spPr>
            <p:txBody>
              <a:bodyPr wrap="none" rtlCol="0">
                <a:spAutoFit/>
              </a:bodyPr>
              <a:lstStyle/>
              <a:p>
                <a:r>
                  <a:rPr lang="ja-JP" altLang="en-US" dirty="0" smtClean="0"/>
                  <a:t>定常分布</a:t>
                </a:r>
                <a14:m>
                  <m:oMath xmlns:m="http://schemas.openxmlformats.org/officeDocument/2006/math">
                    <m:sSup>
                      <m:sSupPr>
                        <m:ctrlPr>
                          <a:rPr lang="en-US" altLang="ja-JP" i="1" smtClean="0">
                            <a:latin typeface="Cambria Math" charset="0"/>
                          </a:rPr>
                        </m:ctrlPr>
                      </m:sSupPr>
                      <m:e>
                        <m:r>
                          <a:rPr lang="en-US" altLang="ja-JP" b="0" i="1" smtClean="0">
                            <a:latin typeface="Cambria Math" charset="0"/>
                          </a:rPr>
                          <m:t>𝑓</m:t>
                        </m:r>
                      </m:e>
                      <m:sup>
                        <m:r>
                          <a:rPr lang="en-US" altLang="ja-JP" b="0" i="1" smtClean="0">
                            <a:latin typeface="Cambria Math" charset="0"/>
                          </a:rPr>
                          <m:t>∗</m:t>
                        </m:r>
                      </m:sup>
                    </m:sSup>
                    <m:r>
                      <a:rPr lang="ja-JP" altLang="en-US" i="1" smtClean="0">
                        <a:latin typeface="Cambria Math" charset="0"/>
                      </a:rPr>
                      <m:t>におけ</m:t>
                    </m:r>
                    <m:r>
                      <a:rPr lang="ja-JP" altLang="en-US" b="0" i="1" smtClean="0">
                        <a:latin typeface="Cambria Math" charset="0"/>
                      </a:rPr>
                      <m:t>る</m:t>
                    </m:r>
                  </m:oMath>
                </a14:m>
                <a:r>
                  <a:rPr lang="ja-JP" altLang="en-US" dirty="0" smtClean="0"/>
                  <a:t>各推薦因子の寄与分を分析</a:t>
                </a:r>
                <a:endParaRPr lang="ja-JP" altLang="en-US"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78859" y="6953604"/>
                <a:ext cx="5123069" cy="369332"/>
              </a:xfrm>
              <a:prstGeom prst="rect">
                <a:avLst/>
              </a:prstGeom>
              <a:blipFill rotWithShape="0">
                <a:blip r:embed="rId3"/>
                <a:stretch>
                  <a:fillRect l="-1071" t="-13333" b="-23333"/>
                </a:stretch>
              </a:blipFill>
            </p:spPr>
            <p:txBody>
              <a:bodyPr/>
              <a:lstStyle/>
              <a:p>
                <a:r>
                  <a:rPr lang="ja-JP" altLang="en-US">
                    <a:noFill/>
                  </a:rPr>
                  <a:t> </a:t>
                </a:r>
              </a:p>
            </p:txBody>
          </p:sp>
        </mc:Fallback>
      </mc:AlternateContent>
      <p:graphicFrame>
        <p:nvGraphicFramePr>
          <p:cNvPr id="7" name="コンテンツ プレースホルダー 3"/>
          <p:cNvGraphicFramePr>
            <a:graphicFrameLocks/>
          </p:cNvGraphicFramePr>
          <p:nvPr>
            <p:extLst>
              <p:ext uri="{D42A27DB-BD31-4B8C-83A1-F6EECF244321}">
                <p14:modId xmlns:p14="http://schemas.microsoft.com/office/powerpoint/2010/main" val="1393335020"/>
              </p:ext>
            </p:extLst>
          </p:nvPr>
        </p:nvGraphicFramePr>
        <p:xfrm>
          <a:off x="-3406808" y="212579"/>
          <a:ext cx="2451101" cy="25862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グラフ 8"/>
          <p:cNvGraphicFramePr/>
          <p:nvPr>
            <p:extLst>
              <p:ext uri="{D42A27DB-BD31-4B8C-83A1-F6EECF244321}">
                <p14:modId xmlns:p14="http://schemas.microsoft.com/office/powerpoint/2010/main" val="1306574177"/>
              </p:ext>
            </p:extLst>
          </p:nvPr>
        </p:nvGraphicFramePr>
        <p:xfrm>
          <a:off x="-3402012" y="2762328"/>
          <a:ext cx="2446305" cy="2586225"/>
        </p:xfrm>
        <a:graphic>
          <a:graphicData uri="http://schemas.openxmlformats.org/drawingml/2006/chart">
            <c:chart xmlns:c="http://schemas.openxmlformats.org/drawingml/2006/chart" xmlns:r="http://schemas.openxmlformats.org/officeDocument/2006/relationships" r:id="rId5"/>
          </a:graphicData>
        </a:graphic>
      </p:graphicFrame>
      <p:sp>
        <p:nvSpPr>
          <p:cNvPr id="4" name="テキスト ボックス 3"/>
          <p:cNvSpPr txBox="1"/>
          <p:nvPr/>
        </p:nvSpPr>
        <p:spPr>
          <a:xfrm>
            <a:off x="9255530" y="4663370"/>
            <a:ext cx="5773003" cy="1015663"/>
          </a:xfrm>
          <a:prstGeom prst="rect">
            <a:avLst/>
          </a:prstGeom>
          <a:noFill/>
        </p:spPr>
        <p:txBody>
          <a:bodyPr wrap="square" rtlCol="0">
            <a:spAutoFit/>
          </a:bodyPr>
          <a:lstStyle/>
          <a:p>
            <a:pPr marL="285750" indent="-285750">
              <a:buFont typeface="Wingdings" charset="2"/>
              <a:buChar char="p"/>
            </a:pPr>
            <a:r>
              <a:rPr lang="en-US" altLang="ja-JP" sz="2000" b="1" dirty="0" smtClean="0"/>
              <a:t>RWR</a:t>
            </a:r>
            <a:r>
              <a:rPr lang="ja-JP" altLang="en-US" sz="2000" b="1" dirty="0" smtClean="0"/>
              <a:t>モデルにおけるエッジの重み</a:t>
            </a:r>
            <a:r>
              <a:rPr lang="en-US" altLang="ja-JP" sz="2000" b="1" dirty="0" smtClean="0"/>
              <a:t>W</a:t>
            </a:r>
            <a:r>
              <a:rPr lang="ja-JP" altLang="en-US" sz="2000" b="1" dirty="0" smtClean="0"/>
              <a:t>を変化させることで</a:t>
            </a:r>
            <a:r>
              <a:rPr lang="en-US" altLang="ja-JP" sz="2000" b="1" dirty="0" smtClean="0"/>
              <a:t>, </a:t>
            </a:r>
            <a:r>
              <a:rPr lang="ja-JP" altLang="en-US" sz="2000" b="1" dirty="0" smtClean="0"/>
              <a:t>定常分布における推薦因子</a:t>
            </a:r>
            <a:r>
              <a:rPr lang="ja-JP" altLang="en-US" sz="2000" b="1" dirty="0" smtClean="0">
                <a:latin typeface="+mn-ea"/>
                <a:cs typeface="Meiryo" charset="-128"/>
              </a:rPr>
              <a:t>の</a:t>
            </a:r>
            <a:r>
              <a:rPr lang="ja-JP" altLang="en-US" sz="2000" b="1" dirty="0">
                <a:latin typeface="+mn-ea"/>
                <a:cs typeface="Meiryo" charset="-128"/>
              </a:rPr>
              <a:t>寄与分を変化させる方法を</a:t>
            </a:r>
            <a:r>
              <a:rPr lang="ja-JP" altLang="en-US" sz="2000" b="1" dirty="0" smtClean="0"/>
              <a:t>提案する</a:t>
            </a:r>
            <a:endParaRPr kumimoji="1" lang="ja-JP" altLang="en-US" sz="2000" b="1"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382676" y="1267197"/>
                <a:ext cx="6916195" cy="476990"/>
              </a:xfrm>
              <a:prstGeom prst="rect">
                <a:avLst/>
              </a:prstGeom>
              <a:noFill/>
            </p:spPr>
            <p:txBody>
              <a:bodyPr wrap="square" rtlCol="0">
                <a:spAutoFit/>
              </a:bodyPr>
              <a:lstStyle/>
              <a:p>
                <a:r>
                  <a:rPr lang="ja-JP" altLang="en-US" sz="2400" b="1" dirty="0" smtClean="0"/>
                  <a:t>推薦因子</a:t>
                </a:r>
                <a:r>
                  <a:rPr lang="en-US" altLang="ja-JP" sz="2400" b="1" dirty="0" smtClean="0"/>
                  <a:t> : r</a:t>
                </a:r>
                <a:r>
                  <a:rPr lang="ja-JP" altLang="en-US" sz="2400" b="1" dirty="0" smtClean="0"/>
                  <a:t>種類の異なるオブジェクト</a:t>
                </a:r>
                <a14:m>
                  <m:oMath xmlns:m="http://schemas.openxmlformats.org/officeDocument/2006/math">
                    <m:sSup>
                      <m:sSupPr>
                        <m:ctrlPr>
                          <a:rPr lang="en-US" altLang="ja-JP" sz="2400" b="1" i="1" smtClean="0">
                            <a:latin typeface="Cambria Math" charset="0"/>
                          </a:rPr>
                        </m:ctrlPr>
                      </m:sSupPr>
                      <m:e>
                        <m:r>
                          <a:rPr lang="en-US" altLang="ja-JP" sz="2400" b="1" i="1" smtClean="0">
                            <a:latin typeface="Cambria Math" charset="0"/>
                          </a:rPr>
                          <m:t>𝑽</m:t>
                        </m:r>
                      </m:e>
                      <m:sup>
                        <m:r>
                          <a:rPr lang="en-US" altLang="ja-JP" sz="2400" b="1" i="1" smtClean="0">
                            <a:latin typeface="Cambria Math" charset="0"/>
                          </a:rPr>
                          <m:t>(</m:t>
                        </m:r>
                        <m:r>
                          <a:rPr lang="en-US" altLang="ja-JP" sz="2400" b="1" i="1" smtClean="0">
                            <a:latin typeface="Cambria Math" charset="0"/>
                          </a:rPr>
                          <m:t>𝒓</m:t>
                        </m:r>
                        <m:r>
                          <a:rPr lang="en-US" altLang="ja-JP" sz="2400" b="1" i="1" smtClean="0">
                            <a:latin typeface="Cambria Math" charset="0"/>
                          </a:rPr>
                          <m:t>)</m:t>
                        </m:r>
                      </m:sup>
                    </m:sSup>
                  </m:oMath>
                </a14:m>
                <a:r>
                  <a:rPr lang="en-US" altLang="ja-JP" sz="2400" b="1" dirty="0" smtClean="0"/>
                  <a:t> </a:t>
                </a:r>
                <a:endParaRPr kumimoji="1" lang="en-US" altLang="ja-JP" sz="2000" dirty="0" smtClean="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82676" y="1267197"/>
                <a:ext cx="6916195" cy="476990"/>
              </a:xfrm>
              <a:prstGeom prst="rect">
                <a:avLst/>
              </a:prstGeom>
              <a:blipFill rotWithShape="0">
                <a:blip r:embed="rId7"/>
                <a:stretch>
                  <a:fillRect l="-1411" t="-11538" b="-29487"/>
                </a:stretch>
              </a:blipFill>
            </p:spPr>
            <p:txBody>
              <a:bodyPr/>
              <a:lstStyle/>
              <a:p>
                <a:r>
                  <a:rPr lang="ja-JP" altLang="en-US">
                    <a:noFill/>
                  </a:rPr>
                  <a:t> </a:t>
                </a:r>
              </a:p>
            </p:txBody>
          </p:sp>
        </mc:Fallback>
      </mc:AlternateContent>
      <p:sp>
        <p:nvSpPr>
          <p:cNvPr id="6" name="テキスト ボックス 5"/>
          <p:cNvSpPr txBox="1"/>
          <p:nvPr/>
        </p:nvSpPr>
        <p:spPr>
          <a:xfrm>
            <a:off x="2326853" y="7138270"/>
            <a:ext cx="4583306" cy="369332"/>
          </a:xfrm>
          <a:prstGeom prst="rect">
            <a:avLst/>
          </a:prstGeom>
          <a:noFill/>
        </p:spPr>
        <p:txBody>
          <a:bodyPr wrap="none" rtlCol="0">
            <a:spAutoFit/>
          </a:bodyPr>
          <a:lstStyle/>
          <a:p>
            <a:r>
              <a:rPr kumimoji="1" lang="ja-JP" altLang="en-US" dirty="0" smtClean="0"/>
              <a:t>重視する類似度を変化させたい</a:t>
            </a:r>
            <a:r>
              <a:rPr kumimoji="1" lang="en-US" altLang="ja-JP" dirty="0" smtClean="0"/>
              <a:t>(</a:t>
            </a:r>
            <a:r>
              <a:rPr kumimoji="1" lang="ja-JP" altLang="en-US" b="1" dirty="0" smtClean="0"/>
              <a:t>推薦因子</a:t>
            </a:r>
            <a:r>
              <a:rPr kumimoji="1" lang="en-US" altLang="ja-JP" dirty="0" smtClean="0"/>
              <a:t>)</a:t>
            </a:r>
            <a:endParaRPr kumimoji="1" lang="ja-JP" altLang="en-US" dirty="0"/>
          </a:p>
        </p:txBody>
      </p:sp>
      <p:sp>
        <p:nvSpPr>
          <p:cNvPr id="10" name="テキスト ボックス 9"/>
          <p:cNvSpPr txBox="1"/>
          <p:nvPr/>
        </p:nvSpPr>
        <p:spPr>
          <a:xfrm>
            <a:off x="9807863" y="5930479"/>
            <a:ext cx="3416320" cy="646331"/>
          </a:xfrm>
          <a:prstGeom prst="rect">
            <a:avLst/>
          </a:prstGeom>
          <a:noFill/>
        </p:spPr>
        <p:txBody>
          <a:bodyPr wrap="none" rtlCol="0">
            <a:spAutoFit/>
          </a:bodyPr>
          <a:lstStyle/>
          <a:p>
            <a:r>
              <a:rPr lang="ja-JP" altLang="en-US" dirty="0" smtClean="0"/>
              <a:t>ユーザにとって違いが</a:t>
            </a:r>
            <a:endParaRPr lang="en-US" altLang="ja-JP" dirty="0" smtClean="0"/>
          </a:p>
          <a:p>
            <a:r>
              <a:rPr lang="ja-JP" altLang="en-US" dirty="0" smtClean="0"/>
              <a:t>わかりやすい推薦が期待</a:t>
            </a:r>
            <a:r>
              <a:rPr lang="ja-JP" altLang="en-US" dirty="0"/>
              <a:t>できる</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4409368" y="5781746"/>
                <a:ext cx="4456220" cy="369332"/>
              </a:xfrm>
              <a:prstGeom prst="rect">
                <a:avLst/>
              </a:prstGeom>
              <a:noFill/>
            </p:spPr>
            <p:txBody>
              <a:bodyPr wrap="none" rtlCol="0">
                <a:spAutoFit/>
              </a:bodyPr>
              <a:lstStyle/>
              <a:p>
                <a:r>
                  <a:rPr lang="ja-JP" altLang="en-US" dirty="0"/>
                  <a:t>定常分布</a:t>
                </a:r>
                <a14:m>
                  <m:oMath xmlns:m="http://schemas.openxmlformats.org/officeDocument/2006/math">
                    <m:sSup>
                      <m:sSupPr>
                        <m:ctrlPr>
                          <a:rPr lang="en-US" altLang="ja-JP" i="1">
                            <a:latin typeface="Cambria Math" charset="0"/>
                          </a:rPr>
                        </m:ctrlPr>
                      </m:sSupPr>
                      <m:e>
                        <m:r>
                          <a:rPr lang="en-US" altLang="ja-JP" b="0" i="1">
                            <a:latin typeface="Cambria Math" charset="0"/>
                          </a:rPr>
                          <m:t>𝑓</m:t>
                        </m:r>
                      </m:e>
                      <m:sup>
                        <m:r>
                          <a:rPr lang="en-US" altLang="ja-JP" b="0" i="1">
                            <a:latin typeface="Cambria Math" charset="0"/>
                          </a:rPr>
                          <m:t>∗</m:t>
                        </m:r>
                      </m:sup>
                    </m:sSup>
                  </m:oMath>
                </a14:m>
                <a:r>
                  <a:rPr lang="ja-JP" altLang="en-US" dirty="0" smtClean="0"/>
                  <a:t>における各推薦因子の寄与分</a:t>
                </a:r>
                <a:endParaRPr lang="en-US" altLang="ja-JP"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409368" y="5781746"/>
                <a:ext cx="4456220" cy="369332"/>
              </a:xfrm>
              <a:prstGeom prst="rect">
                <a:avLst/>
              </a:prstGeom>
              <a:blipFill rotWithShape="0">
                <a:blip r:embed="rId8"/>
                <a:stretch>
                  <a:fillRect l="-1231"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7124038" y="3461046"/>
                <a:ext cx="1534010" cy="830997"/>
              </a:xfrm>
              <a:prstGeom prst="rect">
                <a:avLst/>
              </a:prstGeom>
              <a:noFill/>
            </p:spPr>
            <p:txBody>
              <a:bodyPr wrap="none" rtlCol="0">
                <a:spAutoFit/>
              </a:bodyPr>
              <a:lstStyle/>
              <a:p>
                <a:r>
                  <a:rPr lang="ja-JP" altLang="en-US" sz="1600" dirty="0" smtClean="0"/>
                  <a:t>例</a:t>
                </a:r>
                <a:r>
                  <a:rPr lang="en-US" altLang="ja-JP" sz="1600" dirty="0" smtClean="0"/>
                  <a:t>)</a:t>
                </a:r>
                <a14:m>
                  <m:oMath xmlns:m="http://schemas.openxmlformats.org/officeDocument/2006/math">
                    <m:r>
                      <a:rPr lang="en-US" altLang="ja-JP" sz="1600" b="1" i="0" smtClean="0">
                        <a:latin typeface="Cambria Math" charset="0"/>
                        <a:ea typeface="Cambria Math" charset="0"/>
                        <a:cs typeface="Cambria Math" charset="0"/>
                      </a:rPr>
                      <m:t>  </m:t>
                    </m:r>
                    <m:sSup>
                      <m:sSupPr>
                        <m:ctrlPr>
                          <a:rPr lang="en-US" altLang="ja-JP" sz="1600" i="1">
                            <a:latin typeface="Cambria Math" charset="0"/>
                            <a:ea typeface="Cambria Math" charset="0"/>
                            <a:cs typeface="Cambria Math" charset="0"/>
                          </a:rPr>
                        </m:ctrlPr>
                      </m:sSupPr>
                      <m:e>
                        <m:r>
                          <a:rPr lang="en-US" altLang="ja-JP" sz="1600" i="1">
                            <a:latin typeface="Cambria Math" charset="0"/>
                            <a:ea typeface="Cambria Math" charset="0"/>
                            <a:cs typeface="Cambria Math" charset="0"/>
                          </a:rPr>
                          <m:t>𝑉</m:t>
                        </m:r>
                      </m:e>
                      <m:sup>
                        <m:r>
                          <a:rPr lang="en-US" altLang="ja-JP" sz="1600" i="1">
                            <a:latin typeface="Cambria Math" charset="0"/>
                            <a:ea typeface="Cambria Math" charset="0"/>
                            <a:cs typeface="Cambria Math" charset="0"/>
                          </a:rPr>
                          <m:t>𝑈</m:t>
                        </m:r>
                      </m:sup>
                    </m:sSup>
                  </m:oMath>
                </a14:m>
                <a:r>
                  <a:rPr lang="en-US" altLang="ja-JP" sz="1600" dirty="0"/>
                  <a:t>: </a:t>
                </a:r>
                <a:r>
                  <a:rPr lang="ja-JP" altLang="en-US" sz="1600" dirty="0"/>
                  <a:t>ユーザ</a:t>
                </a:r>
                <a:endParaRPr lang="en-US" altLang="ja-JP" sz="1600" dirty="0"/>
              </a:p>
              <a:p>
                <a:r>
                  <a:rPr lang="en-US" altLang="ja-JP" sz="1600" dirty="0"/>
                  <a:t>     </a:t>
                </a:r>
                <a:r>
                  <a:rPr lang="en-US" altLang="ja-JP" sz="1600" dirty="0" smtClean="0"/>
                  <a:t>  </a:t>
                </a:r>
                <a14:m>
                  <m:oMath xmlns:m="http://schemas.openxmlformats.org/officeDocument/2006/math">
                    <m:sSup>
                      <m:sSupPr>
                        <m:ctrlPr>
                          <a:rPr lang="en-US" altLang="ja-JP" sz="1600" i="1">
                            <a:latin typeface="Cambria Math" charset="0"/>
                            <a:ea typeface="Cambria Math" charset="0"/>
                            <a:cs typeface="Cambria Math" charset="0"/>
                          </a:rPr>
                        </m:ctrlPr>
                      </m:sSupPr>
                      <m:e>
                        <m:r>
                          <a:rPr lang="en-US" altLang="ja-JP" sz="1600" i="1">
                            <a:latin typeface="Cambria Math" charset="0"/>
                            <a:ea typeface="Cambria Math" charset="0"/>
                            <a:cs typeface="Cambria Math" charset="0"/>
                          </a:rPr>
                          <m:t>𝑉</m:t>
                        </m:r>
                      </m:e>
                      <m:sup>
                        <m:r>
                          <a:rPr lang="en-US" altLang="ja-JP" sz="1600" i="1">
                            <a:latin typeface="Cambria Math" charset="0"/>
                            <a:ea typeface="Cambria Math" charset="0"/>
                            <a:cs typeface="Cambria Math" charset="0"/>
                          </a:rPr>
                          <m:t>𝑀</m:t>
                        </m:r>
                      </m:sup>
                    </m:sSup>
                  </m:oMath>
                </a14:m>
                <a:r>
                  <a:rPr lang="en-US" altLang="ja-JP" sz="1600" dirty="0"/>
                  <a:t>: </a:t>
                </a:r>
                <a:r>
                  <a:rPr lang="ja-JP" altLang="en-US" sz="1600" dirty="0"/>
                  <a:t>映画</a:t>
                </a:r>
                <a:endParaRPr lang="en-US" altLang="ja-JP" sz="1600" dirty="0"/>
              </a:p>
              <a:p>
                <a:r>
                  <a:rPr lang="en-US" altLang="ja-JP" sz="1600" dirty="0"/>
                  <a:t>     </a:t>
                </a:r>
                <a:r>
                  <a:rPr lang="en-US" altLang="ja-JP" sz="1600" dirty="0" smtClean="0"/>
                  <a:t> </a:t>
                </a:r>
                <a14:m>
                  <m:oMath xmlns:m="http://schemas.openxmlformats.org/officeDocument/2006/math">
                    <m:r>
                      <a:rPr lang="en-US" altLang="ja-JP" sz="1600" b="0" i="0" smtClean="0">
                        <a:latin typeface="Cambria Math" charset="0"/>
                        <a:ea typeface="Cambria Math" charset="0"/>
                        <a:cs typeface="Cambria Math" charset="0"/>
                      </a:rPr>
                      <m:t> </m:t>
                    </m:r>
                    <m:sSup>
                      <m:sSupPr>
                        <m:ctrlPr>
                          <a:rPr lang="en-US" altLang="ja-JP" sz="1600" i="1">
                            <a:latin typeface="Cambria Math" charset="0"/>
                            <a:ea typeface="Cambria Math" charset="0"/>
                            <a:cs typeface="Cambria Math" charset="0"/>
                          </a:rPr>
                        </m:ctrlPr>
                      </m:sSupPr>
                      <m:e>
                        <m:r>
                          <a:rPr lang="en-US" altLang="ja-JP" sz="1600" i="1">
                            <a:latin typeface="Cambria Math" charset="0"/>
                            <a:ea typeface="Cambria Math" charset="0"/>
                            <a:cs typeface="Cambria Math" charset="0"/>
                          </a:rPr>
                          <m:t>𝑉</m:t>
                        </m:r>
                      </m:e>
                      <m:sup>
                        <m:r>
                          <a:rPr lang="en-US" altLang="ja-JP" sz="1600" i="1">
                            <a:latin typeface="Cambria Math" charset="0"/>
                            <a:ea typeface="Cambria Math" charset="0"/>
                            <a:cs typeface="Cambria Math" charset="0"/>
                          </a:rPr>
                          <m:t>𝑇</m:t>
                        </m:r>
                      </m:sup>
                    </m:sSup>
                  </m:oMath>
                </a14:m>
                <a:r>
                  <a:rPr lang="en-US" altLang="ja-JP" sz="1600" dirty="0"/>
                  <a:t>: </a:t>
                </a:r>
                <a:r>
                  <a:rPr lang="ja-JP" altLang="en-US" sz="1600" dirty="0"/>
                  <a:t>タグ</a:t>
                </a:r>
                <a:endParaRPr kumimoji="1" lang="ja-JP" altLang="en-US" sz="16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124038" y="3461046"/>
                <a:ext cx="1534010" cy="830997"/>
              </a:xfrm>
              <a:prstGeom prst="rect">
                <a:avLst/>
              </a:prstGeom>
              <a:blipFill rotWithShape="0">
                <a:blip r:embed="rId9"/>
                <a:stretch>
                  <a:fillRect l="-2390" t="-35294" r="-797"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362546" y="2125200"/>
                <a:ext cx="8185189" cy="861646"/>
              </a:xfrm>
              <a:prstGeom prst="rect">
                <a:avLst/>
              </a:prstGeom>
              <a:noFill/>
            </p:spPr>
            <p:txBody>
              <a:bodyPr wrap="none" rtlCol="0">
                <a:spAutoFit/>
              </a:bodyPr>
              <a:lstStyle/>
              <a:p>
                <a:r>
                  <a:rPr lang="ja-JP" altLang="en-US" sz="2400" b="1" dirty="0" smtClean="0"/>
                  <a:t>オブジェクト</a:t>
                </a:r>
                <a14:m>
                  <m:oMath xmlns:m="http://schemas.openxmlformats.org/officeDocument/2006/math">
                    <m:sSup>
                      <m:sSupPr>
                        <m:ctrlPr>
                          <a:rPr lang="en-US" altLang="ja-JP" sz="2400" b="1" i="1">
                            <a:latin typeface="Cambria Math" charset="0"/>
                          </a:rPr>
                        </m:ctrlPr>
                      </m:sSupPr>
                      <m:e>
                        <m:r>
                          <a:rPr lang="en-US" altLang="ja-JP" sz="2400" b="1" i="1">
                            <a:latin typeface="Cambria Math" charset="0"/>
                          </a:rPr>
                          <m:t>𝑽</m:t>
                        </m:r>
                      </m:e>
                      <m:sup>
                        <m:r>
                          <a:rPr lang="en-US" altLang="ja-JP" sz="2400" b="1" i="1">
                            <a:latin typeface="Cambria Math" charset="0"/>
                          </a:rPr>
                          <m:t>(</m:t>
                        </m:r>
                        <m:r>
                          <a:rPr lang="en-US" altLang="ja-JP" sz="2400" b="1" i="1" smtClean="0">
                            <a:latin typeface="Cambria Math" charset="0"/>
                          </a:rPr>
                          <m:t>𝒔</m:t>
                        </m:r>
                        <m:r>
                          <a:rPr lang="en-US" altLang="ja-JP" sz="2400" b="1" i="1">
                            <a:latin typeface="Cambria Math" charset="0"/>
                          </a:rPr>
                          <m:t>)</m:t>
                        </m:r>
                      </m:sup>
                    </m:sSup>
                  </m:oMath>
                </a14:m>
                <a:r>
                  <a:rPr lang="ja-JP" altLang="en-US" sz="2400" b="1" dirty="0" smtClean="0"/>
                  <a:t>の</a:t>
                </a:r>
                <a:r>
                  <a:rPr lang="ja-JP" altLang="en-US" sz="2400" b="1" dirty="0"/>
                  <a:t>お勧めアイテムランキングへの</a:t>
                </a:r>
                <a:r>
                  <a:rPr lang="ja-JP" altLang="en-US" sz="2400" b="1" dirty="0" smtClean="0"/>
                  <a:t>寄与分</a:t>
                </a:r>
                <a:r>
                  <a:rPr lang="en-US" altLang="ja-JP" sz="2400" b="1" dirty="0" smtClean="0"/>
                  <a:t>:</a:t>
                </a:r>
              </a:p>
              <a:p>
                <a:r>
                  <a:rPr lang="en-US" altLang="ja-JP" sz="2400" b="1" dirty="0" smtClean="0"/>
                  <a:t>              </a:t>
                </a:r>
                <a:r>
                  <a:rPr lang="ja-JP" altLang="en-US" sz="2400" b="1" dirty="0" smtClean="0"/>
                  <a:t>オブジェクト</a:t>
                </a:r>
                <a14:m>
                  <m:oMath xmlns:m="http://schemas.openxmlformats.org/officeDocument/2006/math">
                    <m:sSup>
                      <m:sSupPr>
                        <m:ctrlPr>
                          <a:rPr lang="en-US" altLang="ja-JP" sz="2400" b="1" i="1">
                            <a:latin typeface="Cambria Math" charset="0"/>
                          </a:rPr>
                        </m:ctrlPr>
                      </m:sSupPr>
                      <m:e>
                        <m:r>
                          <a:rPr lang="en-US" altLang="ja-JP" sz="2400" b="1" i="1">
                            <a:latin typeface="Cambria Math" charset="0"/>
                          </a:rPr>
                          <m:t>𝑽</m:t>
                        </m:r>
                      </m:e>
                      <m:sup>
                        <m:r>
                          <a:rPr lang="en-US" altLang="ja-JP" sz="2400" b="1" i="1">
                            <a:latin typeface="Cambria Math" charset="0"/>
                          </a:rPr>
                          <m:t>(</m:t>
                        </m:r>
                        <m:r>
                          <a:rPr lang="en-US" altLang="ja-JP" sz="2400" b="1" i="1" smtClean="0">
                            <a:latin typeface="Cambria Math" charset="0"/>
                          </a:rPr>
                          <m:t>𝒔</m:t>
                        </m:r>
                        <m:r>
                          <a:rPr lang="en-US" altLang="ja-JP" sz="2400" b="1" i="1">
                            <a:latin typeface="Cambria Math" charset="0"/>
                          </a:rPr>
                          <m:t>)</m:t>
                        </m:r>
                      </m:sup>
                    </m:sSup>
                  </m:oMath>
                </a14:m>
                <a:r>
                  <a:rPr lang="ja-JP" altLang="en-US" sz="2400" b="1" dirty="0" smtClean="0"/>
                  <a:t>に属するノードの定常</a:t>
                </a:r>
                <a:r>
                  <a:rPr lang="ja-JP" altLang="en-US" sz="2400" b="1" dirty="0"/>
                  <a:t>確率の</a:t>
                </a:r>
                <a:r>
                  <a:rPr lang="ja-JP" altLang="en-US" sz="2400" b="1" dirty="0" smtClean="0"/>
                  <a:t>合計</a:t>
                </a:r>
                <a:endParaRPr lang="en-US" altLang="ja-JP" sz="2400" b="1" dirty="0" smtClean="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62546" y="2125200"/>
                <a:ext cx="8185189" cy="861646"/>
              </a:xfrm>
              <a:prstGeom prst="rect">
                <a:avLst/>
              </a:prstGeom>
              <a:blipFill rotWithShape="0">
                <a:blip r:embed="rId10"/>
                <a:stretch>
                  <a:fillRect l="-1117" t="-6383" r="-819" b="-12766"/>
                </a:stretch>
              </a:blipFill>
            </p:spPr>
            <p:txBody>
              <a:bodyPr/>
              <a:lstStyle/>
              <a:p>
                <a:r>
                  <a:rPr lang="ja-JP" altLang="en-US">
                    <a:noFill/>
                  </a:rPr>
                  <a:t> </a:t>
                </a:r>
              </a:p>
            </p:txBody>
          </p:sp>
        </mc:Fallback>
      </mc:AlternateContent>
      <p:sp>
        <p:nvSpPr>
          <p:cNvPr id="16" name="テキスト ボックス 15"/>
          <p:cNvSpPr txBox="1"/>
          <p:nvPr/>
        </p:nvSpPr>
        <p:spPr>
          <a:xfrm>
            <a:off x="2334986" y="4882243"/>
            <a:ext cx="184731" cy="369332"/>
          </a:xfrm>
          <a:prstGeom prst="rect">
            <a:avLst/>
          </a:prstGeom>
          <a:noFill/>
        </p:spPr>
        <p:txBody>
          <a:bodyPr wrap="none" rtlCol="0">
            <a:spAutoFit/>
          </a:bodyPr>
          <a:lstStyle/>
          <a:p>
            <a:endParaRPr kumimoji="1" lang="ja-JP" altLang="en-US" dirty="0"/>
          </a:p>
        </p:txBody>
      </p:sp>
      <p:graphicFrame>
        <p:nvGraphicFramePr>
          <p:cNvPr id="18" name="グラフ 17"/>
          <p:cNvGraphicFramePr/>
          <p:nvPr>
            <p:extLst>
              <p:ext uri="{D42A27DB-BD31-4B8C-83A1-F6EECF244321}">
                <p14:modId xmlns:p14="http://schemas.microsoft.com/office/powerpoint/2010/main" val="1932488705"/>
              </p:ext>
            </p:extLst>
          </p:nvPr>
        </p:nvGraphicFramePr>
        <p:xfrm>
          <a:off x="4658123" y="3147789"/>
          <a:ext cx="2477860" cy="3051048"/>
        </p:xfrm>
        <a:graphic>
          <a:graphicData uri="http://schemas.openxmlformats.org/drawingml/2006/chart">
            <c:chart xmlns:c="http://schemas.openxmlformats.org/drawingml/2006/chart" xmlns:r="http://schemas.openxmlformats.org/officeDocument/2006/relationships" r:id="rId11"/>
          </a:graphicData>
        </a:graphic>
      </p:graphicFrame>
      <mc:AlternateContent xmlns:mc="http://schemas.openxmlformats.org/markup-compatibility/2006" xmlns:a14="http://schemas.microsoft.com/office/drawing/2010/main">
        <mc:Choice Requires="a14">
          <p:sp>
            <p:nvSpPr>
              <p:cNvPr id="19" name="テキスト ボックス 18"/>
              <p:cNvSpPr txBox="1"/>
              <p:nvPr/>
            </p:nvSpPr>
            <p:spPr>
              <a:xfrm>
                <a:off x="1355656" y="3149470"/>
                <a:ext cx="1552156" cy="421782"/>
              </a:xfrm>
              <a:prstGeom prst="rect">
                <a:avLst/>
              </a:prstGeom>
              <a:noFill/>
            </p:spPr>
            <p:txBody>
              <a:bodyPr wrap="none" rtlCol="0">
                <a:spAutoFit/>
              </a:bodyPr>
              <a:lstStyle/>
              <a:p>
                <a:r>
                  <a:rPr kumimoji="1" lang="ja-JP" altLang="en-US" sz="2000" b="1" dirty="0" smtClean="0"/>
                  <a:t>定常分布</a:t>
                </a:r>
                <a14:m>
                  <m:oMath xmlns:m="http://schemas.openxmlformats.org/officeDocument/2006/math">
                    <m:sSup>
                      <m:sSupPr>
                        <m:ctrlPr>
                          <a:rPr lang="en-US" altLang="ja-JP" sz="2000" b="1" i="1">
                            <a:solidFill>
                              <a:schemeClr val="tx2"/>
                            </a:solidFill>
                            <a:latin typeface="Cambria Math" charset="0"/>
                          </a:rPr>
                        </m:ctrlPr>
                      </m:sSupPr>
                      <m:e>
                        <m:r>
                          <a:rPr lang="en-US" altLang="ja-JP" sz="2000" b="1" i="1">
                            <a:solidFill>
                              <a:schemeClr val="tx2"/>
                            </a:solidFill>
                            <a:latin typeface="Cambria Math" charset="0"/>
                          </a:rPr>
                          <m:t>𝒇</m:t>
                        </m:r>
                      </m:e>
                      <m:sup>
                        <m:sSup>
                          <m:sSupPr>
                            <m:ctrlPr>
                              <a:rPr lang="en-US" altLang="ja-JP" sz="2000" b="1" i="1">
                                <a:solidFill>
                                  <a:schemeClr val="tx2"/>
                                </a:solidFill>
                                <a:latin typeface="Cambria Math" charset="0"/>
                              </a:rPr>
                            </m:ctrlPr>
                          </m:sSupPr>
                          <m:e>
                            <m:r>
                              <a:rPr lang="en-US" altLang="ja-JP" sz="2000" b="1" i="1">
                                <a:solidFill>
                                  <a:schemeClr val="tx2"/>
                                </a:solidFill>
                                <a:latin typeface="Cambria Math" charset="0"/>
                              </a:rPr>
                              <m:t>𝒕</m:t>
                            </m:r>
                          </m:e>
                          <m:sup>
                            <m:r>
                              <a:rPr lang="en-US" altLang="ja-JP" sz="2000" b="1" i="1">
                                <a:solidFill>
                                  <a:schemeClr val="tx2"/>
                                </a:solidFill>
                                <a:latin typeface="Cambria Math" charset="0"/>
                              </a:rPr>
                              <m:t>∗</m:t>
                            </m:r>
                          </m:sup>
                        </m:sSup>
                      </m:sup>
                    </m:sSup>
                  </m:oMath>
                </a14:m>
                <a:endParaRPr lang="ja-JP" altLang="en-US" sz="2000" b="1"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355656" y="3149470"/>
                <a:ext cx="1552156" cy="421782"/>
              </a:xfrm>
              <a:prstGeom prst="rect">
                <a:avLst/>
              </a:prstGeom>
              <a:blipFill rotWithShape="0">
                <a:blip r:embed="rId12"/>
                <a:stretch>
                  <a:fillRect l="-3922" t="-7246" b="-217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円/楕円 19"/>
              <p:cNvSpPr/>
              <p:nvPr/>
            </p:nvSpPr>
            <p:spPr>
              <a:xfrm>
                <a:off x="55941" y="4210941"/>
                <a:ext cx="963051" cy="96026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a:latin typeface="Cambria Math" charset="0"/>
                            </a:rPr>
                          </m:ctrlPr>
                        </m:sSubPr>
                        <m:e>
                          <m:r>
                            <a:rPr lang="en-US" altLang="ja-JP" sz="1350" i="1">
                              <a:latin typeface="Cambria Math" charset="0"/>
                            </a:rPr>
                            <m:t>𝑢</m:t>
                          </m:r>
                        </m:e>
                        <m:sub>
                          <m:r>
                            <a:rPr lang="en-US" altLang="ja-JP" sz="1350" i="1">
                              <a:latin typeface="Cambria Math" charset="0"/>
                            </a:rPr>
                            <m:t>1</m:t>
                          </m:r>
                        </m:sub>
                      </m:sSub>
                    </m:oMath>
                  </m:oMathPara>
                </a14:m>
                <a:endParaRPr lang="ja-JP" altLang="en-US" sz="1350" dirty="0"/>
              </a:p>
            </p:txBody>
          </p:sp>
        </mc:Choice>
        <mc:Fallback xmlns="">
          <p:sp>
            <p:nvSpPr>
              <p:cNvPr id="20" name="円/楕円 19"/>
              <p:cNvSpPr>
                <a:spLocks noRot="1" noChangeAspect="1" noMove="1" noResize="1" noEditPoints="1" noAdjustHandles="1" noChangeArrowheads="1" noChangeShapeType="1" noTextEdit="1"/>
              </p:cNvSpPr>
              <p:nvPr/>
            </p:nvSpPr>
            <p:spPr>
              <a:xfrm>
                <a:off x="55941" y="4210941"/>
                <a:ext cx="963051" cy="960260"/>
              </a:xfrm>
              <a:prstGeom prst="ellipse">
                <a:avLst/>
              </a:prstGeom>
              <a:blipFill rotWithShape="0">
                <a:blip r:embed="rId13"/>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円/楕円 20"/>
              <p:cNvSpPr/>
              <p:nvPr/>
            </p:nvSpPr>
            <p:spPr>
              <a:xfrm>
                <a:off x="1874959" y="3761624"/>
                <a:ext cx="517846" cy="53041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𝑢</m:t>
                          </m:r>
                        </m:e>
                        <m:sub>
                          <m:r>
                            <a:rPr lang="en-US" altLang="ja-JP" sz="1350" b="0" i="1" smtClean="0">
                              <a:latin typeface="Cambria Math" charset="0"/>
                            </a:rPr>
                            <m:t>2</m:t>
                          </m:r>
                        </m:sub>
                      </m:sSub>
                    </m:oMath>
                  </m:oMathPara>
                </a14:m>
                <a:endParaRPr lang="ja-JP" altLang="en-US" sz="1350" dirty="0"/>
              </a:p>
            </p:txBody>
          </p:sp>
        </mc:Choice>
        <mc:Fallback xmlns="">
          <p:sp>
            <p:nvSpPr>
              <p:cNvPr id="21" name="円/楕円 20"/>
              <p:cNvSpPr>
                <a:spLocks noRot="1" noChangeAspect="1" noMove="1" noResize="1" noEditPoints="1" noAdjustHandles="1" noChangeArrowheads="1" noChangeShapeType="1" noTextEdit="1"/>
              </p:cNvSpPr>
              <p:nvPr/>
            </p:nvSpPr>
            <p:spPr>
              <a:xfrm>
                <a:off x="1874959" y="3761624"/>
                <a:ext cx="517846" cy="530419"/>
              </a:xfrm>
              <a:prstGeom prst="ellipse">
                <a:avLst/>
              </a:prstGeom>
              <a:blipFill rotWithShape="0">
                <a:blip r:embed="rId14"/>
                <a:stretch>
                  <a:fillRect/>
                </a:stretch>
              </a:blipFill>
              <a:ln>
                <a:solidFill>
                  <a:schemeClr val="accent3"/>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293652" y="5608636"/>
                <a:ext cx="1228321" cy="1180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1</m:t>
                          </m:r>
                        </m:sub>
                      </m:sSub>
                    </m:oMath>
                  </m:oMathPara>
                </a14:m>
                <a:endParaRPr lang="ja-JP" altLang="en-US" sz="1350" dirty="0"/>
              </a:p>
            </p:txBody>
          </p:sp>
        </mc:Choice>
        <mc:Fallback xmlns="">
          <p:sp>
            <p:nvSpPr>
              <p:cNvPr id="22" name="円/楕円 21"/>
              <p:cNvSpPr>
                <a:spLocks noRot="1" noChangeAspect="1" noMove="1" noResize="1" noEditPoints="1" noAdjustHandles="1" noChangeArrowheads="1" noChangeShapeType="1" noTextEdit="1"/>
              </p:cNvSpPr>
              <p:nvPr/>
            </p:nvSpPr>
            <p:spPr>
              <a:xfrm>
                <a:off x="2293652" y="5608636"/>
                <a:ext cx="1228321" cy="1180401"/>
              </a:xfrm>
              <a:prstGeom prst="ellipse">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649415" y="4948977"/>
                <a:ext cx="644237" cy="644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i="1">
                              <a:latin typeface="Cambria Math" charset="0"/>
                            </a:rPr>
                            <m:t>𝑚</m:t>
                          </m:r>
                        </m:e>
                        <m:sub>
                          <m:r>
                            <a:rPr lang="en-US" altLang="ja-JP" sz="1350" b="0" i="1" smtClean="0">
                              <a:latin typeface="Cambria Math" charset="0"/>
                            </a:rPr>
                            <m:t>2</m:t>
                          </m:r>
                        </m:sub>
                      </m:sSub>
                    </m:oMath>
                  </m:oMathPara>
                </a14:m>
                <a:endParaRPr lang="ja-JP" altLang="en-US" sz="1350" dirty="0"/>
              </a:p>
            </p:txBody>
          </p:sp>
        </mc:Choice>
        <mc:Fallback xmlns="">
          <p:sp>
            <p:nvSpPr>
              <p:cNvPr id="23" name="円/楕円 22"/>
              <p:cNvSpPr>
                <a:spLocks noRot="1" noChangeAspect="1" noMove="1" noResize="1" noEditPoints="1" noAdjustHandles="1" noChangeArrowheads="1" noChangeShapeType="1" noTextEdit="1"/>
              </p:cNvSpPr>
              <p:nvPr/>
            </p:nvSpPr>
            <p:spPr>
              <a:xfrm>
                <a:off x="1649415" y="4948977"/>
                <a:ext cx="644237" cy="644237"/>
              </a:xfrm>
              <a:prstGeom prst="ellipse">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円/楕円 23"/>
              <p:cNvSpPr/>
              <p:nvPr/>
            </p:nvSpPr>
            <p:spPr>
              <a:xfrm>
                <a:off x="3060608" y="4410142"/>
                <a:ext cx="515206" cy="491799"/>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b="0" i="1" smtClean="0">
                              <a:latin typeface="Cambria Math" charset="0"/>
                            </a:rPr>
                            <m:t>𝑡</m:t>
                          </m:r>
                        </m:e>
                        <m:sub>
                          <m:r>
                            <a:rPr lang="en-US" altLang="ja-JP" sz="1350" b="0" i="1" smtClean="0">
                              <a:latin typeface="Cambria Math" charset="0"/>
                            </a:rPr>
                            <m:t>2</m:t>
                          </m:r>
                        </m:sub>
                      </m:sSub>
                    </m:oMath>
                  </m:oMathPara>
                </a14:m>
                <a:endParaRPr lang="ja-JP" altLang="en-US" sz="1350" dirty="0"/>
              </a:p>
            </p:txBody>
          </p:sp>
        </mc:Choice>
        <mc:Fallback xmlns="">
          <p:sp>
            <p:nvSpPr>
              <p:cNvPr id="24" name="円/楕円 23"/>
              <p:cNvSpPr>
                <a:spLocks noRot="1" noChangeAspect="1" noMove="1" noResize="1" noEditPoints="1" noAdjustHandles="1" noChangeArrowheads="1" noChangeShapeType="1" noTextEdit="1"/>
              </p:cNvSpPr>
              <p:nvPr/>
            </p:nvSpPr>
            <p:spPr>
              <a:xfrm>
                <a:off x="3060608" y="4410142"/>
                <a:ext cx="515206" cy="491799"/>
              </a:xfrm>
              <a:prstGeom prst="ellipse">
                <a:avLst/>
              </a:prstGeom>
              <a:blipFill rotWithShape="0">
                <a:blip r:embed="rId17"/>
                <a:stretch>
                  <a:fillRect/>
                </a:stretch>
              </a:blipFill>
              <a:ln>
                <a:solidFill>
                  <a:schemeClr val="accent3">
                    <a:lumMod val="50000"/>
                  </a:schemeClr>
                </a:solidFill>
              </a:ln>
            </p:spPr>
            <p:txBody>
              <a:bodyPr/>
              <a:lstStyle/>
              <a:p>
                <a:r>
                  <a:rPr lang="ja-JP" altLang="en-US">
                    <a:noFill/>
                  </a:rPr>
                  <a:t> </a:t>
                </a:r>
              </a:p>
            </p:txBody>
          </p:sp>
        </mc:Fallback>
      </mc:AlternateContent>
      <p:cxnSp>
        <p:nvCxnSpPr>
          <p:cNvPr id="25" name="直線矢印コネクタ 24"/>
          <p:cNvCxnSpPr>
            <a:stCxn id="20" idx="7"/>
            <a:endCxn id="21" idx="2"/>
          </p:cNvCxnSpPr>
          <p:nvPr/>
        </p:nvCxnSpPr>
        <p:spPr>
          <a:xfrm flipV="1">
            <a:off x="877956" y="4026834"/>
            <a:ext cx="997003" cy="3247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20" idx="4"/>
            <a:endCxn id="45" idx="1"/>
          </p:cNvCxnSpPr>
          <p:nvPr/>
        </p:nvCxnSpPr>
        <p:spPr>
          <a:xfrm>
            <a:off x="537467" y="5171201"/>
            <a:ext cx="172325" cy="6892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1" idx="4"/>
            <a:endCxn id="23" idx="0"/>
          </p:cNvCxnSpPr>
          <p:nvPr/>
        </p:nvCxnSpPr>
        <p:spPr>
          <a:xfrm flipH="1">
            <a:off x="1971534" y="4292043"/>
            <a:ext cx="162348" cy="656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21" idx="6"/>
            <a:endCxn id="24" idx="1"/>
          </p:cNvCxnSpPr>
          <p:nvPr/>
        </p:nvCxnSpPr>
        <p:spPr>
          <a:xfrm>
            <a:off x="2392805" y="4026834"/>
            <a:ext cx="743253" cy="4553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4" idx="2"/>
            <a:endCxn id="23" idx="6"/>
          </p:cNvCxnSpPr>
          <p:nvPr/>
        </p:nvCxnSpPr>
        <p:spPr>
          <a:xfrm flipH="1">
            <a:off x="2293652" y="4656042"/>
            <a:ext cx="766956" cy="615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3" idx="2"/>
            <a:endCxn id="20" idx="6"/>
          </p:cNvCxnSpPr>
          <p:nvPr/>
        </p:nvCxnSpPr>
        <p:spPr>
          <a:xfrm flipH="1" flipV="1">
            <a:off x="1018992" y="4691071"/>
            <a:ext cx="630423" cy="5800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24" idx="4"/>
            <a:endCxn id="22" idx="7"/>
          </p:cNvCxnSpPr>
          <p:nvPr/>
        </p:nvCxnSpPr>
        <p:spPr>
          <a:xfrm>
            <a:off x="3318211" y="4901941"/>
            <a:ext cx="23879" cy="8795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2" idx="2"/>
            <a:endCxn id="45" idx="6"/>
          </p:cNvCxnSpPr>
          <p:nvPr/>
        </p:nvCxnSpPr>
        <p:spPr>
          <a:xfrm flipH="1" flipV="1">
            <a:off x="1456267" y="6151078"/>
            <a:ext cx="837385" cy="4775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円/楕円 44"/>
              <p:cNvSpPr/>
              <p:nvPr/>
            </p:nvSpPr>
            <p:spPr>
              <a:xfrm>
                <a:off x="581717" y="5740096"/>
                <a:ext cx="874550" cy="821964"/>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altLang="ja-JP" sz="1350" i="1" smtClean="0">
                              <a:latin typeface="Cambria Math" charset="0"/>
                            </a:rPr>
                          </m:ctrlPr>
                        </m:sSubPr>
                        <m:e>
                          <m:r>
                            <a:rPr lang="en-US" altLang="ja-JP" sz="1350" b="0" i="1" smtClean="0">
                              <a:latin typeface="Cambria Math" charset="0"/>
                            </a:rPr>
                            <m:t>𝑡</m:t>
                          </m:r>
                        </m:e>
                        <m:sub>
                          <m:r>
                            <a:rPr lang="en-US" altLang="ja-JP" sz="1350" b="0" i="1" smtClean="0">
                              <a:latin typeface="Cambria Math" charset="0"/>
                            </a:rPr>
                            <m:t>1</m:t>
                          </m:r>
                        </m:sub>
                      </m:sSub>
                    </m:oMath>
                  </m:oMathPara>
                </a14:m>
                <a:endParaRPr lang="ja-JP" altLang="en-US" sz="1350" dirty="0"/>
              </a:p>
            </p:txBody>
          </p:sp>
        </mc:Choice>
        <mc:Fallback xmlns="">
          <p:sp>
            <p:nvSpPr>
              <p:cNvPr id="45" name="円/楕円 44"/>
              <p:cNvSpPr>
                <a:spLocks noRot="1" noChangeAspect="1" noMove="1" noResize="1" noEditPoints="1" noAdjustHandles="1" noChangeArrowheads="1" noChangeShapeType="1" noTextEdit="1"/>
              </p:cNvSpPr>
              <p:nvPr/>
            </p:nvSpPr>
            <p:spPr>
              <a:xfrm>
                <a:off x="581717" y="5740096"/>
                <a:ext cx="874550" cy="821964"/>
              </a:xfrm>
              <a:prstGeom prst="ellipse">
                <a:avLst/>
              </a:prstGeom>
              <a:blipFill rotWithShape="0">
                <a:blip r:embed="rId18"/>
                <a:stretch>
                  <a:fillRect/>
                </a:stretch>
              </a:blipFill>
              <a:ln>
                <a:solidFill>
                  <a:schemeClr val="accent3">
                    <a:lumMod val="50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p:cNvSpPr txBox="1"/>
              <p:nvPr/>
            </p:nvSpPr>
            <p:spPr>
              <a:xfrm>
                <a:off x="6192901" y="4778903"/>
                <a:ext cx="5350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solidFill>
                                <a:schemeClr val="bg1"/>
                              </a:solidFill>
                              <a:latin typeface="Cambria Math" charset="0"/>
                              <a:ea typeface="Cambria Math" charset="0"/>
                              <a:cs typeface="Cambria Math" charset="0"/>
                            </a:rPr>
                          </m:ctrlPr>
                        </m:sSupPr>
                        <m:e>
                          <m:r>
                            <a:rPr lang="en-US" altLang="ja-JP" i="1">
                              <a:solidFill>
                                <a:schemeClr val="bg1"/>
                              </a:solidFill>
                              <a:latin typeface="Cambria Math" charset="0"/>
                              <a:ea typeface="Cambria Math" charset="0"/>
                              <a:cs typeface="Cambria Math" charset="0"/>
                            </a:rPr>
                            <m:t>𝑉</m:t>
                          </m:r>
                        </m:e>
                        <m:sup>
                          <m:r>
                            <a:rPr lang="en-US" altLang="ja-JP" i="1">
                              <a:solidFill>
                                <a:schemeClr val="bg1"/>
                              </a:solidFill>
                              <a:latin typeface="Cambria Math" charset="0"/>
                              <a:ea typeface="Cambria Math" charset="0"/>
                              <a:cs typeface="Cambria Math" charset="0"/>
                            </a:rPr>
                            <m:t>𝑈</m:t>
                          </m:r>
                        </m:sup>
                      </m:sSup>
                    </m:oMath>
                  </m:oMathPara>
                </a14:m>
                <a:endParaRPr kumimoji="1" lang="ja-JP" altLang="en-US" dirty="0">
                  <a:solidFill>
                    <a:schemeClr val="bg1"/>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6192901" y="4778903"/>
                <a:ext cx="535018" cy="369332"/>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5145275" y="5086429"/>
                <a:ext cx="5604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solidFill>
                                <a:schemeClr val="bg1"/>
                              </a:solidFill>
                              <a:latin typeface="Cambria Math" charset="0"/>
                              <a:ea typeface="Cambria Math" charset="0"/>
                              <a:cs typeface="Cambria Math" charset="0"/>
                            </a:rPr>
                          </m:ctrlPr>
                        </m:sSupPr>
                        <m:e>
                          <m:r>
                            <a:rPr lang="en-US" altLang="ja-JP" i="1">
                              <a:solidFill>
                                <a:schemeClr val="bg1"/>
                              </a:solidFill>
                              <a:latin typeface="Cambria Math" charset="0"/>
                              <a:ea typeface="Cambria Math" charset="0"/>
                              <a:cs typeface="Cambria Math" charset="0"/>
                            </a:rPr>
                            <m:t>𝑉</m:t>
                          </m:r>
                        </m:e>
                        <m:sup>
                          <m:r>
                            <a:rPr lang="en-US" altLang="ja-JP" i="1">
                              <a:solidFill>
                                <a:schemeClr val="bg1"/>
                              </a:solidFill>
                              <a:latin typeface="Cambria Math" charset="0"/>
                              <a:ea typeface="Cambria Math" charset="0"/>
                              <a:cs typeface="Cambria Math" charset="0"/>
                            </a:rPr>
                            <m:t>𝑀</m:t>
                          </m:r>
                        </m:sup>
                      </m:sSup>
                    </m:oMath>
                  </m:oMathPara>
                </a14:m>
                <a:endParaRPr kumimoji="1" lang="ja-JP" altLang="en-US" dirty="0">
                  <a:solidFill>
                    <a:schemeClr val="bg1"/>
                  </a:solidFill>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5145275" y="5086429"/>
                <a:ext cx="560474" cy="369332"/>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p:cNvSpPr txBox="1"/>
              <p:nvPr/>
            </p:nvSpPr>
            <p:spPr>
              <a:xfrm>
                <a:off x="5322978" y="4189201"/>
                <a:ext cx="5181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solidFill>
                                <a:schemeClr val="bg1"/>
                              </a:solidFill>
                              <a:latin typeface="Cambria Math" charset="0"/>
                              <a:ea typeface="Cambria Math" charset="0"/>
                              <a:cs typeface="Cambria Math" charset="0"/>
                            </a:rPr>
                          </m:ctrlPr>
                        </m:sSupPr>
                        <m:e>
                          <m:r>
                            <a:rPr lang="en-US" altLang="ja-JP" i="1">
                              <a:solidFill>
                                <a:schemeClr val="bg1"/>
                              </a:solidFill>
                              <a:latin typeface="Cambria Math" charset="0"/>
                              <a:ea typeface="Cambria Math" charset="0"/>
                              <a:cs typeface="Cambria Math" charset="0"/>
                            </a:rPr>
                            <m:t>𝑉</m:t>
                          </m:r>
                        </m:e>
                        <m:sup>
                          <m:r>
                            <a:rPr lang="en-US" altLang="ja-JP" b="0" i="1" smtClean="0">
                              <a:solidFill>
                                <a:schemeClr val="bg1"/>
                              </a:solidFill>
                              <a:latin typeface="Cambria Math" charset="0"/>
                              <a:ea typeface="Cambria Math" charset="0"/>
                              <a:cs typeface="Cambria Math" charset="0"/>
                            </a:rPr>
                            <m:t>𝑇</m:t>
                          </m:r>
                        </m:sup>
                      </m:sSup>
                    </m:oMath>
                  </m:oMathPara>
                </a14:m>
                <a:endParaRPr kumimoji="1" lang="ja-JP" altLang="en-US" dirty="0">
                  <a:solidFill>
                    <a:schemeClr val="bg1"/>
                  </a:solidFill>
                </a:endParaRPr>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5322978" y="4189201"/>
                <a:ext cx="518154" cy="369332"/>
              </a:xfrm>
              <a:prstGeom prst="rect">
                <a:avLst/>
              </a:prstGeom>
              <a:blipFill rotWithShape="0">
                <a:blip r:embed="rId2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84744531"/>
      </p:ext>
    </p:extLst>
  </p:cSld>
  <p:clrMapOvr>
    <a:masterClrMapping/>
  </p:clrMapOvr>
  <mc:AlternateContent xmlns:mc="http://schemas.openxmlformats.org/markup-compatibility/2006" xmlns:p14="http://schemas.microsoft.com/office/powerpoint/2010/main">
    <mc:Choice Requires="p14">
      <p:transition spd="slow" p14:dur="2000" advTm="79097"/>
    </mc:Choice>
    <mc:Fallback xmlns="">
      <p:transition spd="slow" advTm="7909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1"/>
          </p:nvPr>
        </p:nvSpPr>
        <p:spPr/>
        <p:txBody>
          <a:bodyPr/>
          <a:lstStyle/>
          <a:p>
            <a:fld id="{775EFB6B-4648-6247-9325-7A06A00D0ACA}" type="slidenum">
              <a:rPr kumimoji="1" lang="ja-JP" altLang="en-US" smtClean="0"/>
              <a:t>9</a:t>
            </a:fld>
            <a:endParaRPr kumimoji="1" lang="ja-JP" altLang="en-US"/>
          </a:p>
        </p:txBody>
      </p:sp>
      <p:sp>
        <p:nvSpPr>
          <p:cNvPr id="5" name="タイトル 4"/>
          <p:cNvSpPr>
            <a:spLocks noGrp="1"/>
          </p:cNvSpPr>
          <p:nvPr>
            <p:ph type="title"/>
          </p:nvPr>
        </p:nvSpPr>
        <p:spPr>
          <a:xfrm>
            <a:off x="436418" y="200886"/>
            <a:ext cx="8250302" cy="1325563"/>
          </a:xfrm>
        </p:spPr>
        <p:txBody>
          <a:bodyPr/>
          <a:lstStyle/>
          <a:p>
            <a:r>
              <a:rPr lang="ja-JP" altLang="en-US" sz="2800" dirty="0"/>
              <a:t>提案</a:t>
            </a:r>
            <a:r>
              <a:rPr lang="ja-JP" altLang="en-US" sz="2800" dirty="0" smtClean="0"/>
              <a:t>手法</a:t>
            </a:r>
            <a:r>
              <a:rPr lang="en-US" altLang="ja-JP" sz="2800" dirty="0" smtClean="0"/>
              <a:t> (</a:t>
            </a:r>
            <a:r>
              <a:rPr lang="ja-JP" altLang="en-US" sz="2800" dirty="0" smtClean="0"/>
              <a:t>推薦因子の寄与分を変化させる方法</a:t>
            </a:r>
            <a:r>
              <a:rPr lang="en-US" altLang="ja-JP" sz="2800" dirty="0" smtClean="0"/>
              <a:t>)</a:t>
            </a:r>
            <a:endParaRPr lang="ja-JP" altLang="en-US" sz="28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4820906" y="1090979"/>
                <a:ext cx="2342152" cy="8210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100" i="1">
                              <a:latin typeface="Cambria Math" charset="0"/>
                            </a:rPr>
                          </m:ctrlPr>
                        </m:sSubPr>
                        <m:e>
                          <m:r>
                            <a:rPr lang="en-US" altLang="ja-JP" sz="1100" i="1">
                              <a:latin typeface="Cambria Math" charset="0"/>
                            </a:rPr>
                            <m:t>𝐴</m:t>
                          </m:r>
                        </m:e>
                        <m:sub>
                          <m:r>
                            <a:rPr lang="en-US" altLang="ja-JP" sz="1100" i="1">
                              <a:latin typeface="Cambria Math" charset="0"/>
                            </a:rPr>
                            <m:t>𝑖</m:t>
                          </m:r>
                          <m:r>
                            <a:rPr lang="en-US" altLang="ja-JP" sz="1100" i="1">
                              <a:latin typeface="Cambria Math" charset="0"/>
                            </a:rPr>
                            <m:t>,</m:t>
                          </m:r>
                          <m:r>
                            <a:rPr lang="en-US" altLang="ja-JP" sz="1100" i="1">
                              <a:latin typeface="Cambria Math" charset="0"/>
                            </a:rPr>
                            <m:t>𝑗</m:t>
                          </m:r>
                        </m:sub>
                      </m:sSub>
                      <m:r>
                        <a:rPr lang="en-US" altLang="ja-JP" sz="1100" i="1">
                          <a:latin typeface="Cambria Math" charset="0"/>
                        </a:rPr>
                        <m:t>=</m:t>
                      </m:r>
                      <m:nary>
                        <m:naryPr>
                          <m:chr m:val="∑"/>
                          <m:ctrlPr>
                            <a:rPr lang="is-IS" altLang="ja-JP" sz="1100" i="1">
                              <a:latin typeface="Cambria Math" charset="0"/>
                            </a:rPr>
                          </m:ctrlPr>
                        </m:naryPr>
                        <m:sub>
                          <m:r>
                            <m:rPr>
                              <m:brk m:alnAt="23"/>
                            </m:rPr>
                            <a:rPr lang="en-US" altLang="ja-JP" sz="1100" i="1">
                              <a:latin typeface="Cambria Math" charset="0"/>
                            </a:rPr>
                            <m:t>𝑠</m:t>
                          </m:r>
                          <m:r>
                            <a:rPr lang="en-US" altLang="ja-JP" sz="1100" i="1">
                              <a:latin typeface="Cambria Math" charset="0"/>
                            </a:rPr>
                            <m:t>=1</m:t>
                          </m:r>
                        </m:sub>
                        <m:sup>
                          <m:r>
                            <a:rPr lang="en-US" altLang="ja-JP" sz="1100" i="1">
                              <a:latin typeface="Cambria Math" charset="0"/>
                            </a:rPr>
                            <m:t>𝑆</m:t>
                          </m:r>
                        </m:sup>
                        <m:e>
                          <m:nary>
                            <m:naryPr>
                              <m:chr m:val="∑"/>
                              <m:supHide m:val="on"/>
                              <m:ctrlPr>
                                <a:rPr lang="is-IS" altLang="ja-JP" sz="1100" i="1">
                                  <a:latin typeface="Cambria Math" charset="0"/>
                                </a:rPr>
                              </m:ctrlPr>
                            </m:naryPr>
                            <m:sub>
                              <m:r>
                                <m:rPr>
                                  <m:brk m:alnAt="7"/>
                                </m:rPr>
                                <a:rPr lang="en-US" altLang="ja-JP" sz="1100" i="1">
                                  <a:latin typeface="Cambria Math" charset="0"/>
                                </a:rPr>
                                <m:t>𝑒</m:t>
                              </m:r>
                              <m:r>
                                <a:rPr lang="is-IS" altLang="ja-JP" sz="1100" i="1">
                                  <a:latin typeface="Cambria Math" charset="0"/>
                                  <a:ea typeface="Cambria Math" charset="0"/>
                                  <a:cs typeface="Cambria Math" charset="0"/>
                                </a:rPr>
                                <m:t>∈</m:t>
                              </m:r>
                              <m:sSubSup>
                                <m:sSubSupPr>
                                  <m:ctrlPr>
                                    <a:rPr lang="en-US" altLang="ja-JP" sz="1100" i="1">
                                      <a:latin typeface="Cambria Math" charset="0"/>
                                      <a:ea typeface="Cambria Math" charset="0"/>
                                      <a:cs typeface="Cambria Math" charset="0"/>
                                    </a:rPr>
                                  </m:ctrlPr>
                                </m:sSubSupPr>
                                <m:e>
                                  <m:r>
                                    <a:rPr lang="en-US" altLang="ja-JP" sz="1100" i="1">
                                      <a:latin typeface="Cambria Math" charset="0"/>
                                      <a:ea typeface="Cambria Math" charset="0"/>
                                      <a:cs typeface="Cambria Math" charset="0"/>
                                    </a:rPr>
                                    <m:t>𝐸</m:t>
                                  </m:r>
                                </m:e>
                                <m:sub>
                                  <m:r>
                                    <a:rPr lang="en-US" altLang="ja-JP" sz="1100" i="1">
                                      <a:latin typeface="Cambria Math" charset="0"/>
                                      <a:ea typeface="Cambria Math" charset="0"/>
                                      <a:cs typeface="Cambria Math" charset="0"/>
                                    </a:rPr>
                                    <m:t>h</m:t>
                                  </m:r>
                                </m:sub>
                                <m:sup>
                                  <m:r>
                                    <a:rPr lang="en-US" altLang="ja-JP" sz="1100" i="1">
                                      <a:latin typeface="Cambria Math" charset="0"/>
                                      <a:ea typeface="Cambria Math" charset="0"/>
                                      <a:cs typeface="Cambria Math" charset="0"/>
                                    </a:rPr>
                                    <m:t>(</m:t>
                                  </m:r>
                                  <m:r>
                                    <a:rPr lang="en-US" altLang="ja-JP" sz="1100" i="1">
                                      <a:latin typeface="Cambria Math" charset="0"/>
                                      <a:ea typeface="Cambria Math" charset="0"/>
                                      <a:cs typeface="Cambria Math" charset="0"/>
                                    </a:rPr>
                                    <m:t>𝑠</m:t>
                                  </m:r>
                                  <m:r>
                                    <a:rPr lang="en-US" altLang="ja-JP" sz="1100" i="1">
                                      <a:latin typeface="Cambria Math" charset="0"/>
                                      <a:ea typeface="Cambria Math" charset="0"/>
                                      <a:cs typeface="Cambria Math" charset="0"/>
                                    </a:rPr>
                                    <m:t>)</m:t>
                                  </m:r>
                                </m:sup>
                              </m:sSubSup>
                            </m:sub>
                            <m:sup/>
                            <m:e>
                              <m:f>
                                <m:fPr>
                                  <m:ctrlPr>
                                    <a:rPr lang="mr-IN" altLang="ja-JP" sz="1100" i="1">
                                      <a:latin typeface="Cambria Math" charset="0"/>
                                    </a:rPr>
                                  </m:ctrlPr>
                                </m:fPr>
                                <m:num>
                                  <m:r>
                                    <a:rPr lang="en-US" altLang="ja-JP" sz="1100" i="1">
                                      <a:latin typeface="Cambria Math" charset="0"/>
                                    </a:rPr>
                                    <m:t>𝑤</m:t>
                                  </m:r>
                                  <m:d>
                                    <m:dPr>
                                      <m:ctrlPr>
                                        <a:rPr lang="en-US" altLang="ja-JP" sz="1100" i="1">
                                          <a:latin typeface="Cambria Math" charset="0"/>
                                        </a:rPr>
                                      </m:ctrlPr>
                                    </m:dPr>
                                    <m:e>
                                      <m:r>
                                        <a:rPr lang="en-US" altLang="ja-JP" sz="1100" i="1">
                                          <a:latin typeface="Cambria Math" charset="0"/>
                                        </a:rPr>
                                        <m:t>𝑒</m:t>
                                      </m:r>
                                    </m:e>
                                  </m:d>
                                  <m:r>
                                    <a:rPr lang="en-US" altLang="ja-JP" sz="1100" i="1">
                                      <a:latin typeface="Cambria Math" charset="0"/>
                                    </a:rPr>
                                    <m:t>h</m:t>
                                  </m:r>
                                  <m:d>
                                    <m:dPr>
                                      <m:ctrlPr>
                                        <a:rPr lang="en-US" altLang="ja-JP" sz="1100" i="1">
                                          <a:latin typeface="Cambria Math" charset="0"/>
                                        </a:rPr>
                                      </m:ctrlPr>
                                    </m:dPr>
                                    <m:e>
                                      <m:sSub>
                                        <m:sSubPr>
                                          <m:ctrlPr>
                                            <a:rPr lang="en-US" altLang="ja-JP" sz="1100" i="1">
                                              <a:latin typeface="Cambria Math" charset="0"/>
                                            </a:rPr>
                                          </m:ctrlPr>
                                        </m:sSubPr>
                                        <m:e>
                                          <m:r>
                                            <a:rPr lang="en-US" altLang="ja-JP" sz="1100" i="1">
                                              <a:latin typeface="Cambria Math" charset="0"/>
                                            </a:rPr>
                                            <m:t>𝑣</m:t>
                                          </m:r>
                                        </m:e>
                                        <m:sub>
                                          <m:r>
                                            <a:rPr lang="en-US" altLang="ja-JP" sz="1100" i="1">
                                              <a:latin typeface="Cambria Math" charset="0"/>
                                            </a:rPr>
                                            <m:t>𝑖</m:t>
                                          </m:r>
                                        </m:sub>
                                      </m:sSub>
                                      <m:r>
                                        <a:rPr lang="en-US" altLang="ja-JP" sz="1100" i="1">
                                          <a:latin typeface="Cambria Math" charset="0"/>
                                        </a:rPr>
                                        <m:t>, </m:t>
                                      </m:r>
                                      <m:r>
                                        <a:rPr lang="en-US" altLang="ja-JP" sz="1100" i="1">
                                          <a:latin typeface="Cambria Math" charset="0"/>
                                        </a:rPr>
                                        <m:t>𝑒</m:t>
                                      </m:r>
                                    </m:e>
                                  </m:d>
                                  <m:r>
                                    <a:rPr lang="en-US" altLang="ja-JP" sz="1100" i="1">
                                      <a:latin typeface="Cambria Math" charset="0"/>
                                    </a:rPr>
                                    <m:t>h</m:t>
                                  </m:r>
                                  <m:r>
                                    <a:rPr lang="en-US" altLang="ja-JP" sz="1100" i="1">
                                      <a:latin typeface="Cambria Math" charset="0"/>
                                    </a:rPr>
                                    <m:t>(</m:t>
                                  </m:r>
                                  <m:sSub>
                                    <m:sSubPr>
                                      <m:ctrlPr>
                                        <a:rPr lang="en-US" altLang="ja-JP" sz="1100" i="1">
                                          <a:latin typeface="Cambria Math" charset="0"/>
                                        </a:rPr>
                                      </m:ctrlPr>
                                    </m:sSubPr>
                                    <m:e>
                                      <m:r>
                                        <a:rPr lang="en-US" altLang="ja-JP" sz="1100" i="1">
                                          <a:latin typeface="Cambria Math" charset="0"/>
                                        </a:rPr>
                                        <m:t>𝑣</m:t>
                                      </m:r>
                                    </m:e>
                                    <m:sub>
                                      <m:r>
                                        <a:rPr lang="en-US" altLang="ja-JP" sz="1100" i="1">
                                          <a:latin typeface="Cambria Math" charset="0"/>
                                        </a:rPr>
                                        <m:t>𝑗</m:t>
                                      </m:r>
                                    </m:sub>
                                  </m:sSub>
                                  <m:r>
                                    <a:rPr lang="en-US" altLang="ja-JP" sz="1100" i="1">
                                      <a:latin typeface="Cambria Math" charset="0"/>
                                    </a:rPr>
                                    <m:t>, </m:t>
                                  </m:r>
                                  <m:r>
                                    <a:rPr lang="en-US" altLang="ja-JP" sz="1100" i="1">
                                      <a:latin typeface="Cambria Math" charset="0"/>
                                    </a:rPr>
                                    <m:t>𝑒</m:t>
                                  </m:r>
                                  <m:r>
                                    <a:rPr lang="en-US" altLang="ja-JP" sz="1100" i="1">
                                      <a:latin typeface="Cambria Math" charset="0"/>
                                    </a:rPr>
                                    <m:t>)</m:t>
                                  </m:r>
                                </m:num>
                                <m:den>
                                  <m:r>
                                    <a:rPr lang="mr-IN" altLang="ja-JP" sz="1100" i="1">
                                      <a:latin typeface="Cambria Math" charset="0"/>
                                      <a:ea typeface="Cambria Math" charset="0"/>
                                      <a:cs typeface="Cambria Math" charset="0"/>
                                    </a:rPr>
                                    <m:t>𝛿</m:t>
                                  </m:r>
                                  <m:d>
                                    <m:dPr>
                                      <m:ctrlPr>
                                        <a:rPr lang="en-US" altLang="ja-JP" sz="1100" i="1">
                                          <a:latin typeface="Cambria Math" charset="0"/>
                                          <a:ea typeface="Cambria Math" charset="0"/>
                                          <a:cs typeface="Cambria Math" charset="0"/>
                                        </a:rPr>
                                      </m:ctrlPr>
                                    </m:dPr>
                                    <m:e>
                                      <m:r>
                                        <a:rPr lang="en-US" altLang="ja-JP" sz="1100" i="1">
                                          <a:latin typeface="Cambria Math" charset="0"/>
                                          <a:ea typeface="Cambria Math" charset="0"/>
                                          <a:cs typeface="Cambria Math" charset="0"/>
                                        </a:rPr>
                                        <m:t>𝑒</m:t>
                                      </m:r>
                                    </m:e>
                                  </m:d>
                                  <m:r>
                                    <a:rPr lang="en-US" altLang="ja-JP" sz="1100" i="1">
                                      <a:latin typeface="Cambria Math" charset="0"/>
                                      <a:ea typeface="Cambria Math" charset="0"/>
                                      <a:cs typeface="Cambria Math" charset="0"/>
                                    </a:rPr>
                                    <m:t>𝑑</m:t>
                                  </m:r>
                                  <m:r>
                                    <a:rPr lang="en-US" altLang="ja-JP" sz="1100" i="1">
                                      <a:latin typeface="Cambria Math" charset="0"/>
                                      <a:ea typeface="Cambria Math" charset="0"/>
                                      <a:cs typeface="Cambria Math" charset="0"/>
                                    </a:rPr>
                                    <m:t>(</m:t>
                                  </m:r>
                                  <m:sSub>
                                    <m:sSubPr>
                                      <m:ctrlPr>
                                        <a:rPr lang="en-US" altLang="ja-JP" sz="1100" i="1">
                                          <a:latin typeface="Cambria Math" charset="0"/>
                                        </a:rPr>
                                      </m:ctrlPr>
                                    </m:sSubPr>
                                    <m:e>
                                      <m:r>
                                        <a:rPr lang="en-US" altLang="ja-JP" sz="1100" i="1">
                                          <a:latin typeface="Cambria Math" charset="0"/>
                                        </a:rPr>
                                        <m:t>𝑣</m:t>
                                      </m:r>
                                    </m:e>
                                    <m:sub>
                                      <m:r>
                                        <a:rPr lang="en-US" altLang="ja-JP" sz="1100" i="1">
                                          <a:latin typeface="Cambria Math" charset="0"/>
                                        </a:rPr>
                                        <m:t>𝑖</m:t>
                                      </m:r>
                                    </m:sub>
                                  </m:sSub>
                                  <m:r>
                                    <a:rPr lang="en-US" altLang="ja-JP" sz="1100" i="1">
                                      <a:latin typeface="Cambria Math" charset="0"/>
                                      <a:ea typeface="Cambria Math" charset="0"/>
                                      <a:cs typeface="Cambria Math" charset="0"/>
                                    </a:rPr>
                                    <m:t>)</m:t>
                                  </m:r>
                                </m:den>
                              </m:f>
                            </m:e>
                          </m:nary>
                        </m:e>
                      </m:nary>
                    </m:oMath>
                  </m:oMathPara>
                </a14:m>
                <a:endParaRPr lang="ja-JP" altLang="en-US" sz="1100" dirty="0"/>
              </a:p>
              <a:p>
                <a:endParaRPr lang="ja-JP" altLang="en-US" sz="11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820906" y="1090979"/>
                <a:ext cx="2342152" cy="821059"/>
              </a:xfrm>
              <a:prstGeom prst="rect">
                <a:avLst/>
              </a:prstGeom>
              <a:blipFill rotWithShape="0">
                <a:blip r:embed="rId4"/>
                <a:stretch>
                  <a:fillRect l="-2604" t="-62222" b="-6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049317" y="2355987"/>
                <a:ext cx="7787708"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charset="0"/>
                            </a:rPr>
                          </m:ctrlPr>
                        </m:sSubSupPr>
                        <m:e>
                          <m:r>
                            <a:rPr kumimoji="1" lang="en-US" altLang="ja-JP" b="0" i="1" smtClean="0">
                              <a:latin typeface="Cambria Math" charset="0"/>
                            </a:rPr>
                            <m:t>𝐴</m:t>
                          </m:r>
                        </m:e>
                        <m:sub>
                          <m:r>
                            <a:rPr kumimoji="1" lang="en-US" altLang="ja-JP" b="0" i="1" smtClean="0">
                              <a:latin typeface="Cambria Math" charset="0"/>
                            </a:rPr>
                            <m:t>𝑖</m:t>
                          </m:r>
                          <m:r>
                            <a:rPr kumimoji="1" lang="en-US" altLang="ja-JP" b="0" i="1" smtClean="0">
                              <a:latin typeface="Cambria Math" charset="0"/>
                            </a:rPr>
                            <m:t>,</m:t>
                          </m:r>
                          <m:r>
                            <a:rPr kumimoji="1" lang="en-US" altLang="ja-JP" b="0" i="1" smtClean="0">
                              <a:latin typeface="Cambria Math" charset="0"/>
                            </a:rPr>
                            <m:t>𝑗</m:t>
                          </m:r>
                        </m:sub>
                        <m:sup>
                          <m:r>
                            <a:rPr kumimoji="1" lang="en-US" altLang="ja-JP" b="0" i="1" smtClean="0">
                              <a:latin typeface="Cambria Math" charset="0"/>
                            </a:rPr>
                            <m:t>∗</m:t>
                          </m:r>
                        </m:sup>
                      </m:sSubSup>
                      <m:r>
                        <a:rPr kumimoji="1" lang="en-US" altLang="ja-JP" b="0" i="1" smtClean="0">
                          <a:latin typeface="Cambria Math" charset="0"/>
                        </a:rPr>
                        <m:t>=</m:t>
                      </m:r>
                      <m:f>
                        <m:fPr>
                          <m:ctrlPr>
                            <a:rPr kumimoji="1" lang="mr-IN" altLang="ja-JP" b="0" i="1" smtClean="0">
                              <a:latin typeface="Cambria Math" charset="0"/>
                            </a:rPr>
                          </m:ctrlPr>
                        </m:fPr>
                        <m:num>
                          <m:r>
                            <a:rPr kumimoji="1" lang="en-US" altLang="ja-JP" b="0" i="1" smtClean="0">
                              <a:latin typeface="Cambria Math" charset="0"/>
                            </a:rPr>
                            <m:t>1</m:t>
                          </m:r>
                        </m:num>
                        <m:den>
                          <m:r>
                            <a:rPr lang="en-US" altLang="ja-JP" i="1">
                              <a:latin typeface="Cambria Math" charset="0"/>
                              <a:ea typeface="Cambria Math" charset="0"/>
                              <a:cs typeface="Cambria Math" charset="0"/>
                            </a:rPr>
                            <m:t>𝑑</m:t>
                          </m:r>
                          <m:r>
                            <a:rPr lang="en-US" altLang="ja-JP" i="1">
                              <a:latin typeface="Cambria Math" charset="0"/>
                              <a:ea typeface="Cambria Math" charset="0"/>
                              <a:cs typeface="Cambria Math" charset="0"/>
                            </a:rPr>
                            <m:t>(</m:t>
                          </m:r>
                          <m:sSub>
                            <m:sSubPr>
                              <m:ctrlPr>
                                <a:rPr lang="en-US" altLang="ja-JP" i="1">
                                  <a:latin typeface="Cambria Math" charset="0"/>
                                </a:rPr>
                              </m:ctrlPr>
                            </m:sSubPr>
                            <m:e>
                              <m:r>
                                <a:rPr lang="en-US" altLang="ja-JP" i="1">
                                  <a:latin typeface="Cambria Math" charset="0"/>
                                </a:rPr>
                                <m:t>𝑣</m:t>
                              </m:r>
                            </m:e>
                            <m:sub>
                              <m:r>
                                <a:rPr lang="en-US" altLang="ja-JP" i="1">
                                  <a:latin typeface="Cambria Math" charset="0"/>
                                </a:rPr>
                                <m:t>𝑖</m:t>
                              </m:r>
                            </m:sub>
                          </m:sSub>
                          <m:r>
                            <a:rPr lang="en-US" altLang="ja-JP" i="1">
                              <a:latin typeface="Cambria Math" charset="0"/>
                              <a:ea typeface="Cambria Math" charset="0"/>
                              <a:cs typeface="Cambria Math" charset="0"/>
                            </a:rPr>
                            <m:t>)</m:t>
                          </m:r>
                        </m:den>
                      </m:f>
                      <m:d>
                        <m:dPr>
                          <m:ctrlPr>
                            <a:rPr kumimoji="1" lang="mr-IN" altLang="ja-JP" b="0" i="1" smtClean="0">
                              <a:latin typeface="Cambria Math" charset="0"/>
                            </a:rPr>
                          </m:ctrlPr>
                        </m:dPr>
                        <m:e>
                          <m:nary>
                            <m:naryPr>
                              <m:chr m:val="∑"/>
                              <m:supHide m:val="on"/>
                              <m:ctrlPr>
                                <a:rPr lang="is-IS" altLang="ja-JP" i="1" smtClean="0">
                                  <a:latin typeface="Cambria Math" charset="0"/>
                                </a:rPr>
                              </m:ctrlPr>
                            </m:naryPr>
                            <m:sub>
                              <m:r>
                                <m:rPr>
                                  <m:brk m:alnAt="23"/>
                                </m:rPr>
                                <a:rPr lang="en-US" altLang="ja-JP" i="1">
                                  <a:latin typeface="Cambria Math" charset="0"/>
                                </a:rPr>
                                <m:t>𝑠</m:t>
                              </m:r>
                              <m:r>
                                <a:rPr lang="en-US" altLang="ja-JP" i="1" smtClean="0">
                                  <a:latin typeface="Cambria Math" charset="0"/>
                                  <a:ea typeface="Cambria Math" charset="0"/>
                                  <a:cs typeface="Cambria Math" charset="0"/>
                                </a:rPr>
                                <m:t>≠</m:t>
                              </m:r>
                              <m:r>
                                <a:rPr lang="en-US" altLang="ja-JP" b="0" i="1" smtClean="0">
                                  <a:latin typeface="Cambria Math" charset="0"/>
                                  <a:ea typeface="Cambria Math" charset="0"/>
                                  <a:cs typeface="Cambria Math" charset="0"/>
                                </a:rPr>
                                <m:t>𝑙</m:t>
                              </m:r>
                            </m:sub>
                            <m:sup/>
                            <m:e>
                              <m:nary>
                                <m:naryPr>
                                  <m:chr m:val="∑"/>
                                  <m:supHide m:val="on"/>
                                  <m:ctrlPr>
                                    <a:rPr lang="is-IS" altLang="ja-JP" i="1">
                                      <a:latin typeface="Cambria Math" charset="0"/>
                                    </a:rPr>
                                  </m:ctrlPr>
                                </m:naryPr>
                                <m:sub>
                                  <m:r>
                                    <m:rPr>
                                      <m:brk m:alnAt="7"/>
                                    </m:rPr>
                                    <a:rPr lang="en-US" altLang="ja-JP" i="1">
                                      <a:latin typeface="Cambria Math" charset="0"/>
                                    </a:rPr>
                                    <m:t>𝑒</m:t>
                                  </m:r>
                                  <m:r>
                                    <a:rPr lang="is-IS" altLang="ja-JP" i="1">
                                      <a:latin typeface="Cambria Math" charset="0"/>
                                      <a:ea typeface="Cambria Math" charset="0"/>
                                      <a:cs typeface="Cambria Math" charset="0"/>
                                    </a:rPr>
                                    <m:t>∈</m:t>
                                  </m:r>
                                  <m:sSubSup>
                                    <m:sSubSupPr>
                                      <m:ctrlPr>
                                        <a:rPr lang="en-US" altLang="ja-JP" i="1">
                                          <a:latin typeface="Cambria Math" charset="0"/>
                                          <a:ea typeface="Cambria Math" charset="0"/>
                                          <a:cs typeface="Cambria Math" charset="0"/>
                                        </a:rPr>
                                      </m:ctrlPr>
                                    </m:sSubSupPr>
                                    <m:e>
                                      <m:r>
                                        <a:rPr lang="en-US" altLang="ja-JP" i="1">
                                          <a:latin typeface="Cambria Math" charset="0"/>
                                          <a:ea typeface="Cambria Math" charset="0"/>
                                          <a:cs typeface="Cambria Math" charset="0"/>
                                        </a:rPr>
                                        <m:t>𝐸</m:t>
                                      </m:r>
                                    </m:e>
                                    <m:sub>
                                      <m:r>
                                        <a:rPr lang="en-US" altLang="ja-JP" i="1">
                                          <a:latin typeface="Cambria Math" charset="0"/>
                                          <a:ea typeface="Cambria Math" charset="0"/>
                                          <a:cs typeface="Cambria Math" charset="0"/>
                                        </a:rPr>
                                        <m:t>h</m:t>
                                      </m:r>
                                    </m:sub>
                                    <m:sup>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𝑠</m:t>
                                      </m:r>
                                      <m:r>
                                        <a:rPr lang="en-US" altLang="ja-JP" i="1">
                                          <a:latin typeface="Cambria Math" charset="0"/>
                                          <a:ea typeface="Cambria Math" charset="0"/>
                                          <a:cs typeface="Cambria Math" charset="0"/>
                                        </a:rPr>
                                        <m:t>)</m:t>
                                      </m:r>
                                    </m:sup>
                                  </m:sSubSup>
                                </m:sub>
                                <m:sup/>
                                <m:e>
                                  <m:f>
                                    <m:fPr>
                                      <m:ctrlPr>
                                        <a:rPr lang="mr-IN" altLang="ja-JP" i="1">
                                          <a:latin typeface="Cambria Math" charset="0"/>
                                        </a:rPr>
                                      </m:ctrlPr>
                                    </m:fPr>
                                    <m:num>
                                      <m:r>
                                        <a:rPr lang="en-US" altLang="ja-JP" i="1">
                                          <a:latin typeface="Cambria Math" charset="0"/>
                                        </a:rPr>
                                        <m:t>𝑤</m:t>
                                      </m:r>
                                      <m:d>
                                        <m:dPr>
                                          <m:ctrlPr>
                                            <a:rPr lang="en-US" altLang="ja-JP" i="1">
                                              <a:latin typeface="Cambria Math" charset="0"/>
                                            </a:rPr>
                                          </m:ctrlPr>
                                        </m:dPr>
                                        <m:e>
                                          <m:r>
                                            <a:rPr lang="en-US" altLang="ja-JP" i="1">
                                              <a:latin typeface="Cambria Math" charset="0"/>
                                            </a:rPr>
                                            <m:t>𝑒</m:t>
                                          </m:r>
                                        </m:e>
                                      </m:d>
                                      <m:r>
                                        <a:rPr lang="en-US" altLang="ja-JP" i="1">
                                          <a:latin typeface="Cambria Math" charset="0"/>
                                        </a:rPr>
                                        <m:t>h</m:t>
                                      </m:r>
                                      <m:r>
                                        <a:rPr lang="en-US" altLang="ja-JP" i="1">
                                          <a:latin typeface="Cambria Math" charset="0"/>
                                        </a:rPr>
                                        <m:t>(</m:t>
                                      </m:r>
                                      <m:sSub>
                                        <m:sSubPr>
                                          <m:ctrlPr>
                                            <a:rPr lang="en-US" altLang="ja-JP" i="1">
                                              <a:latin typeface="Cambria Math" charset="0"/>
                                            </a:rPr>
                                          </m:ctrlPr>
                                        </m:sSubPr>
                                        <m:e>
                                          <m:r>
                                            <a:rPr lang="en-US" altLang="ja-JP" i="1">
                                              <a:latin typeface="Cambria Math" charset="0"/>
                                            </a:rPr>
                                            <m:t>𝑣</m:t>
                                          </m:r>
                                        </m:e>
                                        <m:sub>
                                          <m:r>
                                            <a:rPr lang="en-US" altLang="ja-JP" i="1">
                                              <a:latin typeface="Cambria Math" charset="0"/>
                                            </a:rPr>
                                            <m:t>𝑖</m:t>
                                          </m:r>
                                        </m:sub>
                                      </m:sSub>
                                      <m:r>
                                        <a:rPr lang="en-US" altLang="ja-JP" i="1">
                                          <a:latin typeface="Cambria Math" charset="0"/>
                                        </a:rPr>
                                        <m:t>, </m:t>
                                      </m:r>
                                      <m:r>
                                        <a:rPr lang="en-US" altLang="ja-JP" i="1">
                                          <a:latin typeface="Cambria Math" charset="0"/>
                                        </a:rPr>
                                        <m:t>𝑒</m:t>
                                      </m:r>
                                      <m:r>
                                        <a:rPr lang="en-US" altLang="ja-JP" i="1">
                                          <a:latin typeface="Cambria Math" charset="0"/>
                                        </a:rPr>
                                        <m:t>)</m:t>
                                      </m:r>
                                      <m:r>
                                        <a:rPr lang="en-US" altLang="ja-JP" i="1">
                                          <a:latin typeface="Cambria Math" charset="0"/>
                                        </a:rPr>
                                        <m:t>h</m:t>
                                      </m:r>
                                      <m:r>
                                        <a:rPr lang="en-US" altLang="ja-JP" i="1">
                                          <a:latin typeface="Cambria Math" charset="0"/>
                                        </a:rPr>
                                        <m:t>(</m:t>
                                      </m:r>
                                      <m:sSub>
                                        <m:sSubPr>
                                          <m:ctrlPr>
                                            <a:rPr lang="en-US" altLang="ja-JP" i="1">
                                              <a:latin typeface="Cambria Math" charset="0"/>
                                            </a:rPr>
                                          </m:ctrlPr>
                                        </m:sSubPr>
                                        <m:e>
                                          <m:r>
                                            <a:rPr lang="en-US" altLang="ja-JP" i="1">
                                              <a:latin typeface="Cambria Math" charset="0"/>
                                            </a:rPr>
                                            <m:t>𝑣</m:t>
                                          </m:r>
                                        </m:e>
                                        <m:sub>
                                          <m:r>
                                            <a:rPr lang="en-US" altLang="ja-JP" i="1">
                                              <a:latin typeface="Cambria Math" charset="0"/>
                                            </a:rPr>
                                            <m:t>𝑗</m:t>
                                          </m:r>
                                        </m:sub>
                                      </m:sSub>
                                      <m:r>
                                        <a:rPr lang="en-US" altLang="ja-JP" i="1">
                                          <a:latin typeface="Cambria Math" charset="0"/>
                                        </a:rPr>
                                        <m:t>, </m:t>
                                      </m:r>
                                      <m:r>
                                        <a:rPr lang="en-US" altLang="ja-JP" i="1">
                                          <a:latin typeface="Cambria Math" charset="0"/>
                                        </a:rPr>
                                        <m:t>𝑒</m:t>
                                      </m:r>
                                      <m:r>
                                        <a:rPr lang="en-US" altLang="ja-JP" i="1">
                                          <a:latin typeface="Cambria Math" charset="0"/>
                                        </a:rPr>
                                        <m:t>)</m:t>
                                      </m:r>
                                    </m:num>
                                    <m:den>
                                      <m:r>
                                        <a:rPr lang="mr-IN" altLang="ja-JP" i="1">
                                          <a:latin typeface="Cambria Math" charset="0"/>
                                          <a:ea typeface="Cambria Math" charset="0"/>
                                          <a:cs typeface="Cambria Math" charset="0"/>
                                        </a:rPr>
                                        <m:t>𝛿</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𝑒</m:t>
                                          </m:r>
                                        </m:e>
                                      </m:d>
                                    </m:den>
                                  </m:f>
                                </m:e>
                              </m:nary>
                            </m:e>
                          </m:nary>
                          <m:r>
                            <a:rPr lang="en-US" altLang="ja-JP" b="0" i="1" smtClean="0">
                              <a:latin typeface="Cambria Math" charset="0"/>
                              <a:ea typeface="Cambria Math" charset="0"/>
                              <a:cs typeface="Cambria Math" charset="0"/>
                            </a:rPr>
                            <m:t>+</m:t>
                          </m:r>
                          <m:r>
                            <a:rPr lang="ja-JP" altLang="en-US" i="1">
                              <a:latin typeface="Cambria Math" charset="0"/>
                              <a:ea typeface="Cambria Math" charset="0"/>
                              <a:cs typeface="Cambria Math" charset="0"/>
                            </a:rPr>
                            <m:t>𝛼</m:t>
                          </m:r>
                          <m:nary>
                            <m:naryPr>
                              <m:chr m:val="∑"/>
                              <m:supHide m:val="on"/>
                              <m:ctrlPr>
                                <a:rPr lang="is-IS" altLang="ja-JP" i="1">
                                  <a:latin typeface="Cambria Math" charset="0"/>
                                </a:rPr>
                              </m:ctrlPr>
                            </m:naryPr>
                            <m:sub>
                              <m:r>
                                <m:rPr>
                                  <m:brk m:alnAt="7"/>
                                </m:rPr>
                                <a:rPr lang="en-US" altLang="ja-JP" i="1">
                                  <a:latin typeface="Cambria Math" charset="0"/>
                                </a:rPr>
                                <m:t>𝑒</m:t>
                              </m:r>
                              <m:r>
                                <a:rPr lang="is-IS" altLang="ja-JP" i="1">
                                  <a:latin typeface="Cambria Math" charset="0"/>
                                  <a:ea typeface="Cambria Math" charset="0"/>
                                  <a:cs typeface="Cambria Math" charset="0"/>
                                </a:rPr>
                                <m:t>∈</m:t>
                              </m:r>
                              <m:sSubSup>
                                <m:sSubSupPr>
                                  <m:ctrlPr>
                                    <a:rPr lang="en-US" altLang="ja-JP" i="1">
                                      <a:latin typeface="Cambria Math" charset="0"/>
                                      <a:ea typeface="Cambria Math" charset="0"/>
                                      <a:cs typeface="Cambria Math" charset="0"/>
                                    </a:rPr>
                                  </m:ctrlPr>
                                </m:sSubSupPr>
                                <m:e>
                                  <m:r>
                                    <a:rPr lang="en-US" altLang="ja-JP" i="1">
                                      <a:latin typeface="Cambria Math" charset="0"/>
                                      <a:ea typeface="Cambria Math" charset="0"/>
                                      <a:cs typeface="Cambria Math" charset="0"/>
                                    </a:rPr>
                                    <m:t>𝐸</m:t>
                                  </m:r>
                                </m:e>
                                <m:sub>
                                  <m:r>
                                    <a:rPr lang="en-US" altLang="ja-JP" i="1">
                                      <a:latin typeface="Cambria Math" charset="0"/>
                                      <a:ea typeface="Cambria Math" charset="0"/>
                                      <a:cs typeface="Cambria Math" charset="0"/>
                                    </a:rPr>
                                    <m:t>h</m:t>
                                  </m:r>
                                </m:sub>
                                <m:sup>
                                  <m:r>
                                    <a:rPr lang="en-US" altLang="ja-JP" i="1">
                                      <a:latin typeface="Cambria Math" charset="0"/>
                                      <a:ea typeface="Cambria Math" charset="0"/>
                                      <a:cs typeface="Cambria Math" charset="0"/>
                                    </a:rPr>
                                    <m:t>(</m:t>
                                  </m:r>
                                  <m:r>
                                    <a:rPr lang="en-US" altLang="ja-JP" b="0" i="1" smtClean="0">
                                      <a:latin typeface="Cambria Math" charset="0"/>
                                      <a:ea typeface="Cambria Math" charset="0"/>
                                      <a:cs typeface="Cambria Math" charset="0"/>
                                    </a:rPr>
                                    <m:t>𝑙</m:t>
                                  </m:r>
                                  <m:r>
                                    <a:rPr lang="en-US" altLang="ja-JP" i="1">
                                      <a:latin typeface="Cambria Math" charset="0"/>
                                      <a:ea typeface="Cambria Math" charset="0"/>
                                      <a:cs typeface="Cambria Math" charset="0"/>
                                    </a:rPr>
                                    <m:t>)</m:t>
                                  </m:r>
                                </m:sup>
                              </m:sSubSup>
                            </m:sub>
                            <m:sup/>
                            <m:e>
                              <m:f>
                                <m:fPr>
                                  <m:ctrlPr>
                                    <a:rPr lang="mr-IN" altLang="ja-JP" i="1">
                                      <a:latin typeface="Cambria Math" charset="0"/>
                                    </a:rPr>
                                  </m:ctrlPr>
                                </m:fPr>
                                <m:num>
                                  <m:r>
                                    <a:rPr lang="en-US" altLang="ja-JP" i="1">
                                      <a:latin typeface="Cambria Math" charset="0"/>
                                    </a:rPr>
                                    <m:t>𝑤</m:t>
                                  </m:r>
                                  <m:d>
                                    <m:dPr>
                                      <m:ctrlPr>
                                        <a:rPr lang="en-US" altLang="ja-JP" i="1">
                                          <a:latin typeface="Cambria Math" charset="0"/>
                                        </a:rPr>
                                      </m:ctrlPr>
                                    </m:dPr>
                                    <m:e>
                                      <m:r>
                                        <a:rPr lang="en-US" altLang="ja-JP" i="1">
                                          <a:latin typeface="Cambria Math" charset="0"/>
                                        </a:rPr>
                                        <m:t>𝑒</m:t>
                                      </m:r>
                                    </m:e>
                                  </m:d>
                                  <m:r>
                                    <a:rPr lang="en-US" altLang="ja-JP" i="1">
                                      <a:latin typeface="Cambria Math" charset="0"/>
                                    </a:rPr>
                                    <m:t>h</m:t>
                                  </m:r>
                                  <m:r>
                                    <a:rPr lang="en-US" altLang="ja-JP" i="1">
                                      <a:latin typeface="Cambria Math" charset="0"/>
                                    </a:rPr>
                                    <m:t>(</m:t>
                                  </m:r>
                                  <m:sSub>
                                    <m:sSubPr>
                                      <m:ctrlPr>
                                        <a:rPr lang="en-US" altLang="ja-JP" i="1">
                                          <a:latin typeface="Cambria Math" charset="0"/>
                                        </a:rPr>
                                      </m:ctrlPr>
                                    </m:sSubPr>
                                    <m:e>
                                      <m:r>
                                        <a:rPr lang="en-US" altLang="ja-JP" i="1">
                                          <a:latin typeface="Cambria Math" charset="0"/>
                                        </a:rPr>
                                        <m:t>𝑣</m:t>
                                      </m:r>
                                    </m:e>
                                    <m:sub>
                                      <m:r>
                                        <a:rPr lang="en-US" altLang="ja-JP" i="1">
                                          <a:latin typeface="Cambria Math" charset="0"/>
                                        </a:rPr>
                                        <m:t>𝑖</m:t>
                                      </m:r>
                                    </m:sub>
                                  </m:sSub>
                                  <m:r>
                                    <a:rPr lang="en-US" altLang="ja-JP" i="1">
                                      <a:latin typeface="Cambria Math" charset="0"/>
                                    </a:rPr>
                                    <m:t>, </m:t>
                                  </m:r>
                                  <m:r>
                                    <a:rPr lang="en-US" altLang="ja-JP" i="1">
                                      <a:latin typeface="Cambria Math" charset="0"/>
                                    </a:rPr>
                                    <m:t>𝑒</m:t>
                                  </m:r>
                                  <m:r>
                                    <a:rPr lang="en-US" altLang="ja-JP" i="1">
                                      <a:latin typeface="Cambria Math" charset="0"/>
                                    </a:rPr>
                                    <m:t>)</m:t>
                                  </m:r>
                                  <m:r>
                                    <a:rPr lang="en-US" altLang="ja-JP" i="1">
                                      <a:latin typeface="Cambria Math" charset="0"/>
                                    </a:rPr>
                                    <m:t>h</m:t>
                                  </m:r>
                                  <m:r>
                                    <a:rPr lang="en-US" altLang="ja-JP" i="1">
                                      <a:latin typeface="Cambria Math" charset="0"/>
                                    </a:rPr>
                                    <m:t>(</m:t>
                                  </m:r>
                                  <m:sSub>
                                    <m:sSubPr>
                                      <m:ctrlPr>
                                        <a:rPr lang="en-US" altLang="ja-JP" i="1">
                                          <a:latin typeface="Cambria Math" charset="0"/>
                                        </a:rPr>
                                      </m:ctrlPr>
                                    </m:sSubPr>
                                    <m:e>
                                      <m:r>
                                        <a:rPr lang="en-US" altLang="ja-JP" i="1">
                                          <a:latin typeface="Cambria Math" charset="0"/>
                                        </a:rPr>
                                        <m:t>𝑣</m:t>
                                      </m:r>
                                    </m:e>
                                    <m:sub>
                                      <m:r>
                                        <a:rPr lang="en-US" altLang="ja-JP" i="1">
                                          <a:latin typeface="Cambria Math" charset="0"/>
                                        </a:rPr>
                                        <m:t>𝑗</m:t>
                                      </m:r>
                                    </m:sub>
                                  </m:sSub>
                                  <m:r>
                                    <a:rPr lang="en-US" altLang="ja-JP" i="1">
                                      <a:latin typeface="Cambria Math" charset="0"/>
                                    </a:rPr>
                                    <m:t>, </m:t>
                                  </m:r>
                                  <m:r>
                                    <a:rPr lang="en-US" altLang="ja-JP" i="1">
                                      <a:latin typeface="Cambria Math" charset="0"/>
                                    </a:rPr>
                                    <m:t>𝑒</m:t>
                                  </m:r>
                                  <m:r>
                                    <a:rPr lang="en-US" altLang="ja-JP" i="1">
                                      <a:latin typeface="Cambria Math" charset="0"/>
                                    </a:rPr>
                                    <m:t>)</m:t>
                                  </m:r>
                                </m:num>
                                <m:den>
                                  <m:r>
                                    <a:rPr lang="mr-IN" altLang="ja-JP" i="1">
                                      <a:latin typeface="Cambria Math" charset="0"/>
                                      <a:ea typeface="Cambria Math" charset="0"/>
                                      <a:cs typeface="Cambria Math" charset="0"/>
                                    </a:rPr>
                                    <m:t>𝛿</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𝑒</m:t>
                                      </m:r>
                                    </m:e>
                                  </m:d>
                                </m:den>
                              </m:f>
                            </m:e>
                          </m:nary>
                        </m:e>
                      </m:d>
                    </m:oMath>
                  </m:oMathPara>
                </a14:m>
                <a:endParaRPr kumimoji="1" lang="ja-JP" altLang="en-US"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049317" y="2355987"/>
                <a:ext cx="7787708" cy="98405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7163058" y="1055000"/>
                <a:ext cx="1922129" cy="101207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1200" i="1" smtClean="0">
                          <a:latin typeface="Cambria Math" charset="0"/>
                        </a:rPr>
                        <m:t>𝑑</m:t>
                      </m:r>
                      <m:d>
                        <m:dPr>
                          <m:ctrlPr>
                            <a:rPr lang="en-US" altLang="ja-JP" sz="1200" i="1">
                              <a:latin typeface="Cambria Math" charset="0"/>
                            </a:rPr>
                          </m:ctrlPr>
                        </m:dPr>
                        <m:e>
                          <m:r>
                            <a:rPr lang="en-US" altLang="ja-JP" sz="1200" i="1">
                              <a:latin typeface="Cambria Math" charset="0"/>
                            </a:rPr>
                            <m:t>𝑣</m:t>
                          </m:r>
                        </m:e>
                      </m:d>
                      <m:r>
                        <a:rPr lang="en-US" altLang="ja-JP" sz="1200" i="1">
                          <a:latin typeface="Cambria Math" charset="0"/>
                        </a:rPr>
                        <m:t>=</m:t>
                      </m:r>
                      <m:nary>
                        <m:naryPr>
                          <m:chr m:val="∑"/>
                          <m:supHide m:val="on"/>
                          <m:ctrlPr>
                            <a:rPr lang="en-US" altLang="ja-JP" sz="1200" i="1" smtClean="0">
                              <a:latin typeface="Cambria Math" charset="0"/>
                            </a:rPr>
                          </m:ctrlPr>
                        </m:naryPr>
                        <m:sub>
                          <m:r>
                            <m:rPr>
                              <m:brk m:alnAt="7"/>
                            </m:rPr>
                            <a:rPr lang="en-US" altLang="ja-JP" sz="1200" i="1">
                              <a:latin typeface="Cambria Math" charset="0"/>
                            </a:rPr>
                            <m:t>𝑒</m:t>
                          </m:r>
                          <m:r>
                            <a:rPr lang="en-US" altLang="ja-JP" sz="1200" i="1">
                              <a:latin typeface="Cambria Math" charset="0"/>
                              <a:ea typeface="Cambria Math" charset="0"/>
                              <a:cs typeface="Cambria Math" charset="0"/>
                            </a:rPr>
                            <m:t>∈</m:t>
                          </m:r>
                          <m:sSub>
                            <m:sSubPr>
                              <m:ctrlPr>
                                <a:rPr lang="en-US" altLang="ja-JP" sz="1200" i="1" smtClean="0">
                                  <a:latin typeface="Cambria Math" charset="0"/>
                                  <a:ea typeface="Cambria Math" charset="0"/>
                                  <a:cs typeface="Cambria Math" charset="0"/>
                                </a:rPr>
                              </m:ctrlPr>
                            </m:sSubPr>
                            <m:e>
                              <m:r>
                                <a:rPr lang="en-US" altLang="ja-JP" sz="1200" b="0" i="1" smtClean="0">
                                  <a:latin typeface="Cambria Math" charset="0"/>
                                  <a:ea typeface="Cambria Math" charset="0"/>
                                  <a:cs typeface="Cambria Math" charset="0"/>
                                </a:rPr>
                                <m:t>𝐸</m:t>
                              </m:r>
                            </m:e>
                            <m:sub>
                              <m:r>
                                <a:rPr lang="en-US" altLang="ja-JP" sz="1200" b="0" i="1" smtClean="0">
                                  <a:latin typeface="Cambria Math" charset="0"/>
                                  <a:ea typeface="Cambria Math" charset="0"/>
                                  <a:cs typeface="Cambria Math" charset="0"/>
                                </a:rPr>
                                <m:t>h</m:t>
                              </m:r>
                            </m:sub>
                          </m:sSub>
                        </m:sub>
                        <m:sup/>
                        <m:e>
                          <m:r>
                            <a:rPr lang="en-US" altLang="ja-JP" sz="1200" i="1">
                              <a:latin typeface="Cambria Math" charset="0"/>
                            </a:rPr>
                            <m:t>𝑤</m:t>
                          </m:r>
                          <m:d>
                            <m:dPr>
                              <m:ctrlPr>
                                <a:rPr lang="en-US" altLang="ja-JP" sz="1200" i="1">
                                  <a:latin typeface="Cambria Math" charset="0"/>
                                </a:rPr>
                              </m:ctrlPr>
                            </m:dPr>
                            <m:e>
                              <m:r>
                                <a:rPr lang="en-US" altLang="ja-JP" sz="1200" i="1">
                                  <a:latin typeface="Cambria Math" charset="0"/>
                                </a:rPr>
                                <m:t>𝑒</m:t>
                              </m:r>
                            </m:e>
                          </m:d>
                          <m:r>
                            <a:rPr lang="en-US" altLang="ja-JP" sz="1200" i="1">
                              <a:latin typeface="Cambria Math" charset="0"/>
                            </a:rPr>
                            <m:t>h</m:t>
                          </m:r>
                          <m:d>
                            <m:dPr>
                              <m:ctrlPr>
                                <a:rPr lang="en-US" altLang="ja-JP" sz="1200" i="1">
                                  <a:latin typeface="Cambria Math" charset="0"/>
                                </a:rPr>
                              </m:ctrlPr>
                            </m:dPr>
                            <m:e>
                              <m:r>
                                <a:rPr lang="en-US" altLang="ja-JP" sz="1200" i="1">
                                  <a:latin typeface="Cambria Math" charset="0"/>
                                </a:rPr>
                                <m:t>𝑣</m:t>
                              </m:r>
                              <m:r>
                                <a:rPr lang="en-US" altLang="ja-JP" sz="1200" i="1">
                                  <a:latin typeface="Cambria Math" charset="0"/>
                                </a:rPr>
                                <m:t>,</m:t>
                              </m:r>
                              <m:r>
                                <a:rPr lang="en-US" altLang="ja-JP" sz="1200" i="1">
                                  <a:latin typeface="Cambria Math" charset="0"/>
                                </a:rPr>
                                <m:t>𝑒</m:t>
                              </m:r>
                            </m:e>
                          </m:d>
                          <m:r>
                            <a:rPr lang="en-US" altLang="ja-JP" sz="1200" b="0" i="1" smtClean="0">
                              <a:latin typeface="Cambria Math" charset="0"/>
                            </a:rPr>
                            <m:t>  </m:t>
                          </m:r>
                        </m:e>
                      </m:nary>
                    </m:oMath>
                  </m:oMathPara>
                </a14:m>
                <a:endParaRPr lang="en-US" altLang="ja-JP" sz="1200" b="0" i="1" dirty="0" smtClean="0">
                  <a:latin typeface="Cambria Math" charset="0"/>
                </a:endParaRPr>
              </a:p>
              <a:p>
                <a:pPr/>
                <a14:m>
                  <m:oMathPara xmlns:m="http://schemas.openxmlformats.org/officeDocument/2006/math">
                    <m:oMathParaPr>
                      <m:jc m:val="left"/>
                    </m:oMathParaPr>
                    <m:oMath xmlns:m="http://schemas.openxmlformats.org/officeDocument/2006/math">
                      <m:r>
                        <a:rPr lang="mr-IN" altLang="ja-JP" sz="1200" i="1">
                          <a:latin typeface="Cambria Math" charset="0"/>
                          <a:ea typeface="Cambria Math" charset="0"/>
                          <a:cs typeface="Cambria Math" charset="0"/>
                        </a:rPr>
                        <m:t>𝛿</m:t>
                      </m:r>
                      <m:d>
                        <m:dPr>
                          <m:ctrlPr>
                            <a:rPr lang="en-US" altLang="ja-JP" sz="1200" i="1">
                              <a:latin typeface="Cambria Math" charset="0"/>
                            </a:rPr>
                          </m:ctrlPr>
                        </m:dPr>
                        <m:e>
                          <m:r>
                            <a:rPr lang="en-US" altLang="ja-JP" sz="1200" i="1">
                              <a:latin typeface="Cambria Math" charset="0"/>
                            </a:rPr>
                            <m:t>𝑒</m:t>
                          </m:r>
                        </m:e>
                      </m:d>
                      <m:r>
                        <a:rPr lang="en-US" altLang="ja-JP" sz="1200" i="1">
                          <a:latin typeface="Cambria Math" charset="0"/>
                        </a:rPr>
                        <m:t>=</m:t>
                      </m:r>
                      <m:nary>
                        <m:naryPr>
                          <m:chr m:val="∑"/>
                          <m:supHide m:val="on"/>
                          <m:ctrlPr>
                            <a:rPr lang="en-US" altLang="ja-JP" sz="1200" i="1">
                              <a:latin typeface="Cambria Math" charset="0"/>
                            </a:rPr>
                          </m:ctrlPr>
                        </m:naryPr>
                        <m:sub>
                          <m:r>
                            <m:rPr>
                              <m:brk m:alnAt="7"/>
                            </m:rPr>
                            <a:rPr lang="en-US" altLang="ja-JP" sz="1200" i="1">
                              <a:latin typeface="Cambria Math" charset="0"/>
                            </a:rPr>
                            <m:t>𝑣</m:t>
                          </m:r>
                          <m:r>
                            <a:rPr lang="en-US" altLang="ja-JP" sz="1200" i="1">
                              <a:latin typeface="Cambria Math" charset="0"/>
                            </a:rPr>
                            <m:t> ∈</m:t>
                          </m:r>
                          <m:r>
                            <a:rPr lang="en-US" altLang="ja-JP" sz="1200" i="1">
                              <a:latin typeface="Cambria Math" charset="0"/>
                              <a:ea typeface="Cambria Math" charset="0"/>
                              <a:cs typeface="Cambria Math" charset="0"/>
                            </a:rPr>
                            <m:t>𝑉</m:t>
                          </m:r>
                        </m:sub>
                        <m:sup/>
                        <m:e>
                          <m:r>
                            <a:rPr lang="en-US" altLang="ja-JP" sz="1200" i="1">
                              <a:latin typeface="Cambria Math" charset="0"/>
                            </a:rPr>
                            <m:t>h</m:t>
                          </m:r>
                          <m:r>
                            <a:rPr lang="en-US" altLang="ja-JP" sz="1200" i="1">
                              <a:latin typeface="Cambria Math" charset="0"/>
                            </a:rPr>
                            <m:t>(</m:t>
                          </m:r>
                          <m:r>
                            <a:rPr lang="en-US" altLang="ja-JP" sz="1200" i="1">
                              <a:latin typeface="Cambria Math" charset="0"/>
                            </a:rPr>
                            <m:t>𝑣</m:t>
                          </m:r>
                          <m:r>
                            <a:rPr lang="en-US" altLang="ja-JP" sz="1200" i="1">
                              <a:latin typeface="Cambria Math" charset="0"/>
                            </a:rPr>
                            <m:t>,</m:t>
                          </m:r>
                          <m:r>
                            <a:rPr lang="en-US" altLang="ja-JP" sz="1200" i="1">
                              <a:latin typeface="Cambria Math" charset="0"/>
                            </a:rPr>
                            <m:t>𝑒</m:t>
                          </m:r>
                          <m:r>
                            <a:rPr lang="en-US" altLang="ja-JP" sz="1200" i="1">
                              <a:latin typeface="Cambria Math" charset="0"/>
                            </a:rPr>
                            <m:t>)</m:t>
                          </m:r>
                        </m:e>
                      </m:nary>
                    </m:oMath>
                  </m:oMathPara>
                </a14:m>
                <a:endParaRPr lang="ja-JP" altLang="en-US" sz="1200"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7163058" y="1055000"/>
                <a:ext cx="1922129" cy="1012072"/>
              </a:xfrm>
              <a:prstGeom prst="rect">
                <a:avLst/>
              </a:prstGeom>
              <a:blipFill rotWithShape="0">
                <a:blip r:embed="rId8"/>
                <a:stretch>
                  <a:fillRect t="-62048" r="-3175" b="-867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182364" y="2553357"/>
                <a:ext cx="7741543" cy="364972"/>
              </a:xfrm>
              <a:prstGeom prst="rect">
                <a:avLst/>
              </a:prstGeom>
              <a:noFill/>
            </p:spPr>
            <p:txBody>
              <a:bodyPr wrap="none" rtlCol="0">
                <a:spAutoFit/>
              </a:bodyPr>
              <a:lstStyle/>
              <a:p>
                <a:r>
                  <a:rPr lang="ja-JP" altLang="en-US" sz="1400" dirty="0" smtClean="0">
                    <a:latin typeface="Cambria Math" charset="0"/>
                    <a:ea typeface="Cambria Math" charset="0"/>
                    <a:cs typeface="Cambria Math" charset="0"/>
                  </a:rPr>
                  <a:t>各ハイパーエッジの種類ごとに</a:t>
                </a:r>
                <a:r>
                  <a:rPr lang="en-US" altLang="ja-JP" sz="1400" dirty="0" smtClean="0">
                    <a:latin typeface="Cambria Math" charset="0"/>
                    <a:ea typeface="Cambria Math" charset="0"/>
                    <a:cs typeface="Cambria Math" charset="0"/>
                  </a:rPr>
                  <a:t>, </a:t>
                </a:r>
                <a:r>
                  <a:rPr lang="ja-JP" altLang="en-US" sz="1400" dirty="0" smtClean="0">
                    <a:latin typeface="Cambria Math" charset="0"/>
                    <a:ea typeface="Cambria Math" charset="0"/>
                    <a:cs typeface="Cambria Math" charset="0"/>
                  </a:rPr>
                  <a:t>その種のエッジ</a:t>
                </a:r>
                <a14:m>
                  <m:oMath xmlns:m="http://schemas.openxmlformats.org/officeDocument/2006/math">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oMath>
                </a14:m>
                <a:r>
                  <a:rPr lang="ja-JP" altLang="en-US" sz="1400" dirty="0" smtClean="0">
                    <a:latin typeface="Cambria Math" charset="0"/>
                    <a:ea typeface="Cambria Math" charset="0"/>
                    <a:cs typeface="Cambria Math" charset="0"/>
                  </a:rPr>
                  <a:t>の重みを</a:t>
                </a:r>
                <a14:m>
                  <m:oMath xmlns:m="http://schemas.openxmlformats.org/officeDocument/2006/math">
                    <m:r>
                      <a:rPr lang="ja-JP" altLang="en-US" sz="1400" i="1" smtClean="0">
                        <a:latin typeface="Cambria Math" charset="0"/>
                        <a:ea typeface="Cambria Math" charset="0"/>
                        <a:cs typeface="Cambria Math" charset="0"/>
                      </a:rPr>
                      <m:t>𝛽</m:t>
                    </m:r>
                  </m:oMath>
                </a14:m>
                <a:r>
                  <a:rPr lang="ja-JP" altLang="en-US" sz="1400" dirty="0" smtClean="0">
                    <a:latin typeface="Cambria Math" charset="0"/>
                    <a:ea typeface="Cambria Math" charset="0"/>
                    <a:cs typeface="Cambria Math" charset="0"/>
                  </a:rPr>
                  <a:t>倍し</a:t>
                </a:r>
                <a:r>
                  <a:rPr lang="en-US" altLang="ja-JP" sz="1400" dirty="0" smtClean="0">
                    <a:latin typeface="Cambria Math" charset="0"/>
                    <a:ea typeface="Cambria Math" charset="0"/>
                    <a:cs typeface="Cambria Math" charset="0"/>
                  </a:rPr>
                  <a:t>, </a:t>
                </a:r>
                <a:r>
                  <a:rPr lang="ja-JP" altLang="en-US" sz="1400" dirty="0" smtClean="0">
                    <a:latin typeface="Cambria Math" charset="0"/>
                    <a:ea typeface="Cambria Math" charset="0"/>
                    <a:cs typeface="Cambria Math" charset="0"/>
                  </a:rPr>
                  <a:t>重視したモデルを構築する</a:t>
                </a:r>
                <a:endParaRPr lang="en-US" altLang="ja-JP" sz="1400" dirty="0" smtClean="0">
                  <a:latin typeface="Cambria Math" charset="0"/>
                  <a:ea typeface="Cambria Math" charset="0"/>
                  <a:cs typeface="Cambria Math" charset="0"/>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82364" y="2553357"/>
                <a:ext cx="7741543" cy="364972"/>
              </a:xfrm>
              <a:prstGeom prst="rect">
                <a:avLst/>
              </a:prstGeom>
              <a:blipFill rotWithShape="0">
                <a:blip r:embed="rId9"/>
                <a:stretch>
                  <a:fillRect l="-236" b="-10000"/>
                </a:stretch>
              </a:blipFill>
            </p:spPr>
            <p:txBody>
              <a:bodyPr/>
              <a:lstStyle/>
              <a:p>
                <a:r>
                  <a:rPr lang="ja-JP" altLang="en-US">
                    <a:noFill/>
                  </a:rPr>
                  <a:t> </a:t>
                </a:r>
              </a:p>
            </p:txBody>
          </p:sp>
        </mc:Fallback>
      </mc:AlternateContent>
      <p:sp>
        <p:nvSpPr>
          <p:cNvPr id="17" name="テキスト ボックス 16"/>
          <p:cNvSpPr txBox="1"/>
          <p:nvPr/>
        </p:nvSpPr>
        <p:spPr>
          <a:xfrm>
            <a:off x="7420948" y="2045449"/>
            <a:ext cx="1406347" cy="307777"/>
          </a:xfrm>
          <a:prstGeom prst="rect">
            <a:avLst/>
          </a:prstGeom>
          <a:noFill/>
        </p:spPr>
        <p:txBody>
          <a:bodyPr wrap="none" rtlCol="0">
            <a:spAutoFit/>
          </a:bodyPr>
          <a:lstStyle/>
          <a:p>
            <a:r>
              <a:rPr lang="en-US" altLang="ja-JP" sz="1400" dirty="0"/>
              <a:t>[Tan et al., 2011</a:t>
            </a:r>
            <a:r>
              <a:rPr lang="en-US" altLang="ja-JP" sz="1400" dirty="0" smtClean="0"/>
              <a:t>]</a:t>
            </a:r>
            <a:endParaRPr lang="ja-JP" altLang="en-US" sz="1400" dirty="0"/>
          </a:p>
        </p:txBody>
      </p:sp>
      <p:sp>
        <p:nvSpPr>
          <p:cNvPr id="18" name="左大かっこ 17"/>
          <p:cNvSpPr/>
          <p:nvPr/>
        </p:nvSpPr>
        <p:spPr>
          <a:xfrm>
            <a:off x="4709667" y="1111845"/>
            <a:ext cx="66401" cy="129391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182364" y="1157319"/>
            <a:ext cx="4205126" cy="923330"/>
          </a:xfrm>
          <a:prstGeom prst="rect">
            <a:avLst/>
          </a:prstGeom>
          <a:noFill/>
        </p:spPr>
        <p:txBody>
          <a:bodyPr wrap="none" rtlCol="0">
            <a:spAutoFit/>
          </a:bodyPr>
          <a:lstStyle/>
          <a:p>
            <a:pPr marL="285750" indent="-285750">
              <a:buFont typeface="Wingdings" charset="2"/>
              <a:buChar char="p"/>
            </a:pPr>
            <a:r>
              <a:rPr lang="en-US" altLang="ja-JP" dirty="0"/>
              <a:t>RWR</a:t>
            </a:r>
            <a:r>
              <a:rPr lang="ja-JP" altLang="en-US" dirty="0"/>
              <a:t>モデルにおけるエッジの重み</a:t>
            </a:r>
            <a:r>
              <a:rPr lang="en-US" altLang="ja-JP" dirty="0" smtClean="0"/>
              <a:t>W</a:t>
            </a:r>
          </a:p>
          <a:p>
            <a:r>
              <a:rPr lang="ja-JP" altLang="en-US" dirty="0" smtClean="0"/>
              <a:t>を変化させることで遷移確率行列</a:t>
            </a:r>
            <a:r>
              <a:rPr lang="en-US" altLang="ja-JP" dirty="0" smtClean="0"/>
              <a:t>A</a:t>
            </a:r>
            <a:r>
              <a:rPr lang="ja-JP" altLang="en-US" dirty="0" smtClean="0">
                <a:latin typeface="+mn-ea"/>
                <a:cs typeface="Meiryo" charset="-128"/>
              </a:rPr>
              <a:t>を</a:t>
            </a:r>
            <a:endParaRPr lang="en-US" altLang="ja-JP" dirty="0" smtClean="0">
              <a:latin typeface="+mn-ea"/>
              <a:cs typeface="Meiryo" charset="-128"/>
            </a:endParaRPr>
          </a:p>
          <a:p>
            <a:r>
              <a:rPr lang="ja-JP" altLang="en-US" dirty="0" smtClean="0">
                <a:latin typeface="+mn-ea"/>
                <a:cs typeface="Meiryo" charset="-128"/>
              </a:rPr>
              <a:t>変化させ</a:t>
            </a:r>
            <a:r>
              <a:rPr lang="ja-JP" altLang="en-US" dirty="0" smtClean="0"/>
              <a:t>る</a:t>
            </a:r>
            <a:endParaRPr lang="ja-JP" altLang="en-US" dirty="0"/>
          </a:p>
        </p:txBody>
      </p:sp>
      <mc:AlternateContent xmlns:mc="http://schemas.openxmlformats.org/markup-compatibility/2006" xmlns:a14="http://schemas.microsoft.com/office/drawing/2010/main">
        <mc:Choice Requires="a14">
          <p:sp>
            <p:nvSpPr>
              <p:cNvPr id="14" name="テキスト ボックス 13"/>
              <p:cNvSpPr txBox="1"/>
              <p:nvPr/>
            </p:nvSpPr>
            <p:spPr>
              <a:xfrm>
                <a:off x="4911929" y="1776623"/>
                <a:ext cx="1603324" cy="873637"/>
              </a:xfrm>
              <a:prstGeom prst="rect">
                <a:avLst/>
              </a:prstGeom>
              <a:noFill/>
            </p:spPr>
            <p:txBody>
              <a:bodyPr wrap="none" rtlCol="0">
                <a:spAutoFit/>
              </a:bodyPr>
              <a:lstStyle/>
              <a:p>
                <a:r>
                  <a:rPr lang="en-US" altLang="ja-JP" sz="1200" dirty="0">
                    <a:latin typeface="Cambria Math" charset="0"/>
                  </a:rPr>
                  <a:t>w(e) : </a:t>
                </a:r>
                <a:r>
                  <a:rPr lang="ja-JP" altLang="en-US" sz="1200" dirty="0">
                    <a:latin typeface="Cambria Math" charset="0"/>
                  </a:rPr>
                  <a:t>エッジの</a:t>
                </a:r>
                <a:r>
                  <a:rPr lang="ja-JP" altLang="en-US" sz="1200" dirty="0" smtClean="0">
                    <a:latin typeface="Cambria Math" charset="0"/>
                  </a:rPr>
                  <a:t>重み</a:t>
                </a:r>
                <a:r>
                  <a:rPr lang="en-US" altLang="ja-JP" sz="1200" dirty="0" smtClean="0">
                    <a:latin typeface="Cambria Math" charset="0"/>
                  </a:rPr>
                  <a:t> </a:t>
                </a:r>
                <a:endParaRPr lang="en-US" altLang="ja-JP" sz="1200" dirty="0">
                  <a:latin typeface="Cambria Math" charset="0"/>
                </a:endParaRPr>
              </a:p>
              <a:p>
                <a:pPr/>
                <a14:m>
                  <m:oMathPara xmlns:m="http://schemas.openxmlformats.org/officeDocument/2006/math">
                    <m:oMathParaPr>
                      <m:jc m:val="left"/>
                    </m:oMathParaPr>
                    <m:oMath xmlns:m="http://schemas.openxmlformats.org/officeDocument/2006/math">
                      <m:r>
                        <a:rPr lang="en-US" altLang="ja-JP" sz="1200" i="1">
                          <a:latin typeface="Cambria Math" charset="0"/>
                        </a:rPr>
                        <m:t>h</m:t>
                      </m:r>
                      <m:d>
                        <m:dPr>
                          <m:ctrlPr>
                            <a:rPr lang="en-US" altLang="ja-JP" sz="1200" i="1">
                              <a:latin typeface="Cambria Math" charset="0"/>
                            </a:rPr>
                          </m:ctrlPr>
                        </m:dPr>
                        <m:e>
                          <m:r>
                            <a:rPr lang="en-US" altLang="ja-JP" sz="1200" i="1">
                              <a:latin typeface="Cambria Math" charset="0"/>
                            </a:rPr>
                            <m:t>𝑣</m:t>
                          </m:r>
                          <m:r>
                            <a:rPr lang="en-US" altLang="ja-JP" sz="1200" i="1">
                              <a:latin typeface="Cambria Math" charset="0"/>
                            </a:rPr>
                            <m:t>, </m:t>
                          </m:r>
                          <m:r>
                            <a:rPr lang="en-US" altLang="ja-JP" sz="1200" i="1">
                              <a:latin typeface="Cambria Math" charset="0"/>
                            </a:rPr>
                            <m:t>𝑒</m:t>
                          </m:r>
                        </m:e>
                      </m:d>
                      <m:r>
                        <a:rPr lang="en-US" altLang="ja-JP" sz="1200" i="1">
                          <a:latin typeface="Cambria Math" charset="0"/>
                        </a:rPr>
                        <m:t>=</m:t>
                      </m:r>
                      <m:d>
                        <m:dPr>
                          <m:begChr m:val="{"/>
                          <m:endChr m:val=""/>
                          <m:ctrlPr>
                            <a:rPr lang="mr-IN" altLang="ja-JP" sz="1200" i="1">
                              <a:latin typeface="Cambria Math" charset="0"/>
                            </a:rPr>
                          </m:ctrlPr>
                        </m:dPr>
                        <m:e>
                          <m:eqArr>
                            <m:eqArrPr>
                              <m:ctrlPr>
                                <a:rPr lang="mr-IN" altLang="ja-JP" sz="1200" i="1">
                                  <a:latin typeface="Cambria Math" charset="0"/>
                                </a:rPr>
                              </m:ctrlPr>
                            </m:eqArrPr>
                            <m:e>
                              <m:r>
                                <a:rPr lang="en-US" altLang="ja-JP" sz="1200" i="1">
                                  <a:latin typeface="Cambria Math" charset="0"/>
                                </a:rPr>
                                <m:t>1   </m:t>
                              </m:r>
                              <m:r>
                                <a:rPr lang="en-US" altLang="ja-JP" sz="1200" i="1">
                                  <a:latin typeface="Cambria Math" charset="0"/>
                                </a:rPr>
                                <m:t>𝑣</m:t>
                              </m:r>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𝑒</m:t>
                              </m:r>
                            </m:e>
                            <m:e>
                              <m:r>
                                <a:rPr lang="en-US" altLang="ja-JP" sz="1200" i="1">
                                  <a:latin typeface="Cambria Math" charset="0"/>
                                </a:rPr>
                                <m:t>0   </m:t>
                              </m:r>
                              <m:r>
                                <a:rPr lang="en-US" altLang="ja-JP" sz="1200" i="1">
                                  <a:latin typeface="Cambria Math" charset="0"/>
                                </a:rPr>
                                <m:t>𝑣</m:t>
                              </m:r>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𝑒</m:t>
                              </m:r>
                            </m:e>
                          </m:eqArr>
                        </m:e>
                      </m:d>
                    </m:oMath>
                  </m:oMathPara>
                </a14:m>
                <a:endParaRPr lang="en-US" altLang="ja-JP" sz="1200" dirty="0">
                  <a:latin typeface="Cambria Math" charset="0"/>
                </a:endParaRPr>
              </a:p>
              <a:p>
                <a:endParaRPr kumimoji="1" lang="ja-JP" altLang="en-US" sz="12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911929" y="1776623"/>
                <a:ext cx="1603324" cy="873637"/>
              </a:xfrm>
              <a:prstGeom prst="rect">
                <a:avLst/>
              </a:prstGeom>
              <a:blipFill rotWithShape="0">
                <a:blip r:embed="rId10"/>
                <a:stretch>
                  <a:fillRect l="-3042" t="-80556" r="-8365" b="-126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6447566" y="4088584"/>
                <a:ext cx="2465996" cy="559769"/>
              </a:xfrm>
              <a:prstGeom prst="rect">
                <a:avLst/>
              </a:prstGeom>
              <a:noFill/>
            </p:spPr>
            <p:txBody>
              <a:bodyPr wrap="none" rtlCol="0">
                <a:spAutoFit/>
              </a:bodyPr>
              <a:lstStyle/>
              <a:p>
                <a:r>
                  <a:rPr lang="en-US" altLang="ja-JP" sz="1200" dirty="0" smtClean="0"/>
                  <a:t>a : </a:t>
                </a:r>
                <a14:m>
                  <m:oMath xmlns:m="http://schemas.openxmlformats.org/officeDocument/2006/math">
                    <m:sSubSup>
                      <m:sSubSupPr>
                        <m:ctrlPr>
                          <a:rPr lang="en-US" altLang="ja-JP" sz="1200" i="1">
                            <a:latin typeface="Cambria Math" charset="0"/>
                            <a:ea typeface="Cambria Math" charset="0"/>
                            <a:cs typeface="Cambria Math" charset="0"/>
                          </a:rPr>
                        </m:ctrlPr>
                      </m:sSubSupPr>
                      <m:e>
                        <m:r>
                          <a:rPr lang="en-US" altLang="ja-JP" sz="1200" i="1">
                            <a:latin typeface="Cambria Math" charset="0"/>
                            <a:ea typeface="Cambria Math" charset="0"/>
                            <a:cs typeface="Cambria Math" charset="0"/>
                          </a:rPr>
                          <m:t>𝐸</m:t>
                        </m:r>
                      </m:e>
                      <m:sub>
                        <m:r>
                          <a:rPr lang="en-US" altLang="ja-JP" sz="1200" i="1">
                            <a:latin typeface="Cambria Math" charset="0"/>
                            <a:ea typeface="Cambria Math" charset="0"/>
                            <a:cs typeface="Cambria Math" charset="0"/>
                          </a:rPr>
                          <m:t>h</m:t>
                        </m:r>
                      </m:sub>
                      <m:sup>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𝑙</m:t>
                        </m:r>
                        <m:r>
                          <a:rPr lang="en-US" altLang="ja-JP" sz="1200" i="1">
                            <a:latin typeface="Cambria Math" charset="0"/>
                            <a:ea typeface="Cambria Math" charset="0"/>
                            <a:cs typeface="Cambria Math" charset="0"/>
                          </a:rPr>
                          <m:t>)</m:t>
                        </m:r>
                      </m:sup>
                    </m:sSubSup>
                  </m:oMath>
                </a14:m>
                <a:r>
                  <a:rPr lang="ja-JP" altLang="en-US" sz="1200" dirty="0" smtClean="0"/>
                  <a:t>以外の重みで計算した確率</a:t>
                </a:r>
                <a:endParaRPr lang="en-US" altLang="ja-JP" sz="1200" dirty="0" smtClean="0"/>
              </a:p>
              <a:p>
                <a:r>
                  <a:rPr lang="en-US" altLang="ja-JP" sz="1200" dirty="0"/>
                  <a:t>b</a:t>
                </a:r>
                <a:r>
                  <a:rPr lang="en-US" altLang="ja-JP" sz="1200" dirty="0" smtClean="0"/>
                  <a:t> : </a:t>
                </a:r>
                <a14:m>
                  <m:oMath xmlns:m="http://schemas.openxmlformats.org/officeDocument/2006/math">
                    <m:sSubSup>
                      <m:sSubSupPr>
                        <m:ctrlPr>
                          <a:rPr lang="en-US" altLang="ja-JP" sz="1200" i="1">
                            <a:latin typeface="Cambria Math" charset="0"/>
                            <a:ea typeface="Cambria Math" charset="0"/>
                            <a:cs typeface="Cambria Math" charset="0"/>
                          </a:rPr>
                        </m:ctrlPr>
                      </m:sSubSupPr>
                      <m:e>
                        <m:r>
                          <a:rPr lang="en-US" altLang="ja-JP" sz="1200" i="1">
                            <a:latin typeface="Cambria Math" charset="0"/>
                            <a:ea typeface="Cambria Math" charset="0"/>
                            <a:cs typeface="Cambria Math" charset="0"/>
                          </a:rPr>
                          <m:t>𝐸</m:t>
                        </m:r>
                      </m:e>
                      <m:sub>
                        <m:r>
                          <a:rPr lang="en-US" altLang="ja-JP" sz="1200" i="1">
                            <a:latin typeface="Cambria Math" charset="0"/>
                            <a:ea typeface="Cambria Math" charset="0"/>
                            <a:cs typeface="Cambria Math" charset="0"/>
                          </a:rPr>
                          <m:t>h</m:t>
                        </m:r>
                      </m:sub>
                      <m:sup>
                        <m:r>
                          <a:rPr lang="en-US" altLang="ja-JP" sz="1200" i="1">
                            <a:latin typeface="Cambria Math" charset="0"/>
                            <a:ea typeface="Cambria Math" charset="0"/>
                            <a:cs typeface="Cambria Math" charset="0"/>
                          </a:rPr>
                          <m:t>(</m:t>
                        </m:r>
                        <m:r>
                          <a:rPr lang="en-US" altLang="ja-JP" sz="1200" i="1">
                            <a:latin typeface="Cambria Math" charset="0"/>
                            <a:ea typeface="Cambria Math" charset="0"/>
                            <a:cs typeface="Cambria Math" charset="0"/>
                          </a:rPr>
                          <m:t>𝑙</m:t>
                        </m:r>
                        <m:r>
                          <a:rPr lang="en-US" altLang="ja-JP" sz="1200" i="1">
                            <a:latin typeface="Cambria Math" charset="0"/>
                            <a:ea typeface="Cambria Math" charset="0"/>
                            <a:cs typeface="Cambria Math" charset="0"/>
                          </a:rPr>
                          <m:t>)</m:t>
                        </m:r>
                      </m:sup>
                    </m:sSubSup>
                  </m:oMath>
                </a14:m>
                <a:r>
                  <a:rPr lang="ja-JP" altLang="en-US" sz="1200" dirty="0" smtClean="0"/>
                  <a:t>のみの</a:t>
                </a:r>
                <a:r>
                  <a:rPr lang="ja-JP" altLang="en-US" sz="1200" dirty="0"/>
                  <a:t>重みで計算した</a:t>
                </a:r>
                <a:r>
                  <a:rPr lang="ja-JP" altLang="en-US" sz="1200" dirty="0" smtClean="0"/>
                  <a:t>確率</a:t>
                </a:r>
                <a:endParaRPr lang="en-US" altLang="ja-JP" sz="1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6447566" y="4088584"/>
                <a:ext cx="2465996" cy="559769"/>
              </a:xfrm>
              <a:prstGeom prst="rect">
                <a:avLst/>
              </a:prstGeom>
              <a:blipFill rotWithShape="0">
                <a:blip r:embed="rId11"/>
                <a:stretch>
                  <a:fillRect l="-248" b="-54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2847107" y="5639248"/>
                <a:ext cx="1316386" cy="547779"/>
              </a:xfrm>
              <a:prstGeom prst="rect">
                <a:avLst/>
              </a:prstGeom>
              <a:noFill/>
            </p:spPr>
            <p:txBody>
              <a:bodyPr wrap="none" rtlCol="0">
                <a:spAutoFit/>
              </a:bodyPr>
              <a:lstStyle/>
              <a:p>
                <a:pPr marL="285750" indent="-285750">
                  <a:buFont typeface="Arial" charset="0"/>
                  <a:buChar char="•"/>
                </a:pPr>
                <a:r>
                  <a:rPr kumimoji="1" lang="en-US" altLang="ja-JP" sz="1400" dirty="0" smtClean="0"/>
                  <a:t>a</a:t>
                </a:r>
                <a14:m>
                  <m:oMath xmlns:m="http://schemas.openxmlformats.org/officeDocument/2006/math">
                    <m:r>
                      <a:rPr kumimoji="1" lang="mr-IN" altLang="ja-JP" sz="1400" i="1" smtClean="0">
                        <a:latin typeface="Cambria Math" charset="0"/>
                        <a:ea typeface="Cambria Math" charset="0"/>
                        <a:cs typeface="Cambria Math" charset="0"/>
                      </a:rPr>
                      <m:t>&lt;</m:t>
                    </m:r>
                  </m:oMath>
                </a14:m>
                <a:r>
                  <a:rPr kumimoji="1" lang="en-US" altLang="ja-JP" sz="1400" dirty="0" smtClean="0"/>
                  <a:t>b</a:t>
                </a:r>
                <a:r>
                  <a:rPr lang="ja-JP" altLang="en-US" sz="1400" dirty="0" smtClean="0"/>
                  <a:t>の場合</a:t>
                </a:r>
                <a:endParaRPr lang="en-US" altLang="ja-JP" sz="1400" dirty="0" smtClean="0"/>
              </a:p>
              <a:p>
                <a:r>
                  <a:rPr lang="en-US" altLang="ja-JP" sz="1400" dirty="0" smtClean="0"/>
                  <a:t>     </a:t>
                </a:r>
                <a14:m>
                  <m:oMath xmlns:m="http://schemas.openxmlformats.org/officeDocument/2006/math">
                    <m:sSubSup>
                      <m:sSubSupPr>
                        <m:ctrlPr>
                          <a:rPr lang="en-US" altLang="ja-JP" sz="1400" i="1">
                            <a:latin typeface="Cambria Math" charset="0"/>
                          </a:rPr>
                        </m:ctrlPr>
                      </m:sSubSupPr>
                      <m:e>
                        <m:r>
                          <a:rPr lang="en-US" altLang="ja-JP" sz="1400" i="1">
                            <a:latin typeface="Cambria Math" charset="0"/>
                          </a:rPr>
                          <m:t>𝐴</m:t>
                        </m:r>
                      </m:e>
                      <m:sub>
                        <m:r>
                          <a:rPr lang="en-US" altLang="ja-JP" sz="1400" i="1">
                            <a:latin typeface="Cambria Math" charset="0"/>
                          </a:rPr>
                          <m:t>𝑖</m:t>
                        </m:r>
                        <m:r>
                          <a:rPr lang="en-US" altLang="ja-JP" sz="1400" i="1">
                            <a:latin typeface="Cambria Math" charset="0"/>
                          </a:rPr>
                          <m:t>,</m:t>
                        </m:r>
                        <m:r>
                          <a:rPr lang="en-US" altLang="ja-JP" sz="1400" i="1">
                            <a:latin typeface="Cambria Math" charset="0"/>
                          </a:rPr>
                          <m:t>𝑗</m:t>
                        </m:r>
                      </m:sub>
                      <m:sup>
                        <m:r>
                          <a:rPr lang="en-US" altLang="ja-JP" sz="1400" i="1">
                            <a:latin typeface="Cambria Math" charset="0"/>
                          </a:rPr>
                          <m:t>∗</m:t>
                        </m:r>
                      </m:sup>
                    </m:sSubSup>
                  </m:oMath>
                </a14:m>
                <a:r>
                  <a:rPr lang="ja-JP" altLang="en-US" sz="1400" dirty="0" smtClean="0"/>
                  <a:t>は増加</a:t>
                </a:r>
                <a:endParaRPr lang="en-US" altLang="ja-JP" sz="1400" dirty="0" smtClean="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847107" y="5639248"/>
                <a:ext cx="1316386" cy="547779"/>
              </a:xfrm>
              <a:prstGeom prst="rect">
                <a:avLst/>
              </a:prstGeom>
              <a:blipFill rotWithShape="0">
                <a:blip r:embed="rId12"/>
                <a:stretch>
                  <a:fillRect l="-463" t="-3333" r="-463"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4235112" y="5639248"/>
                <a:ext cx="1316386" cy="547779"/>
              </a:xfrm>
              <a:prstGeom prst="rect">
                <a:avLst/>
              </a:prstGeom>
              <a:noFill/>
            </p:spPr>
            <p:txBody>
              <a:bodyPr wrap="none" rtlCol="0">
                <a:spAutoFit/>
              </a:bodyPr>
              <a:lstStyle/>
              <a:p>
                <a:pPr marL="285750" indent="-285750">
                  <a:buFont typeface="Arial" charset="0"/>
                  <a:buChar char="•"/>
                </a:pPr>
                <a:r>
                  <a:rPr lang="en-US" altLang="ja-JP" sz="1400" dirty="0"/>
                  <a:t>a</a:t>
                </a:r>
                <a14:m>
                  <m:oMath xmlns:m="http://schemas.openxmlformats.org/officeDocument/2006/math">
                    <m:r>
                      <a:rPr lang="mr-IN" altLang="ja-JP" sz="1400" i="1">
                        <a:latin typeface="Cambria Math" charset="0"/>
                        <a:ea typeface="Cambria Math" charset="0"/>
                        <a:cs typeface="Cambria Math" charset="0"/>
                      </a:rPr>
                      <m:t>&gt;</m:t>
                    </m:r>
                  </m:oMath>
                </a14:m>
                <a:r>
                  <a:rPr lang="en-US" altLang="ja-JP" sz="1400" dirty="0"/>
                  <a:t>b</a:t>
                </a:r>
                <a:r>
                  <a:rPr lang="ja-JP" altLang="en-US" sz="1400" dirty="0"/>
                  <a:t>の</a:t>
                </a:r>
                <a:r>
                  <a:rPr lang="ja-JP" altLang="en-US" sz="1400" dirty="0" smtClean="0"/>
                  <a:t>場合</a:t>
                </a:r>
                <a:endParaRPr lang="en-US" altLang="ja-JP" sz="1400" dirty="0"/>
              </a:p>
              <a:p>
                <a:r>
                  <a:rPr lang="en-US" altLang="ja-JP" sz="1400" dirty="0"/>
                  <a:t>    </a:t>
                </a:r>
                <a14:m>
                  <m:oMath xmlns:m="http://schemas.openxmlformats.org/officeDocument/2006/math">
                    <m:sSubSup>
                      <m:sSubSupPr>
                        <m:ctrlPr>
                          <a:rPr lang="en-US" altLang="ja-JP" sz="1400" i="1">
                            <a:latin typeface="Cambria Math" charset="0"/>
                          </a:rPr>
                        </m:ctrlPr>
                      </m:sSubSupPr>
                      <m:e>
                        <m:r>
                          <a:rPr lang="en-US" altLang="ja-JP" sz="1400" i="1">
                            <a:latin typeface="Cambria Math" charset="0"/>
                          </a:rPr>
                          <m:t> </m:t>
                        </m:r>
                        <m:r>
                          <a:rPr lang="en-US" altLang="ja-JP" sz="1400" i="1">
                            <a:latin typeface="Cambria Math" charset="0"/>
                          </a:rPr>
                          <m:t>𝐴</m:t>
                        </m:r>
                      </m:e>
                      <m:sub>
                        <m:r>
                          <a:rPr lang="en-US" altLang="ja-JP" sz="1400" i="1">
                            <a:latin typeface="Cambria Math" charset="0"/>
                          </a:rPr>
                          <m:t>𝑖</m:t>
                        </m:r>
                        <m:r>
                          <a:rPr lang="en-US" altLang="ja-JP" sz="1400" i="1">
                            <a:latin typeface="Cambria Math" charset="0"/>
                          </a:rPr>
                          <m:t>,</m:t>
                        </m:r>
                        <m:r>
                          <a:rPr lang="en-US" altLang="ja-JP" sz="1400" i="1">
                            <a:latin typeface="Cambria Math" charset="0"/>
                          </a:rPr>
                          <m:t>𝑗</m:t>
                        </m:r>
                      </m:sub>
                      <m:sup>
                        <m:r>
                          <a:rPr lang="en-US" altLang="ja-JP" sz="1400" i="1">
                            <a:latin typeface="Cambria Math" charset="0"/>
                          </a:rPr>
                          <m:t>∗</m:t>
                        </m:r>
                      </m:sup>
                    </m:sSubSup>
                  </m:oMath>
                </a14:m>
                <a:r>
                  <a:rPr lang="ja-JP" altLang="en-US" sz="1400" dirty="0" smtClean="0"/>
                  <a:t>は減少</a:t>
                </a:r>
                <a:endParaRPr lang="en-US" altLang="ja-JP" sz="14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4235112" y="5639248"/>
                <a:ext cx="1316386" cy="547779"/>
              </a:xfrm>
              <a:prstGeom prst="rect">
                <a:avLst/>
              </a:prstGeom>
              <a:blipFill rotWithShape="0">
                <a:blip r:embed="rId13"/>
                <a:stretch>
                  <a:fillRect l="-926" t="-7778" r="-463" b="-5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2655441" y="5062356"/>
                <a:ext cx="3484544" cy="637610"/>
              </a:xfrm>
              <a:prstGeom prst="rect">
                <a:avLst/>
              </a:prstGeom>
              <a:noFill/>
            </p:spPr>
            <p:txBody>
              <a:bodyPr wrap="none" rtlCol="0">
                <a:spAutoFit/>
              </a:bodyPr>
              <a:lstStyle/>
              <a:p>
                <a:pPr marL="285750" indent="-285750">
                  <a:buFont typeface="Wingdings" charset="2"/>
                  <a:buChar char="p"/>
                </a:pPr>
                <a14:m>
                  <m:oMath xmlns:m="http://schemas.openxmlformats.org/officeDocument/2006/math">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𝑖</m:t>
                        </m:r>
                      </m:sub>
                    </m:sSub>
                  </m:oMath>
                </a14:m>
                <a:r>
                  <a:rPr lang="ja-JP" altLang="en-US" sz="1400" dirty="0"/>
                  <a:t>を含むエッジが</a:t>
                </a:r>
                <a14:m>
                  <m:oMath xmlns:m="http://schemas.openxmlformats.org/officeDocument/2006/math">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oMath>
                </a14:m>
                <a:r>
                  <a:rPr lang="ja-JP" altLang="en-US" sz="1400" dirty="0" smtClean="0"/>
                  <a:t>にある場合</a:t>
                </a:r>
                <a:endParaRPr lang="en-US" altLang="ja-JP" sz="1400" dirty="0"/>
              </a:p>
              <a:p>
                <a:pPr marL="285750" indent="-285750">
                  <a:buFont typeface="Wingdings" charset="2"/>
                  <a:buChar char="l"/>
                </a:pPr>
                <a:r>
                  <a:rPr lang="en-US" altLang="ja-JP" sz="1400" dirty="0" smtClean="0"/>
                  <a:t>{</a:t>
                </a:r>
                <a14:m>
                  <m:oMath xmlns:m="http://schemas.openxmlformats.org/officeDocument/2006/math">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𝑖</m:t>
                        </m:r>
                      </m:sub>
                    </m:sSub>
                  </m:oMath>
                </a14:m>
                <a:r>
                  <a:rPr lang="en-US" altLang="ja-JP" sz="1400" dirty="0"/>
                  <a:t>, </a:t>
                </a:r>
                <a14:m>
                  <m:oMath xmlns:m="http://schemas.openxmlformats.org/officeDocument/2006/math">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𝑗</m:t>
                        </m:r>
                      </m:sub>
                    </m:sSub>
                  </m:oMath>
                </a14:m>
                <a:r>
                  <a:rPr lang="en-US" altLang="ja-JP" sz="1400" dirty="0"/>
                  <a:t>}</a:t>
                </a:r>
                <a:r>
                  <a:rPr lang="ja-JP" altLang="en-US" sz="1400" dirty="0"/>
                  <a:t>を含むエッジが</a:t>
                </a:r>
                <a14:m>
                  <m:oMath xmlns:m="http://schemas.openxmlformats.org/officeDocument/2006/math">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oMath>
                </a14:m>
                <a:r>
                  <a:rPr lang="ja-JP" altLang="en-US" sz="1400" dirty="0"/>
                  <a:t>にある</a:t>
                </a:r>
                <a:r>
                  <a:rPr lang="ja-JP" altLang="en-US" sz="1400" dirty="0" smtClean="0"/>
                  <a:t>場合</a:t>
                </a:r>
                <a:endParaRPr lang="en-US" altLang="ja-JP" sz="1400" dirty="0" smtClean="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2655441" y="5062356"/>
                <a:ext cx="3484544" cy="637610"/>
              </a:xfrm>
              <a:prstGeom prst="rect">
                <a:avLst/>
              </a:prstGeom>
              <a:blipFill rotWithShape="0">
                <a:blip r:embed="rId14"/>
                <a:stretch>
                  <a:fillRect l="-350"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5972533" y="5058248"/>
                <a:ext cx="3155287" cy="364972"/>
              </a:xfrm>
              <a:prstGeom prst="rect">
                <a:avLst/>
              </a:prstGeom>
              <a:noFill/>
            </p:spPr>
            <p:txBody>
              <a:bodyPr wrap="none" rtlCol="0">
                <a:spAutoFit/>
              </a:bodyPr>
              <a:lstStyle/>
              <a:p>
                <a:pPr marL="285750" indent="-285750">
                  <a:buFont typeface="Wingdings" charset="2"/>
                  <a:buChar char="p"/>
                </a:pPr>
                <a14:m>
                  <m:oMath xmlns:m="http://schemas.openxmlformats.org/officeDocument/2006/math">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𝑖</m:t>
                        </m:r>
                      </m:sub>
                    </m:sSub>
                  </m:oMath>
                </a14:m>
                <a:r>
                  <a:rPr lang="ja-JP" altLang="en-US" sz="1400" dirty="0" smtClean="0"/>
                  <a:t>を</a:t>
                </a:r>
                <a:r>
                  <a:rPr lang="ja-JP" altLang="en-US" sz="1400" dirty="0"/>
                  <a:t>含むエッジが</a:t>
                </a:r>
                <a14:m>
                  <m:oMath xmlns:m="http://schemas.openxmlformats.org/officeDocument/2006/math">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oMath>
                </a14:m>
                <a:r>
                  <a:rPr lang="ja-JP" altLang="en-US" sz="1400" dirty="0" smtClean="0"/>
                  <a:t>にない場合</a:t>
                </a:r>
                <a:endParaRPr lang="ja-JP" altLang="en-US" sz="14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5972533" y="5058248"/>
                <a:ext cx="3155287" cy="364972"/>
              </a:xfrm>
              <a:prstGeom prst="rect">
                <a:avLst/>
              </a:prstGeom>
              <a:blipFill rotWithShape="0">
                <a:blip r:embed="rId15"/>
                <a:stretch>
                  <a:fillRect l="-387"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6549801" y="5423220"/>
                <a:ext cx="1611723" cy="332335"/>
              </a:xfrm>
              <a:prstGeom prst="rect">
                <a:avLst/>
              </a:prstGeom>
              <a:noFill/>
            </p:spPr>
            <p:txBody>
              <a:bodyPr wrap="none" rtlCol="0">
                <a:spAutoFit/>
              </a:bodyPr>
              <a:lstStyle/>
              <a:p>
                <a:r>
                  <a:rPr lang="en-US" altLang="ja-JP" sz="1400" dirty="0"/>
                  <a:t> </a:t>
                </a:r>
                <a14:m>
                  <m:oMath xmlns:m="http://schemas.openxmlformats.org/officeDocument/2006/math">
                    <m:sSubSup>
                      <m:sSubSupPr>
                        <m:ctrlPr>
                          <a:rPr lang="en-US" altLang="ja-JP" sz="1400" i="1">
                            <a:latin typeface="Cambria Math" charset="0"/>
                          </a:rPr>
                        </m:ctrlPr>
                      </m:sSubSupPr>
                      <m:e>
                        <m:r>
                          <a:rPr lang="en-US" altLang="ja-JP" sz="1400" i="1">
                            <a:latin typeface="Cambria Math" charset="0"/>
                          </a:rPr>
                          <m:t> </m:t>
                        </m:r>
                        <m:r>
                          <a:rPr lang="en-US" altLang="ja-JP" sz="1400" i="1">
                            <a:latin typeface="Cambria Math" charset="0"/>
                          </a:rPr>
                          <m:t>𝐴</m:t>
                        </m:r>
                      </m:e>
                      <m:sub>
                        <m:r>
                          <a:rPr lang="en-US" altLang="ja-JP" sz="1400" i="1">
                            <a:latin typeface="Cambria Math" charset="0"/>
                          </a:rPr>
                          <m:t>𝑖</m:t>
                        </m:r>
                        <m:r>
                          <a:rPr lang="en-US" altLang="ja-JP" sz="1400" i="1">
                            <a:latin typeface="Cambria Math" charset="0"/>
                          </a:rPr>
                          <m:t>,</m:t>
                        </m:r>
                        <m:r>
                          <a:rPr lang="en-US" altLang="ja-JP" sz="1400" i="1">
                            <a:latin typeface="Cambria Math" charset="0"/>
                          </a:rPr>
                          <m:t>𝑗</m:t>
                        </m:r>
                      </m:sub>
                      <m:sup>
                        <m:r>
                          <a:rPr lang="en-US" altLang="ja-JP" sz="1400" i="1">
                            <a:latin typeface="Cambria Math" charset="0"/>
                          </a:rPr>
                          <m:t>∗</m:t>
                        </m:r>
                      </m:sup>
                    </m:sSubSup>
                  </m:oMath>
                </a14:m>
                <a:r>
                  <a:rPr lang="ja-JP" altLang="en-US" sz="1400" dirty="0" smtClean="0"/>
                  <a:t>は変化しない</a:t>
                </a:r>
                <a:endParaRPr kumimoji="1" lang="ja-JP" altLang="en-US" sz="14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6549801" y="5423220"/>
                <a:ext cx="1611723" cy="332335"/>
              </a:xfrm>
              <a:prstGeom prst="rect">
                <a:avLst/>
              </a:prstGeom>
              <a:blipFill rotWithShape="0">
                <a:blip r:embed="rId16"/>
                <a:stretch>
                  <a:fillRect t="-77778" b="-9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3989118" y="4114725"/>
                <a:ext cx="2429832" cy="8097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1600" i="1" smtClean="0">
                              <a:latin typeface="Cambria Math" charset="0"/>
                              <a:ea typeface="Cambria Math" charset="0"/>
                              <a:cs typeface="Cambria Math" charset="0"/>
                            </a:rPr>
                          </m:ctrlPr>
                        </m:sSubSupPr>
                        <m:e>
                          <m:r>
                            <a:rPr lang="en-US" altLang="ja-JP" sz="1600" b="0" i="1" smtClean="0">
                              <a:latin typeface="Cambria Math" charset="0"/>
                              <a:ea typeface="Cambria Math" charset="0"/>
                              <a:cs typeface="Cambria Math" charset="0"/>
                            </a:rPr>
                            <m:t>𝑑</m:t>
                          </m:r>
                        </m:e>
                        <m:sub>
                          <m:r>
                            <a:rPr lang="en-US" altLang="ja-JP" sz="1600" b="0" i="1" smtClean="0">
                              <a:latin typeface="Cambria Math" charset="0"/>
                              <a:ea typeface="Cambria Math" charset="0"/>
                              <a:cs typeface="Cambria Math" charset="0"/>
                            </a:rPr>
                            <m:t>(</m:t>
                          </m:r>
                          <m:r>
                            <a:rPr lang="en-US" altLang="ja-JP" sz="1600" b="0" i="1" smtClean="0">
                              <a:latin typeface="Cambria Math" charset="0"/>
                              <a:ea typeface="Cambria Math" charset="0"/>
                              <a:cs typeface="Cambria Math" charset="0"/>
                            </a:rPr>
                            <m:t>𝑣</m:t>
                          </m:r>
                          <m:r>
                            <a:rPr lang="en-US" altLang="ja-JP" sz="1600" b="0" i="1" smtClean="0">
                              <a:latin typeface="Cambria Math" charset="0"/>
                              <a:ea typeface="Cambria Math" charset="0"/>
                              <a:cs typeface="Cambria Math" charset="0"/>
                            </a:rPr>
                            <m:t>)</m:t>
                          </m:r>
                        </m:sub>
                        <m:sup>
                          <m:r>
                            <a:rPr lang="en-US" altLang="ja-JP" sz="1600" i="1">
                              <a:latin typeface="Cambria Math" charset="0"/>
                              <a:ea typeface="Cambria Math" charset="0"/>
                              <a:cs typeface="Cambria Math" charset="0"/>
                            </a:rPr>
                            <m:t>𝑙</m:t>
                          </m:r>
                        </m:sup>
                      </m:sSubSup>
                      <m:r>
                        <a:rPr lang="en-US" altLang="ja-JP" sz="1600" b="0" i="1" smtClean="0">
                          <a:latin typeface="Cambria Math" charset="0"/>
                          <a:ea typeface="Cambria Math" charset="0"/>
                          <a:cs typeface="Cambria Math" charset="0"/>
                        </a:rPr>
                        <m:t>=</m:t>
                      </m:r>
                      <m:nary>
                        <m:naryPr>
                          <m:chr m:val="∑"/>
                          <m:supHide m:val="on"/>
                          <m:ctrlPr>
                            <a:rPr lang="en-US" altLang="ja-JP" sz="1600" i="1">
                              <a:latin typeface="Cambria Math" charset="0"/>
                            </a:rPr>
                          </m:ctrlPr>
                        </m:naryPr>
                        <m:sub>
                          <m:r>
                            <m:rPr>
                              <m:brk m:alnAt="7"/>
                            </m:rPr>
                            <a:rPr lang="en-US" altLang="ja-JP" sz="1600" i="1">
                              <a:latin typeface="Cambria Math" charset="0"/>
                            </a:rPr>
                            <m:t>𝑒</m:t>
                          </m:r>
                          <m:r>
                            <a:rPr lang="en-US" altLang="ja-JP" sz="1600" i="1" smtClean="0">
                              <a:latin typeface="Cambria Math" charset="0"/>
                              <a:ea typeface="Cambria Math" charset="0"/>
                              <a:cs typeface="Cambria Math" charset="0"/>
                            </a:rPr>
                            <m:t>∈</m:t>
                          </m:r>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𝐸</m:t>
                              </m:r>
                            </m:e>
                            <m:sub>
                              <m:r>
                                <a:rPr lang="en-US" altLang="ja-JP" sz="1600" i="1">
                                  <a:latin typeface="Cambria Math" charset="0"/>
                                  <a:ea typeface="Cambria Math" charset="0"/>
                                  <a:cs typeface="Cambria Math" charset="0"/>
                                </a:rPr>
                                <m:t>h</m:t>
                              </m:r>
                            </m:sub>
                            <m:sup>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𝑙</m:t>
                              </m:r>
                              <m:r>
                                <a:rPr lang="en-US" altLang="ja-JP" sz="1600" i="1">
                                  <a:latin typeface="Cambria Math" charset="0"/>
                                  <a:ea typeface="Cambria Math" charset="0"/>
                                  <a:cs typeface="Cambria Math" charset="0"/>
                                </a:rPr>
                                <m:t>)</m:t>
                              </m:r>
                            </m:sup>
                          </m:sSubSup>
                        </m:sub>
                        <m:sup/>
                        <m:e>
                          <m:r>
                            <a:rPr lang="en-US" altLang="ja-JP" sz="1600" i="1">
                              <a:latin typeface="Cambria Math" charset="0"/>
                            </a:rPr>
                            <m:t>𝑤</m:t>
                          </m:r>
                          <m:d>
                            <m:dPr>
                              <m:ctrlPr>
                                <a:rPr lang="en-US" altLang="ja-JP" sz="1600" i="1">
                                  <a:latin typeface="Cambria Math" charset="0"/>
                                </a:rPr>
                              </m:ctrlPr>
                            </m:dPr>
                            <m:e>
                              <m:r>
                                <a:rPr lang="en-US" altLang="ja-JP" sz="1600" i="1">
                                  <a:latin typeface="Cambria Math" charset="0"/>
                                </a:rPr>
                                <m:t>𝑒</m:t>
                              </m:r>
                            </m:e>
                          </m:d>
                          <m:r>
                            <a:rPr lang="en-US" altLang="ja-JP" sz="1600" i="1">
                              <a:latin typeface="Cambria Math" charset="0"/>
                            </a:rPr>
                            <m:t>h</m:t>
                          </m:r>
                          <m:d>
                            <m:dPr>
                              <m:ctrlPr>
                                <a:rPr lang="en-US" altLang="ja-JP" sz="1600" i="1">
                                  <a:latin typeface="Cambria Math" charset="0"/>
                                </a:rPr>
                              </m:ctrlPr>
                            </m:dPr>
                            <m:e>
                              <m:r>
                                <a:rPr lang="en-US" altLang="ja-JP" sz="1600" i="1">
                                  <a:latin typeface="Cambria Math" charset="0"/>
                                </a:rPr>
                                <m:t>𝑣</m:t>
                              </m:r>
                              <m:r>
                                <a:rPr lang="en-US" altLang="ja-JP" sz="1600" i="1">
                                  <a:latin typeface="Cambria Math" charset="0"/>
                                </a:rPr>
                                <m:t>,</m:t>
                              </m:r>
                              <m:r>
                                <a:rPr lang="en-US" altLang="ja-JP" sz="1600" i="1">
                                  <a:latin typeface="Cambria Math" charset="0"/>
                                </a:rPr>
                                <m:t>𝑒</m:t>
                              </m:r>
                            </m:e>
                          </m:d>
                          <m:r>
                            <a:rPr lang="en-US" altLang="ja-JP" sz="1600" i="1">
                              <a:latin typeface="Cambria Math" charset="0"/>
                            </a:rPr>
                            <m:t>  </m:t>
                          </m:r>
                        </m:e>
                      </m:nary>
                    </m:oMath>
                  </m:oMathPara>
                </a14:m>
                <a:endParaRPr kumimoji="1" lang="ja-JP" altLang="en-US" sz="1600"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3989118" y="4114725"/>
                <a:ext cx="2429832" cy="809709"/>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989118" y="3098530"/>
                <a:ext cx="2750433" cy="8097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600" i="1" smtClean="0">
                              <a:latin typeface="Cambria Math" charset="0"/>
                              <a:ea typeface="Cambria Math" charset="0"/>
                              <a:cs typeface="Cambria Math" charset="0"/>
                            </a:rPr>
                          </m:ctrlPr>
                        </m:accPr>
                        <m:e>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𝑑</m:t>
                              </m:r>
                            </m:e>
                            <m:sub>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𝑣</m:t>
                              </m:r>
                              <m:r>
                                <a:rPr lang="en-US" altLang="ja-JP" sz="1600" i="1">
                                  <a:latin typeface="Cambria Math" charset="0"/>
                                  <a:ea typeface="Cambria Math" charset="0"/>
                                  <a:cs typeface="Cambria Math" charset="0"/>
                                </a:rPr>
                                <m:t>)</m:t>
                              </m:r>
                            </m:sub>
                            <m:sup>
                              <m:r>
                                <a:rPr lang="en-US" altLang="ja-JP" sz="1600" i="1">
                                  <a:latin typeface="Cambria Math" charset="0"/>
                                  <a:ea typeface="Cambria Math" charset="0"/>
                                  <a:cs typeface="Cambria Math" charset="0"/>
                                </a:rPr>
                                <m:t>𝑙</m:t>
                              </m:r>
                            </m:sup>
                          </m:sSubSup>
                        </m:e>
                      </m:acc>
                      <m:r>
                        <a:rPr lang="en-US" altLang="ja-JP" sz="1600" i="1">
                          <a:latin typeface="Cambria Math" charset="0"/>
                          <a:ea typeface="Cambria Math" charset="0"/>
                          <a:cs typeface="Cambria Math" charset="0"/>
                        </a:rPr>
                        <m:t>=</m:t>
                      </m:r>
                      <m:nary>
                        <m:naryPr>
                          <m:chr m:val="∑"/>
                          <m:supHide m:val="on"/>
                          <m:ctrlPr>
                            <a:rPr lang="is-IS" altLang="ja-JP" sz="1600" i="1">
                              <a:latin typeface="Cambria Math" charset="0"/>
                            </a:rPr>
                          </m:ctrlPr>
                        </m:naryPr>
                        <m:sub>
                          <m:r>
                            <m:rPr>
                              <m:brk m:alnAt="23"/>
                            </m:rPr>
                            <a:rPr lang="en-US" altLang="ja-JP" sz="1600" i="1">
                              <a:latin typeface="Cambria Math" charset="0"/>
                            </a:rPr>
                            <m:t>𝑠</m:t>
                          </m:r>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𝑙</m:t>
                          </m:r>
                        </m:sub>
                        <m:sup/>
                        <m:e>
                          <m:nary>
                            <m:naryPr>
                              <m:chr m:val="∑"/>
                              <m:supHide m:val="on"/>
                              <m:ctrlPr>
                                <a:rPr lang="en-US" altLang="ja-JP" sz="1600" i="1">
                                  <a:latin typeface="Cambria Math" charset="0"/>
                                </a:rPr>
                              </m:ctrlPr>
                            </m:naryPr>
                            <m:sub>
                              <m:r>
                                <m:rPr>
                                  <m:brk m:alnAt="7"/>
                                </m:rPr>
                                <a:rPr lang="en-US" altLang="ja-JP" sz="1600" i="1">
                                  <a:latin typeface="Cambria Math" charset="0"/>
                                </a:rPr>
                                <m:t>𝑒</m:t>
                              </m:r>
                              <m:r>
                                <a:rPr lang="en-US" altLang="ja-JP" sz="1600" i="1">
                                  <a:latin typeface="Cambria Math" charset="0"/>
                                  <a:ea typeface="Cambria Math" charset="0"/>
                                  <a:cs typeface="Cambria Math" charset="0"/>
                                </a:rPr>
                                <m:t>∈</m:t>
                              </m:r>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𝐸</m:t>
                                  </m:r>
                                </m:e>
                                <m:sub>
                                  <m:r>
                                    <a:rPr lang="en-US" altLang="ja-JP" sz="1600" i="1">
                                      <a:latin typeface="Cambria Math" charset="0"/>
                                      <a:ea typeface="Cambria Math" charset="0"/>
                                      <a:cs typeface="Cambria Math" charset="0"/>
                                    </a:rPr>
                                    <m:t>h</m:t>
                                  </m:r>
                                </m:sub>
                                <m:sup>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𝑠</m:t>
                                  </m:r>
                                  <m:r>
                                    <a:rPr lang="en-US" altLang="ja-JP" sz="1600" i="1">
                                      <a:latin typeface="Cambria Math" charset="0"/>
                                      <a:ea typeface="Cambria Math" charset="0"/>
                                      <a:cs typeface="Cambria Math" charset="0"/>
                                    </a:rPr>
                                    <m:t>)</m:t>
                                  </m:r>
                                </m:sup>
                              </m:sSubSup>
                            </m:sub>
                            <m:sup/>
                            <m:e>
                              <m:r>
                                <a:rPr lang="en-US" altLang="ja-JP" sz="1600" i="1">
                                  <a:latin typeface="Cambria Math" charset="0"/>
                                </a:rPr>
                                <m:t>𝑤</m:t>
                              </m:r>
                              <m:d>
                                <m:dPr>
                                  <m:ctrlPr>
                                    <a:rPr lang="en-US" altLang="ja-JP" sz="1600" i="1">
                                      <a:latin typeface="Cambria Math" charset="0"/>
                                    </a:rPr>
                                  </m:ctrlPr>
                                </m:dPr>
                                <m:e>
                                  <m:r>
                                    <a:rPr lang="en-US" altLang="ja-JP" sz="1600" i="1">
                                      <a:latin typeface="Cambria Math" charset="0"/>
                                    </a:rPr>
                                    <m:t>𝑒</m:t>
                                  </m:r>
                                </m:e>
                              </m:d>
                              <m:r>
                                <a:rPr lang="en-US" altLang="ja-JP" sz="1600" i="1">
                                  <a:latin typeface="Cambria Math" charset="0"/>
                                </a:rPr>
                                <m:t>h</m:t>
                              </m:r>
                              <m:d>
                                <m:dPr>
                                  <m:ctrlPr>
                                    <a:rPr lang="en-US" altLang="ja-JP" sz="1600" i="1">
                                      <a:latin typeface="Cambria Math" charset="0"/>
                                    </a:rPr>
                                  </m:ctrlPr>
                                </m:dPr>
                                <m:e>
                                  <m:r>
                                    <a:rPr lang="en-US" altLang="ja-JP" sz="1600" i="1">
                                      <a:latin typeface="Cambria Math" charset="0"/>
                                    </a:rPr>
                                    <m:t>𝑣</m:t>
                                  </m:r>
                                  <m:r>
                                    <a:rPr lang="en-US" altLang="ja-JP" sz="1600" i="1">
                                      <a:latin typeface="Cambria Math" charset="0"/>
                                    </a:rPr>
                                    <m:t>,</m:t>
                                  </m:r>
                                  <m:r>
                                    <a:rPr lang="en-US" altLang="ja-JP" sz="1600" i="1">
                                      <a:latin typeface="Cambria Math" charset="0"/>
                                    </a:rPr>
                                    <m:t>𝑒</m:t>
                                  </m:r>
                                </m:e>
                              </m:d>
                              <m:r>
                                <a:rPr lang="en-US" altLang="ja-JP" sz="1600" i="1">
                                  <a:latin typeface="Cambria Math" charset="0"/>
                                </a:rPr>
                                <m:t>  </m:t>
                              </m:r>
                            </m:e>
                          </m:nary>
                        </m:e>
                      </m:nary>
                    </m:oMath>
                  </m:oMathPara>
                </a14:m>
                <a:endParaRPr lang="ja-JP" altLang="en-US" sz="16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989118" y="3098530"/>
                <a:ext cx="2750433" cy="809709"/>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161298" y="2952366"/>
                <a:ext cx="3404073" cy="965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charset="0"/>
                        </a:rPr>
                        <m:t>𝑎</m:t>
                      </m:r>
                      <m:r>
                        <a:rPr kumimoji="1" lang="en-US" altLang="ja-JP" sz="1600" b="0" i="1" smtClean="0">
                          <a:latin typeface="Cambria Math" charset="0"/>
                        </a:rPr>
                        <m:t>=</m:t>
                      </m:r>
                      <m:f>
                        <m:fPr>
                          <m:ctrlPr>
                            <a:rPr kumimoji="1" lang="mr-IN" altLang="ja-JP" sz="1600" b="0" i="1" smtClean="0">
                              <a:latin typeface="Cambria Math" charset="0"/>
                            </a:rPr>
                          </m:ctrlPr>
                        </m:fPr>
                        <m:num>
                          <m:nary>
                            <m:naryPr>
                              <m:chr m:val="∑"/>
                              <m:supHide m:val="on"/>
                              <m:ctrlPr>
                                <a:rPr lang="is-IS" altLang="ja-JP" sz="1600" i="1">
                                  <a:latin typeface="Cambria Math" charset="0"/>
                                </a:rPr>
                              </m:ctrlPr>
                            </m:naryPr>
                            <m:sub>
                              <m:r>
                                <m:rPr>
                                  <m:brk m:alnAt="23"/>
                                </m:rPr>
                                <a:rPr lang="en-US" altLang="ja-JP" sz="1600" i="1">
                                  <a:latin typeface="Cambria Math" charset="0"/>
                                </a:rPr>
                                <m:t>𝑠</m:t>
                              </m:r>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𝑙</m:t>
                              </m:r>
                            </m:sub>
                            <m:sup/>
                            <m:e>
                              <m:nary>
                                <m:naryPr>
                                  <m:chr m:val="∑"/>
                                  <m:supHide m:val="on"/>
                                  <m:ctrlPr>
                                    <a:rPr lang="is-IS" altLang="ja-JP" sz="1600" i="1">
                                      <a:latin typeface="Cambria Math" charset="0"/>
                                    </a:rPr>
                                  </m:ctrlPr>
                                </m:naryPr>
                                <m:sub>
                                  <m:r>
                                    <m:rPr>
                                      <m:brk m:alnAt="7"/>
                                    </m:rPr>
                                    <a:rPr lang="en-US" altLang="ja-JP" sz="1600" i="1">
                                      <a:latin typeface="Cambria Math" charset="0"/>
                                    </a:rPr>
                                    <m:t>𝑒</m:t>
                                  </m:r>
                                  <m:r>
                                    <a:rPr lang="is-IS" altLang="ja-JP" sz="1600" i="1">
                                      <a:latin typeface="Cambria Math" charset="0"/>
                                      <a:ea typeface="Cambria Math" charset="0"/>
                                      <a:cs typeface="Cambria Math" charset="0"/>
                                    </a:rPr>
                                    <m:t>∈</m:t>
                                  </m:r>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𝐸</m:t>
                                      </m:r>
                                    </m:e>
                                    <m:sub>
                                      <m:r>
                                        <a:rPr lang="en-US" altLang="ja-JP" sz="1600" i="1">
                                          <a:latin typeface="Cambria Math" charset="0"/>
                                          <a:ea typeface="Cambria Math" charset="0"/>
                                          <a:cs typeface="Cambria Math" charset="0"/>
                                        </a:rPr>
                                        <m:t>h</m:t>
                                      </m:r>
                                    </m:sub>
                                    <m:sup>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𝑠</m:t>
                                      </m:r>
                                      <m:r>
                                        <a:rPr lang="en-US" altLang="ja-JP" sz="1600" i="1">
                                          <a:latin typeface="Cambria Math" charset="0"/>
                                          <a:ea typeface="Cambria Math" charset="0"/>
                                          <a:cs typeface="Cambria Math" charset="0"/>
                                        </a:rPr>
                                        <m:t>)</m:t>
                                      </m:r>
                                    </m:sup>
                                  </m:sSubSup>
                                </m:sub>
                                <m:sup/>
                                <m:e>
                                  <m:f>
                                    <m:fPr>
                                      <m:ctrlPr>
                                        <a:rPr lang="mr-IN" altLang="ja-JP" sz="1600" i="1">
                                          <a:latin typeface="Cambria Math" charset="0"/>
                                        </a:rPr>
                                      </m:ctrlPr>
                                    </m:fPr>
                                    <m:num>
                                      <m:r>
                                        <a:rPr lang="en-US" altLang="ja-JP" sz="1600" i="1">
                                          <a:latin typeface="Cambria Math" charset="0"/>
                                        </a:rPr>
                                        <m:t>𝑤</m:t>
                                      </m:r>
                                      <m:d>
                                        <m:dPr>
                                          <m:ctrlPr>
                                            <a:rPr lang="en-US" altLang="ja-JP" sz="1600" i="1">
                                              <a:latin typeface="Cambria Math" charset="0"/>
                                            </a:rPr>
                                          </m:ctrlPr>
                                        </m:dPr>
                                        <m:e>
                                          <m:r>
                                            <a:rPr lang="en-US" altLang="ja-JP" sz="1600" i="1">
                                              <a:latin typeface="Cambria Math" charset="0"/>
                                            </a:rPr>
                                            <m:t>𝑒</m:t>
                                          </m:r>
                                        </m:e>
                                      </m:d>
                                      <m:r>
                                        <a:rPr lang="en-US" altLang="ja-JP" sz="1600" i="1">
                                          <a:latin typeface="Cambria Math" charset="0"/>
                                        </a:rPr>
                                        <m:t>h</m:t>
                                      </m:r>
                                      <m:r>
                                        <a:rPr lang="en-US" altLang="ja-JP" sz="1600" i="1">
                                          <a:latin typeface="Cambria Math" charset="0"/>
                                        </a:rPr>
                                        <m:t>(</m:t>
                                      </m:r>
                                      <m:sSub>
                                        <m:sSubPr>
                                          <m:ctrlPr>
                                            <a:rPr lang="en-US" altLang="ja-JP" sz="1600" i="1">
                                              <a:latin typeface="Cambria Math" charset="0"/>
                                            </a:rPr>
                                          </m:ctrlPr>
                                        </m:sSubPr>
                                        <m:e>
                                          <m:r>
                                            <a:rPr lang="en-US" altLang="ja-JP" sz="1600" i="1">
                                              <a:latin typeface="Cambria Math" charset="0"/>
                                            </a:rPr>
                                            <m:t>𝑣</m:t>
                                          </m:r>
                                        </m:e>
                                        <m:sub>
                                          <m:r>
                                            <a:rPr lang="en-US" altLang="ja-JP" sz="1600" i="1">
                                              <a:latin typeface="Cambria Math" charset="0"/>
                                            </a:rPr>
                                            <m:t>𝑖</m:t>
                                          </m:r>
                                        </m:sub>
                                      </m:sSub>
                                      <m:r>
                                        <a:rPr lang="en-US" altLang="ja-JP" sz="1600" i="1">
                                          <a:latin typeface="Cambria Math" charset="0"/>
                                        </a:rPr>
                                        <m:t>, </m:t>
                                      </m:r>
                                      <m:r>
                                        <a:rPr lang="en-US" altLang="ja-JP" sz="1600" i="1">
                                          <a:latin typeface="Cambria Math" charset="0"/>
                                        </a:rPr>
                                        <m:t>𝑒</m:t>
                                      </m:r>
                                      <m:r>
                                        <a:rPr lang="en-US" altLang="ja-JP" sz="1600" i="1">
                                          <a:latin typeface="Cambria Math" charset="0"/>
                                        </a:rPr>
                                        <m:t>)</m:t>
                                      </m:r>
                                      <m:r>
                                        <a:rPr lang="en-US" altLang="ja-JP" sz="1600" i="1">
                                          <a:latin typeface="Cambria Math" charset="0"/>
                                        </a:rPr>
                                        <m:t>h</m:t>
                                      </m:r>
                                      <m:r>
                                        <a:rPr lang="en-US" altLang="ja-JP" sz="1600" i="1">
                                          <a:latin typeface="Cambria Math" charset="0"/>
                                        </a:rPr>
                                        <m:t>(</m:t>
                                      </m:r>
                                      <m:sSub>
                                        <m:sSubPr>
                                          <m:ctrlPr>
                                            <a:rPr lang="en-US" altLang="ja-JP" sz="1600" i="1">
                                              <a:latin typeface="Cambria Math" charset="0"/>
                                            </a:rPr>
                                          </m:ctrlPr>
                                        </m:sSubPr>
                                        <m:e>
                                          <m:r>
                                            <a:rPr lang="en-US" altLang="ja-JP" sz="1600" i="1">
                                              <a:latin typeface="Cambria Math" charset="0"/>
                                            </a:rPr>
                                            <m:t>𝑣</m:t>
                                          </m:r>
                                        </m:e>
                                        <m:sub>
                                          <m:r>
                                            <a:rPr lang="en-US" altLang="ja-JP" sz="1600" i="1">
                                              <a:latin typeface="Cambria Math" charset="0"/>
                                            </a:rPr>
                                            <m:t>𝑗</m:t>
                                          </m:r>
                                        </m:sub>
                                      </m:sSub>
                                      <m:r>
                                        <a:rPr lang="en-US" altLang="ja-JP" sz="1600" i="1">
                                          <a:latin typeface="Cambria Math" charset="0"/>
                                        </a:rPr>
                                        <m:t>, </m:t>
                                      </m:r>
                                      <m:r>
                                        <a:rPr lang="en-US" altLang="ja-JP" sz="1600" i="1">
                                          <a:latin typeface="Cambria Math" charset="0"/>
                                        </a:rPr>
                                        <m:t>𝑒</m:t>
                                      </m:r>
                                      <m:r>
                                        <a:rPr lang="en-US" altLang="ja-JP" sz="1600" i="1">
                                          <a:latin typeface="Cambria Math" charset="0"/>
                                        </a:rPr>
                                        <m:t>)</m:t>
                                      </m:r>
                                    </m:num>
                                    <m:den>
                                      <m:r>
                                        <a:rPr lang="mr-IN" altLang="ja-JP" sz="1600" i="1">
                                          <a:latin typeface="Cambria Math" charset="0"/>
                                          <a:ea typeface="Cambria Math" charset="0"/>
                                          <a:cs typeface="Cambria Math" charset="0"/>
                                        </a:rPr>
                                        <m:t>𝛿</m:t>
                                      </m:r>
                                      <m:d>
                                        <m:dPr>
                                          <m:ctrlPr>
                                            <a:rPr lang="en-US" altLang="ja-JP" sz="1600" i="1">
                                              <a:latin typeface="Cambria Math" charset="0"/>
                                              <a:ea typeface="Cambria Math" charset="0"/>
                                              <a:cs typeface="Cambria Math" charset="0"/>
                                            </a:rPr>
                                          </m:ctrlPr>
                                        </m:dPr>
                                        <m:e>
                                          <m:r>
                                            <a:rPr lang="en-US" altLang="ja-JP" sz="1600" i="1">
                                              <a:latin typeface="Cambria Math" charset="0"/>
                                              <a:ea typeface="Cambria Math" charset="0"/>
                                              <a:cs typeface="Cambria Math" charset="0"/>
                                            </a:rPr>
                                            <m:t>𝑒</m:t>
                                          </m:r>
                                        </m:e>
                                      </m:d>
                                    </m:den>
                                  </m:f>
                                </m:e>
                              </m:nary>
                            </m:e>
                          </m:nary>
                        </m:num>
                        <m:den>
                          <m:acc>
                            <m:accPr>
                              <m:chr m:val="̅"/>
                              <m:ctrlPr>
                                <a:rPr kumimoji="1" lang="mr-IN" altLang="ja-JP" sz="1600" b="0" i="1" smtClean="0">
                                  <a:latin typeface="Cambria Math" charset="0"/>
                                </a:rPr>
                              </m:ctrlPr>
                            </m:accPr>
                            <m:e>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𝑑</m:t>
                                  </m:r>
                                </m:e>
                                <m:sub>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𝑣</m:t>
                                  </m:r>
                                  <m:r>
                                    <a:rPr lang="en-US" altLang="ja-JP" sz="1600" i="1">
                                      <a:latin typeface="Cambria Math" charset="0"/>
                                      <a:ea typeface="Cambria Math" charset="0"/>
                                      <a:cs typeface="Cambria Math" charset="0"/>
                                    </a:rPr>
                                    <m:t>)</m:t>
                                  </m:r>
                                </m:sub>
                                <m:sup>
                                  <m:r>
                                    <a:rPr lang="en-US" altLang="ja-JP" sz="1600" i="1">
                                      <a:latin typeface="Cambria Math" charset="0"/>
                                      <a:ea typeface="Cambria Math" charset="0"/>
                                      <a:cs typeface="Cambria Math" charset="0"/>
                                    </a:rPr>
                                    <m:t>𝑙</m:t>
                                  </m:r>
                                </m:sup>
                              </m:sSubSup>
                            </m:e>
                          </m:acc>
                        </m:den>
                      </m:f>
                    </m:oMath>
                  </m:oMathPara>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161298" y="2952366"/>
                <a:ext cx="3404073" cy="965329"/>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82811" y="3918007"/>
                <a:ext cx="3218253" cy="1209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charset="0"/>
                        </a:rPr>
                        <m:t>𝑏</m:t>
                      </m:r>
                      <m:r>
                        <a:rPr lang="en-US" altLang="ja-JP" sz="1600" i="1">
                          <a:latin typeface="Cambria Math" charset="0"/>
                        </a:rPr>
                        <m:t>=</m:t>
                      </m:r>
                      <m:f>
                        <m:fPr>
                          <m:ctrlPr>
                            <a:rPr lang="mr-IN" altLang="ja-JP" sz="1600" i="1">
                              <a:latin typeface="Cambria Math" charset="0"/>
                            </a:rPr>
                          </m:ctrlPr>
                        </m:fPr>
                        <m:num>
                          <m:nary>
                            <m:naryPr>
                              <m:chr m:val="∑"/>
                              <m:supHide m:val="on"/>
                              <m:ctrlPr>
                                <a:rPr lang="is-IS" altLang="ja-JP" sz="1600" i="1">
                                  <a:latin typeface="Cambria Math" charset="0"/>
                                </a:rPr>
                              </m:ctrlPr>
                            </m:naryPr>
                            <m:sub>
                              <m:r>
                                <m:rPr>
                                  <m:brk m:alnAt="7"/>
                                </m:rPr>
                                <a:rPr lang="en-US" altLang="ja-JP" sz="1600" i="1">
                                  <a:latin typeface="Cambria Math" charset="0"/>
                                </a:rPr>
                                <m:t>𝑒</m:t>
                              </m:r>
                              <m:r>
                                <a:rPr lang="is-IS" altLang="ja-JP" sz="1600" i="1">
                                  <a:latin typeface="Cambria Math" charset="0"/>
                                  <a:ea typeface="Cambria Math" charset="0"/>
                                  <a:cs typeface="Cambria Math" charset="0"/>
                                </a:rPr>
                                <m:t>∈</m:t>
                              </m:r>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𝐸</m:t>
                                  </m:r>
                                </m:e>
                                <m:sub>
                                  <m:r>
                                    <a:rPr lang="en-US" altLang="ja-JP" sz="1600" i="1">
                                      <a:latin typeface="Cambria Math" charset="0"/>
                                      <a:ea typeface="Cambria Math" charset="0"/>
                                      <a:cs typeface="Cambria Math" charset="0"/>
                                    </a:rPr>
                                    <m:t>h</m:t>
                                  </m:r>
                                </m:sub>
                                <m:sup>
                                  <m:r>
                                    <a:rPr lang="en-US" altLang="ja-JP" sz="1600" i="1">
                                      <a:latin typeface="Cambria Math" charset="0"/>
                                      <a:ea typeface="Cambria Math" charset="0"/>
                                      <a:cs typeface="Cambria Math" charset="0"/>
                                    </a:rPr>
                                    <m:t>(</m:t>
                                  </m:r>
                                  <m:r>
                                    <a:rPr lang="en-US" altLang="ja-JP" sz="1600" b="0" i="1" smtClean="0">
                                      <a:latin typeface="Cambria Math" charset="0"/>
                                      <a:ea typeface="Cambria Math" charset="0"/>
                                      <a:cs typeface="Cambria Math" charset="0"/>
                                    </a:rPr>
                                    <m:t>𝑙</m:t>
                                  </m:r>
                                  <m:r>
                                    <a:rPr lang="en-US" altLang="ja-JP" sz="1600" i="1">
                                      <a:latin typeface="Cambria Math" charset="0"/>
                                      <a:ea typeface="Cambria Math" charset="0"/>
                                      <a:cs typeface="Cambria Math" charset="0"/>
                                    </a:rPr>
                                    <m:t>)</m:t>
                                  </m:r>
                                </m:sup>
                              </m:sSubSup>
                            </m:sub>
                            <m:sup/>
                            <m:e>
                              <m:f>
                                <m:fPr>
                                  <m:ctrlPr>
                                    <a:rPr lang="mr-IN" altLang="ja-JP" sz="1600" i="1">
                                      <a:latin typeface="Cambria Math" charset="0"/>
                                    </a:rPr>
                                  </m:ctrlPr>
                                </m:fPr>
                                <m:num>
                                  <m:r>
                                    <a:rPr lang="en-US" altLang="ja-JP" sz="1600" i="1">
                                      <a:latin typeface="Cambria Math" charset="0"/>
                                    </a:rPr>
                                    <m:t>𝑤</m:t>
                                  </m:r>
                                  <m:d>
                                    <m:dPr>
                                      <m:ctrlPr>
                                        <a:rPr lang="en-US" altLang="ja-JP" sz="1600" i="1">
                                          <a:latin typeface="Cambria Math" charset="0"/>
                                        </a:rPr>
                                      </m:ctrlPr>
                                    </m:dPr>
                                    <m:e>
                                      <m:r>
                                        <a:rPr lang="en-US" altLang="ja-JP" sz="1600" i="1">
                                          <a:latin typeface="Cambria Math" charset="0"/>
                                        </a:rPr>
                                        <m:t>𝑒</m:t>
                                      </m:r>
                                    </m:e>
                                  </m:d>
                                  <m:r>
                                    <a:rPr lang="en-US" altLang="ja-JP" sz="1600" i="1">
                                      <a:latin typeface="Cambria Math" charset="0"/>
                                    </a:rPr>
                                    <m:t>h</m:t>
                                  </m:r>
                                  <m:r>
                                    <a:rPr lang="en-US" altLang="ja-JP" sz="1600" i="1">
                                      <a:latin typeface="Cambria Math" charset="0"/>
                                    </a:rPr>
                                    <m:t>(</m:t>
                                  </m:r>
                                  <m:sSub>
                                    <m:sSubPr>
                                      <m:ctrlPr>
                                        <a:rPr lang="en-US" altLang="ja-JP" sz="1600" i="1">
                                          <a:latin typeface="Cambria Math" charset="0"/>
                                        </a:rPr>
                                      </m:ctrlPr>
                                    </m:sSubPr>
                                    <m:e>
                                      <m:r>
                                        <a:rPr lang="en-US" altLang="ja-JP" sz="1600" i="1">
                                          <a:latin typeface="Cambria Math" charset="0"/>
                                        </a:rPr>
                                        <m:t>𝑣</m:t>
                                      </m:r>
                                    </m:e>
                                    <m:sub>
                                      <m:r>
                                        <a:rPr lang="en-US" altLang="ja-JP" sz="1600" i="1">
                                          <a:latin typeface="Cambria Math" charset="0"/>
                                        </a:rPr>
                                        <m:t>𝑖</m:t>
                                      </m:r>
                                    </m:sub>
                                  </m:sSub>
                                  <m:r>
                                    <a:rPr lang="en-US" altLang="ja-JP" sz="1600" i="1">
                                      <a:latin typeface="Cambria Math" charset="0"/>
                                    </a:rPr>
                                    <m:t>, </m:t>
                                  </m:r>
                                  <m:r>
                                    <a:rPr lang="en-US" altLang="ja-JP" sz="1600" i="1">
                                      <a:latin typeface="Cambria Math" charset="0"/>
                                    </a:rPr>
                                    <m:t>𝑒</m:t>
                                  </m:r>
                                  <m:r>
                                    <a:rPr lang="en-US" altLang="ja-JP" sz="1600" i="1">
                                      <a:latin typeface="Cambria Math" charset="0"/>
                                    </a:rPr>
                                    <m:t>)</m:t>
                                  </m:r>
                                  <m:r>
                                    <a:rPr lang="en-US" altLang="ja-JP" sz="1600" i="1">
                                      <a:latin typeface="Cambria Math" charset="0"/>
                                    </a:rPr>
                                    <m:t>h</m:t>
                                  </m:r>
                                  <m:r>
                                    <a:rPr lang="en-US" altLang="ja-JP" sz="1600" i="1">
                                      <a:latin typeface="Cambria Math" charset="0"/>
                                    </a:rPr>
                                    <m:t>(</m:t>
                                  </m:r>
                                  <m:sSub>
                                    <m:sSubPr>
                                      <m:ctrlPr>
                                        <a:rPr lang="en-US" altLang="ja-JP" sz="1600" i="1">
                                          <a:latin typeface="Cambria Math" charset="0"/>
                                        </a:rPr>
                                      </m:ctrlPr>
                                    </m:sSubPr>
                                    <m:e>
                                      <m:r>
                                        <a:rPr lang="en-US" altLang="ja-JP" sz="1600" i="1">
                                          <a:latin typeface="Cambria Math" charset="0"/>
                                        </a:rPr>
                                        <m:t>𝑣</m:t>
                                      </m:r>
                                    </m:e>
                                    <m:sub>
                                      <m:r>
                                        <a:rPr lang="en-US" altLang="ja-JP" sz="1600" i="1">
                                          <a:latin typeface="Cambria Math" charset="0"/>
                                        </a:rPr>
                                        <m:t>𝑗</m:t>
                                      </m:r>
                                    </m:sub>
                                  </m:sSub>
                                  <m:r>
                                    <a:rPr lang="en-US" altLang="ja-JP" sz="1600" i="1">
                                      <a:latin typeface="Cambria Math" charset="0"/>
                                    </a:rPr>
                                    <m:t>, </m:t>
                                  </m:r>
                                  <m:r>
                                    <a:rPr lang="en-US" altLang="ja-JP" sz="1600" i="1">
                                      <a:latin typeface="Cambria Math" charset="0"/>
                                    </a:rPr>
                                    <m:t>𝑒</m:t>
                                  </m:r>
                                  <m:r>
                                    <a:rPr lang="en-US" altLang="ja-JP" sz="1600" i="1">
                                      <a:latin typeface="Cambria Math" charset="0"/>
                                    </a:rPr>
                                    <m:t>)</m:t>
                                  </m:r>
                                </m:num>
                                <m:den>
                                  <m:r>
                                    <a:rPr lang="mr-IN" altLang="ja-JP" sz="1600" i="1">
                                      <a:latin typeface="Cambria Math" charset="0"/>
                                      <a:ea typeface="Cambria Math" charset="0"/>
                                      <a:cs typeface="Cambria Math" charset="0"/>
                                    </a:rPr>
                                    <m:t>𝛿</m:t>
                                  </m:r>
                                  <m:d>
                                    <m:dPr>
                                      <m:ctrlPr>
                                        <a:rPr lang="en-US" altLang="ja-JP" sz="1600" i="1">
                                          <a:latin typeface="Cambria Math" charset="0"/>
                                          <a:ea typeface="Cambria Math" charset="0"/>
                                          <a:cs typeface="Cambria Math" charset="0"/>
                                        </a:rPr>
                                      </m:ctrlPr>
                                    </m:dPr>
                                    <m:e>
                                      <m:r>
                                        <a:rPr lang="en-US" altLang="ja-JP" sz="1600" i="1">
                                          <a:latin typeface="Cambria Math" charset="0"/>
                                          <a:ea typeface="Cambria Math" charset="0"/>
                                          <a:cs typeface="Cambria Math" charset="0"/>
                                        </a:rPr>
                                        <m:t>𝑒</m:t>
                                      </m:r>
                                    </m:e>
                                  </m:d>
                                </m:den>
                              </m:f>
                            </m:e>
                          </m:nary>
                        </m:num>
                        <m:den>
                          <m:sSubSup>
                            <m:sSubSupPr>
                              <m:ctrlPr>
                                <a:rPr lang="en-US" altLang="ja-JP" sz="1600" i="1">
                                  <a:latin typeface="Cambria Math" charset="0"/>
                                  <a:ea typeface="Cambria Math" charset="0"/>
                                  <a:cs typeface="Cambria Math" charset="0"/>
                                </a:rPr>
                              </m:ctrlPr>
                            </m:sSubSupPr>
                            <m:e>
                              <m:r>
                                <a:rPr lang="en-US" altLang="ja-JP" sz="1600" i="1">
                                  <a:latin typeface="Cambria Math" charset="0"/>
                                  <a:ea typeface="Cambria Math" charset="0"/>
                                  <a:cs typeface="Cambria Math" charset="0"/>
                                </a:rPr>
                                <m:t>𝑑</m:t>
                              </m:r>
                            </m:e>
                            <m:sub>
                              <m:r>
                                <a:rPr lang="en-US" altLang="ja-JP" sz="1600" i="1">
                                  <a:latin typeface="Cambria Math" charset="0"/>
                                  <a:ea typeface="Cambria Math" charset="0"/>
                                  <a:cs typeface="Cambria Math" charset="0"/>
                                </a:rPr>
                                <m:t>(</m:t>
                              </m:r>
                              <m:r>
                                <a:rPr lang="en-US" altLang="ja-JP" sz="1600" i="1">
                                  <a:latin typeface="Cambria Math" charset="0"/>
                                  <a:ea typeface="Cambria Math" charset="0"/>
                                  <a:cs typeface="Cambria Math" charset="0"/>
                                </a:rPr>
                                <m:t>𝑣</m:t>
                              </m:r>
                              <m:r>
                                <a:rPr lang="en-US" altLang="ja-JP" sz="1600" i="1">
                                  <a:latin typeface="Cambria Math" charset="0"/>
                                  <a:ea typeface="Cambria Math" charset="0"/>
                                  <a:cs typeface="Cambria Math" charset="0"/>
                                </a:rPr>
                                <m:t>)</m:t>
                              </m:r>
                            </m:sub>
                            <m:sup>
                              <m:r>
                                <a:rPr lang="en-US" altLang="ja-JP" sz="1600" i="1">
                                  <a:latin typeface="Cambria Math" charset="0"/>
                                  <a:ea typeface="Cambria Math" charset="0"/>
                                  <a:cs typeface="Cambria Math" charset="0"/>
                                </a:rPr>
                                <m:t>𝑙</m:t>
                              </m:r>
                            </m:sup>
                          </m:sSubSup>
                        </m:den>
                      </m:f>
                    </m:oMath>
                  </m:oMathPara>
                </a14:m>
                <a:endParaRPr lang="ja-JP" altLang="en-US" sz="1600" dirty="0"/>
              </a:p>
              <a:p>
                <a:endParaRPr kumimoji="1" lang="ja-JP" altLang="en-US" sz="1600"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82811" y="3918007"/>
                <a:ext cx="3218253" cy="1209562"/>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2655441" y="6191609"/>
                <a:ext cx="3484544" cy="604974"/>
              </a:xfrm>
              <a:prstGeom prst="rect">
                <a:avLst/>
              </a:prstGeom>
              <a:noFill/>
            </p:spPr>
            <p:txBody>
              <a:bodyPr wrap="none" rtlCol="0">
                <a:spAutoFit/>
              </a:bodyPr>
              <a:lstStyle/>
              <a:p>
                <a:pPr marL="285750" indent="-285750">
                  <a:buFont typeface="Wingdings" charset="2"/>
                  <a:buChar char="l"/>
                </a:pPr>
                <a:r>
                  <a:rPr lang="en-US" altLang="ja-JP" sz="1400" dirty="0"/>
                  <a:t>{</a:t>
                </a:r>
                <a14:m>
                  <m:oMath xmlns:m="http://schemas.openxmlformats.org/officeDocument/2006/math">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𝑖</m:t>
                        </m:r>
                      </m:sub>
                    </m:sSub>
                  </m:oMath>
                </a14:m>
                <a:r>
                  <a:rPr lang="en-US" altLang="ja-JP" sz="1400" dirty="0"/>
                  <a:t>, </a:t>
                </a:r>
                <a14:m>
                  <m:oMath xmlns:m="http://schemas.openxmlformats.org/officeDocument/2006/math">
                    <m:sSub>
                      <m:sSubPr>
                        <m:ctrlPr>
                          <a:rPr lang="en-US" altLang="ja-JP" sz="1400" i="1">
                            <a:latin typeface="Cambria Math" charset="0"/>
                          </a:rPr>
                        </m:ctrlPr>
                      </m:sSubPr>
                      <m:e>
                        <m:r>
                          <a:rPr lang="en-US" altLang="ja-JP" sz="1400" i="1">
                            <a:latin typeface="Cambria Math" charset="0"/>
                          </a:rPr>
                          <m:t>𝑣</m:t>
                        </m:r>
                      </m:e>
                      <m:sub>
                        <m:r>
                          <a:rPr lang="en-US" altLang="ja-JP" sz="1400" i="1">
                            <a:latin typeface="Cambria Math" charset="0"/>
                          </a:rPr>
                          <m:t>𝑗</m:t>
                        </m:r>
                      </m:sub>
                    </m:sSub>
                  </m:oMath>
                </a14:m>
                <a:r>
                  <a:rPr lang="en-US" altLang="ja-JP" sz="1400" dirty="0"/>
                  <a:t>}</a:t>
                </a:r>
                <a:r>
                  <a:rPr lang="ja-JP" altLang="en-US" sz="1400" dirty="0"/>
                  <a:t>を含むエッジが</a:t>
                </a:r>
                <a14:m>
                  <m:oMath xmlns:m="http://schemas.openxmlformats.org/officeDocument/2006/math">
                    <m:sSubSup>
                      <m:sSubSupPr>
                        <m:ctrlPr>
                          <a:rPr lang="en-US" altLang="ja-JP" sz="1400" i="1">
                            <a:latin typeface="Cambria Math" charset="0"/>
                            <a:ea typeface="Cambria Math" charset="0"/>
                            <a:cs typeface="Cambria Math" charset="0"/>
                          </a:rPr>
                        </m:ctrlPr>
                      </m:sSubSupPr>
                      <m:e>
                        <m:r>
                          <a:rPr lang="en-US" altLang="ja-JP" sz="1400" i="1">
                            <a:latin typeface="Cambria Math" charset="0"/>
                            <a:ea typeface="Cambria Math" charset="0"/>
                            <a:cs typeface="Cambria Math" charset="0"/>
                          </a:rPr>
                          <m:t>𝐸</m:t>
                        </m:r>
                      </m:e>
                      <m:sub>
                        <m:r>
                          <a:rPr lang="en-US" altLang="ja-JP" sz="1400" i="1">
                            <a:latin typeface="Cambria Math" charset="0"/>
                            <a:ea typeface="Cambria Math" charset="0"/>
                            <a:cs typeface="Cambria Math" charset="0"/>
                          </a:rPr>
                          <m:t>h</m:t>
                        </m:r>
                      </m:sub>
                      <m:sup>
                        <m:r>
                          <a:rPr lang="en-US" altLang="ja-JP" sz="1400" i="1">
                            <a:latin typeface="Cambria Math" charset="0"/>
                            <a:ea typeface="Cambria Math" charset="0"/>
                            <a:cs typeface="Cambria Math" charset="0"/>
                          </a:rPr>
                          <m:t>(</m:t>
                        </m:r>
                        <m:r>
                          <a:rPr lang="en-US" altLang="ja-JP" sz="1400" i="1">
                            <a:latin typeface="Cambria Math" charset="0"/>
                            <a:ea typeface="Cambria Math" charset="0"/>
                            <a:cs typeface="Cambria Math" charset="0"/>
                          </a:rPr>
                          <m:t>𝑙</m:t>
                        </m:r>
                        <m:r>
                          <a:rPr lang="en-US" altLang="ja-JP" sz="1400" i="1">
                            <a:latin typeface="Cambria Math" charset="0"/>
                            <a:ea typeface="Cambria Math" charset="0"/>
                            <a:cs typeface="Cambria Math" charset="0"/>
                          </a:rPr>
                          <m:t>)</m:t>
                        </m:r>
                      </m:sup>
                    </m:sSubSup>
                  </m:oMath>
                </a14:m>
                <a:r>
                  <a:rPr lang="ja-JP" altLang="en-US" sz="1400" dirty="0" smtClean="0"/>
                  <a:t>にない場合</a:t>
                </a:r>
                <a:endParaRPr lang="en-US" altLang="ja-JP" sz="1400" dirty="0" smtClean="0"/>
              </a:p>
              <a:p>
                <a:r>
                  <a:rPr lang="en-US" altLang="ja-JP" sz="1400" dirty="0"/>
                  <a:t> </a:t>
                </a:r>
                <a:r>
                  <a:rPr lang="en-US" altLang="ja-JP" sz="1400" dirty="0" smtClean="0"/>
                  <a:t>       </a:t>
                </a:r>
                <a14:m>
                  <m:oMath xmlns:m="http://schemas.openxmlformats.org/officeDocument/2006/math">
                    <m:sSubSup>
                      <m:sSubSupPr>
                        <m:ctrlPr>
                          <a:rPr lang="en-US" altLang="ja-JP" sz="1400" i="1">
                            <a:latin typeface="Cambria Math" charset="0"/>
                          </a:rPr>
                        </m:ctrlPr>
                      </m:sSubSupPr>
                      <m:e>
                        <m:r>
                          <a:rPr lang="en-US" altLang="ja-JP" sz="1400" i="1">
                            <a:latin typeface="Cambria Math" charset="0"/>
                          </a:rPr>
                          <m:t> </m:t>
                        </m:r>
                        <m:r>
                          <a:rPr lang="en-US" altLang="ja-JP" sz="1400" i="1">
                            <a:latin typeface="Cambria Math" charset="0"/>
                          </a:rPr>
                          <m:t>𝐴</m:t>
                        </m:r>
                      </m:e>
                      <m:sub>
                        <m:r>
                          <a:rPr lang="en-US" altLang="ja-JP" sz="1400" i="1">
                            <a:latin typeface="Cambria Math" charset="0"/>
                          </a:rPr>
                          <m:t>𝑖</m:t>
                        </m:r>
                        <m:r>
                          <a:rPr lang="en-US" altLang="ja-JP" sz="1400" i="1">
                            <a:latin typeface="Cambria Math" charset="0"/>
                          </a:rPr>
                          <m:t>,</m:t>
                        </m:r>
                        <m:r>
                          <a:rPr lang="en-US" altLang="ja-JP" sz="1400" i="1">
                            <a:latin typeface="Cambria Math" charset="0"/>
                          </a:rPr>
                          <m:t>𝑗</m:t>
                        </m:r>
                      </m:sub>
                      <m:sup>
                        <m:r>
                          <a:rPr lang="en-US" altLang="ja-JP" sz="1400" i="1">
                            <a:latin typeface="Cambria Math" charset="0"/>
                          </a:rPr>
                          <m:t>∗</m:t>
                        </m:r>
                      </m:sup>
                    </m:sSubSup>
                  </m:oMath>
                </a14:m>
                <a:r>
                  <a:rPr lang="ja-JP" altLang="en-US" sz="1400" dirty="0" smtClean="0"/>
                  <a:t>は減少</a:t>
                </a:r>
                <a:endParaRPr lang="ja-JP" altLang="en-US" sz="14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2655441" y="6191609"/>
                <a:ext cx="3484544" cy="604974"/>
              </a:xfrm>
              <a:prstGeom prst="rect">
                <a:avLst/>
              </a:prstGeom>
              <a:blipFill rotWithShape="0">
                <a:blip r:embed="rId21"/>
                <a:stretch>
                  <a:fillRect l="-350" b="-515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168606" y="5058248"/>
                <a:ext cx="2486835" cy="677878"/>
              </a:xfrm>
              <a:prstGeom prst="rect">
                <a:avLst/>
              </a:prstGeom>
              <a:noFill/>
            </p:spPr>
            <p:txBody>
              <a:bodyPr wrap="none" rtlCol="0">
                <a:spAutoFit/>
              </a:bodyPr>
              <a:lstStyle/>
              <a:p>
                <a14:m>
                  <m:oMath xmlns:m="http://schemas.openxmlformats.org/officeDocument/2006/math">
                    <m:r>
                      <a:rPr lang="ja-JP" altLang="en-US" i="1">
                        <a:latin typeface="Cambria Math" charset="0"/>
                        <a:ea typeface="Cambria Math" charset="0"/>
                        <a:cs typeface="Cambria Math" charset="0"/>
                      </a:rPr>
                      <m:t>𝛽</m:t>
                    </m:r>
                  </m:oMath>
                </a14:m>
                <a:r>
                  <a:rPr kumimoji="1" lang="ja-JP" altLang="en-US" dirty="0" smtClean="0"/>
                  <a:t>を大きくした場合の</a:t>
                </a:r>
                <a:endParaRPr lang="en-US" altLang="ja-JP" i="1" dirty="0" smtClean="0">
                  <a:latin typeface="Cambria Math" charset="0"/>
                </a:endParaRPr>
              </a:p>
              <a:p>
                <a14:m>
                  <m:oMath xmlns:m="http://schemas.openxmlformats.org/officeDocument/2006/math">
                    <m:sSubSup>
                      <m:sSubSupPr>
                        <m:ctrlPr>
                          <a:rPr lang="en-US" altLang="ja-JP" i="1">
                            <a:latin typeface="Cambria Math" charset="0"/>
                          </a:rPr>
                        </m:ctrlPr>
                      </m:sSubSupPr>
                      <m:e>
                        <m:r>
                          <a:rPr lang="en-US" altLang="ja-JP" i="1">
                            <a:latin typeface="Cambria Math" charset="0"/>
                          </a:rPr>
                          <m:t>𝐴</m:t>
                        </m:r>
                      </m:e>
                      <m:sub>
                        <m:r>
                          <a:rPr lang="en-US" altLang="ja-JP" i="1">
                            <a:latin typeface="Cambria Math" charset="0"/>
                          </a:rPr>
                          <m:t>𝑖</m:t>
                        </m:r>
                        <m:r>
                          <a:rPr lang="en-US" altLang="ja-JP" i="1">
                            <a:latin typeface="Cambria Math" charset="0"/>
                          </a:rPr>
                          <m:t>,</m:t>
                        </m:r>
                        <m:r>
                          <a:rPr lang="en-US" altLang="ja-JP" i="1">
                            <a:latin typeface="Cambria Math" charset="0"/>
                          </a:rPr>
                          <m:t>𝑗</m:t>
                        </m:r>
                      </m:sub>
                      <m:sup>
                        <m:r>
                          <a:rPr lang="en-US" altLang="ja-JP" i="1">
                            <a:latin typeface="Cambria Math" charset="0"/>
                          </a:rPr>
                          <m:t>∗</m:t>
                        </m:r>
                      </m:sup>
                    </m:sSubSup>
                  </m:oMath>
                </a14:m>
                <a:r>
                  <a:rPr kumimoji="1" lang="ja-JP" altLang="en-US" dirty="0" smtClean="0"/>
                  <a:t>の変化は</a:t>
                </a:r>
                <a:r>
                  <a:rPr kumimoji="1" lang="en-US" altLang="ja-JP" dirty="0" smtClean="0"/>
                  <a:t>3</a:t>
                </a:r>
                <a:r>
                  <a:rPr kumimoji="1" lang="ja-JP" altLang="en-US" dirty="0" smtClean="0"/>
                  <a:t>通りある</a:t>
                </a:r>
                <a:endParaRPr kumimoji="1" lang="ja-JP" altLang="en-US"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168606" y="5058248"/>
                <a:ext cx="2486835" cy="677878"/>
              </a:xfrm>
              <a:prstGeom prst="rect">
                <a:avLst/>
              </a:prstGeom>
              <a:blipFill rotWithShape="0">
                <a:blip r:embed="rId22"/>
                <a:stretch>
                  <a:fillRect l="-735" t="-7207" r="-1716" b="-9009"/>
                </a:stretch>
              </a:blipFill>
            </p:spPr>
            <p:txBody>
              <a:bodyPr/>
              <a:lstStyle/>
              <a:p>
                <a:r>
                  <a:rPr lang="ja-JP" altLang="en-US">
                    <a:noFill/>
                  </a:rPr>
                  <a:t> </a:t>
                </a:r>
              </a:p>
            </p:txBody>
          </p:sp>
        </mc:Fallback>
      </mc:AlternateContent>
    </p:spTree>
    <p:custDataLst>
      <p:tags r:id="rId1"/>
    </p:custDataLst>
    <p:extLst>
      <p:ext uri="{BB962C8B-B14F-4D97-AF65-F5344CB8AC3E}">
        <p14:creationId xmlns:p14="http://schemas.microsoft.com/office/powerpoint/2010/main" val="1478936574"/>
      </p:ext>
    </p:extLst>
  </p:cSld>
  <p:clrMapOvr>
    <a:masterClrMapping/>
  </p:clrMapOvr>
  <mc:AlternateContent xmlns:mc="http://schemas.openxmlformats.org/markup-compatibility/2006" xmlns:p14="http://schemas.microsoft.com/office/powerpoint/2010/main">
    <mc:Choice Requires="p14">
      <p:transition spd="slow" p14:dur="2000" advTm="75380"/>
    </mc:Choice>
    <mc:Fallback xmlns="">
      <p:transition spd="slow" advTm="7538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3"/>
</p:tagLst>
</file>

<file path=ppt/tags/tag2.xml><?xml version="1.0" encoding="utf-8"?>
<p:tagLst xmlns:a="http://schemas.openxmlformats.org/drawingml/2006/main" xmlns:r="http://schemas.openxmlformats.org/officeDocument/2006/relationships" xmlns:p="http://schemas.openxmlformats.org/presentationml/2006/main">
  <p:tag name="TIMING" val="|32.4|12.1|18.8|7.9|12.3"/>
</p:tagLst>
</file>

<file path=ppt/theme/theme1.xml><?xml version="1.0" encoding="utf-8"?>
<a:theme xmlns:a="http://schemas.openxmlformats.org/drawingml/2006/main" name="テーマ2">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テーマ2" id="{F1A4B895-9DB2-CF43-A3FF-5E64D84D3B0F}" vid="{F0F65F7F-F0F1-074E-81F5-157D9BBCEEE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64428</TotalTime>
  <Words>1202</Words>
  <Application>Microsoft Macintosh PowerPoint</Application>
  <PresentationFormat>画面に合わせる (4:3)</PresentationFormat>
  <Paragraphs>345</Paragraphs>
  <Slides>15</Slides>
  <Notes>15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15</vt:i4>
      </vt:variant>
    </vt:vector>
  </HeadingPairs>
  <TitlesOfParts>
    <vt:vector size="26" baseType="lpstr">
      <vt:lpstr>Cambria Math</vt:lpstr>
      <vt:lpstr>Meiryo</vt:lpstr>
      <vt:lpstr>Roboto Condensed Light</vt:lpstr>
      <vt:lpstr>Roboto Light</vt:lpstr>
      <vt:lpstr>Spica Neue</vt:lpstr>
      <vt:lpstr>Spica Neue Light</vt:lpstr>
      <vt:lpstr>Wingdings</vt:lpstr>
      <vt:lpstr>Yu Gothic</vt:lpstr>
      <vt:lpstr>メイリオ</vt:lpstr>
      <vt:lpstr>Arial</vt:lpstr>
      <vt:lpstr>テーマ2</vt:lpstr>
      <vt:lpstr>ユーザーの好みに　合ったモデルを用いた　　レコメンデーション</vt:lpstr>
      <vt:lpstr>背景</vt:lpstr>
      <vt:lpstr>多様な関係を表すグラフ</vt:lpstr>
      <vt:lpstr>目的</vt:lpstr>
      <vt:lpstr>提案手法の概要</vt:lpstr>
      <vt:lpstr>ハイパーグラフ</vt:lpstr>
      <vt:lpstr>PowerPoint プレゼンテーション</vt:lpstr>
      <vt:lpstr>提案手法 (推薦因子の定義)</vt:lpstr>
      <vt:lpstr>提案手法 (推薦因子の寄与分を変化させる方法)</vt:lpstr>
      <vt:lpstr>遷移確率行列の変化の例</vt:lpstr>
      <vt:lpstr>実験(データセット)</vt:lpstr>
      <vt:lpstr>実験</vt:lpstr>
      <vt:lpstr>実験結果(ハイパーエッジの重みが異なるモデル間における推薦結果の違い)</vt:lpstr>
      <vt:lpstr>実験結果(推薦の精度)</vt:lpstr>
      <vt:lpstr>結論, 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音楽推薦における推薦理由の提示</dc:title>
  <dc:creator>茅根　宏介</dc:creator>
  <cp:lastModifiedBy>茅根　宏介</cp:lastModifiedBy>
  <cp:revision>753</cp:revision>
  <cp:lastPrinted>2020-02-26T05:06:39Z</cp:lastPrinted>
  <dcterms:created xsi:type="dcterms:W3CDTF">2019-09-02T04:29:44Z</dcterms:created>
  <dcterms:modified xsi:type="dcterms:W3CDTF">2020-03-09T02:27:39Z</dcterms:modified>
</cp:coreProperties>
</file>