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8" r:id="rId5"/>
    <p:sldId id="264" r:id="rId6"/>
    <p:sldId id="266" r:id="rId7"/>
    <p:sldId id="267" r:id="rId8"/>
    <p:sldId id="260" r:id="rId9"/>
    <p:sldId id="261" r:id="rId10"/>
    <p:sldId id="269" r:id="rId11"/>
    <p:sldId id="270" r:id="rId12"/>
    <p:sldId id="271" r:id="rId13"/>
    <p:sldId id="272" r:id="rId14"/>
    <p:sldId id="273" r:id="rId15"/>
    <p:sldId id="263" r:id="rId16"/>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BF7CD54A-C57A-44DB-A74F-459F689BD7D9}" type="datetimeFigureOut">
              <a:rPr lang="en-IN" smtClean="0"/>
              <a:t>06-05-2017</a:t>
            </a:fld>
            <a:endParaRPr lang="en-IN"/>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EB0A96E5-29D0-45C0-A6B3-5FF328AC88BB}" type="slidenum">
              <a:rPr lang="en-IN" smtClean="0"/>
              <a:t>‹#›</a:t>
            </a:fld>
            <a:endParaRPr lang="en-IN"/>
          </a:p>
        </p:txBody>
      </p:sp>
    </p:spTree>
    <p:extLst>
      <p:ext uri="{BB962C8B-B14F-4D97-AF65-F5344CB8AC3E}">
        <p14:creationId xmlns:p14="http://schemas.microsoft.com/office/powerpoint/2010/main" val="181410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B0A96E5-29D0-45C0-A6B3-5FF328AC88BB}" type="slidenum">
              <a:rPr lang="en-IN" smtClean="0"/>
              <a:t>6</a:t>
            </a:fld>
            <a:endParaRPr lang="en-IN"/>
          </a:p>
        </p:txBody>
      </p:sp>
    </p:spTree>
    <p:extLst>
      <p:ext uri="{BB962C8B-B14F-4D97-AF65-F5344CB8AC3E}">
        <p14:creationId xmlns:p14="http://schemas.microsoft.com/office/powerpoint/2010/main" val="315228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B0A96E5-29D0-45C0-A6B3-5FF328AC88BB}" type="slidenum">
              <a:rPr lang="en-IN" smtClean="0"/>
              <a:t>7</a:t>
            </a:fld>
            <a:endParaRPr lang="en-IN"/>
          </a:p>
        </p:txBody>
      </p:sp>
    </p:spTree>
    <p:extLst>
      <p:ext uri="{BB962C8B-B14F-4D97-AF65-F5344CB8AC3E}">
        <p14:creationId xmlns:p14="http://schemas.microsoft.com/office/powerpoint/2010/main" val="72984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27579" y="825500"/>
            <a:ext cx="6238240" cy="6705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90547" y="825500"/>
            <a:ext cx="7512304" cy="69469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1220089" y="1942084"/>
            <a:ext cx="8253220" cy="23901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5/6/2017</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3300" y="2559050"/>
            <a:ext cx="8382000" cy="1477328"/>
          </a:xfrm>
          <a:prstGeom prst="rect">
            <a:avLst/>
          </a:prstGeom>
        </p:spPr>
        <p:txBody>
          <a:bodyPr vert="horz" wrap="square" lIns="0" tIns="0" rIns="0" bIns="0" rtlCol="0">
            <a:spAutoFit/>
          </a:bodyPr>
          <a:lstStyle/>
          <a:p>
            <a:pPr marL="635" algn="ctr"/>
            <a:r>
              <a:rPr lang="en-IN" sz="3200" b="1" dirty="0" smtClean="0"/>
              <a:t>Investigation of Multi </a:t>
            </a:r>
            <a:r>
              <a:rPr lang="en-IN" sz="3200" b="1" dirty="0"/>
              <a:t>user signal detection in </a:t>
            </a:r>
            <a:r>
              <a:rPr lang="en-IN" sz="3200" b="1" dirty="0" smtClean="0"/>
              <a:t>large </a:t>
            </a:r>
            <a:r>
              <a:rPr lang="en-IN" sz="3200" b="1" dirty="0"/>
              <a:t>scale MU-MIMO </a:t>
            </a:r>
            <a:r>
              <a:rPr lang="en-IN" sz="3200" b="1" dirty="0" smtClean="0"/>
              <a:t>systems</a:t>
            </a:r>
            <a:r>
              <a:rPr lang="en-IN" sz="3200" b="1" dirty="0"/>
              <a:t/>
            </a:r>
            <a:br>
              <a:rPr lang="en-IN" sz="3200" b="1" dirty="0"/>
            </a:br>
            <a:endParaRPr sz="3200" dirty="0"/>
          </a:p>
        </p:txBody>
      </p:sp>
      <p:sp>
        <p:nvSpPr>
          <p:cNvPr id="3" name="object 3"/>
          <p:cNvSpPr txBox="1"/>
          <p:nvPr/>
        </p:nvSpPr>
        <p:spPr>
          <a:xfrm>
            <a:off x="469900" y="4768850"/>
            <a:ext cx="5029200" cy="1034129"/>
          </a:xfrm>
          <a:prstGeom prst="rect">
            <a:avLst/>
          </a:prstGeom>
        </p:spPr>
        <p:txBody>
          <a:bodyPr vert="horz" wrap="square" lIns="0" tIns="0" rIns="0" bIns="0" rtlCol="0">
            <a:spAutoFit/>
          </a:bodyPr>
          <a:lstStyle/>
          <a:p>
            <a:pPr marL="189230" marR="5080" indent="-177165">
              <a:lnSpc>
                <a:spcPct val="120000"/>
              </a:lnSpc>
            </a:pPr>
            <a:r>
              <a:rPr lang="en-IN" sz="2800" dirty="0" smtClean="0">
                <a:latin typeface="Calibri"/>
                <a:cs typeface="Calibri"/>
              </a:rPr>
              <a:t>13BEC0342-B.Sai Ram </a:t>
            </a:r>
            <a:r>
              <a:rPr lang="en-IN" sz="2800" dirty="0" err="1" smtClean="0">
                <a:latin typeface="Calibri"/>
                <a:cs typeface="Calibri"/>
              </a:rPr>
              <a:t>Susheel</a:t>
            </a:r>
            <a:endParaRPr lang="en-IN" sz="2800" dirty="0" smtClean="0">
              <a:latin typeface="Calibri"/>
              <a:cs typeface="Calibri"/>
            </a:endParaRPr>
          </a:p>
          <a:p>
            <a:pPr marL="189230" marR="5080" indent="-177165">
              <a:lnSpc>
                <a:spcPct val="120000"/>
              </a:lnSpc>
            </a:pPr>
            <a:r>
              <a:rPr lang="en-IN" sz="2800" dirty="0" smtClean="0">
                <a:latin typeface="Calibri"/>
                <a:cs typeface="Calibri"/>
              </a:rPr>
              <a:t>13BEC0697-K.Sai Krishna Prasad</a:t>
            </a:r>
            <a:endParaRPr sz="2800" dirty="0">
              <a:latin typeface="Calibri"/>
              <a:cs typeface="Calibri"/>
            </a:endParaRPr>
          </a:p>
        </p:txBody>
      </p:sp>
      <p:sp>
        <p:nvSpPr>
          <p:cNvPr id="4" name="object 4"/>
          <p:cNvSpPr txBox="1"/>
          <p:nvPr/>
        </p:nvSpPr>
        <p:spPr>
          <a:xfrm>
            <a:off x="6281420" y="4498340"/>
            <a:ext cx="3388360" cy="2174954"/>
          </a:xfrm>
          <a:prstGeom prst="rect">
            <a:avLst/>
          </a:prstGeom>
        </p:spPr>
        <p:txBody>
          <a:bodyPr vert="horz" wrap="square" lIns="0" tIns="0" rIns="0" bIns="0" rtlCol="0">
            <a:spAutoFit/>
          </a:bodyPr>
          <a:lstStyle/>
          <a:p>
            <a:pPr algn="ctr">
              <a:lnSpc>
                <a:spcPct val="100000"/>
              </a:lnSpc>
            </a:pPr>
            <a:r>
              <a:rPr sz="3200" b="1" spc="-20" dirty="0">
                <a:solidFill>
                  <a:srgbClr val="888888"/>
                </a:solidFill>
                <a:latin typeface="Calibri"/>
                <a:cs typeface="Calibri"/>
              </a:rPr>
              <a:t>Faculty</a:t>
            </a:r>
            <a:r>
              <a:rPr sz="3200" b="1" spc="-25" dirty="0">
                <a:solidFill>
                  <a:srgbClr val="888888"/>
                </a:solidFill>
                <a:latin typeface="Calibri"/>
                <a:cs typeface="Calibri"/>
              </a:rPr>
              <a:t> </a:t>
            </a:r>
            <a:r>
              <a:rPr sz="3200" b="1" spc="-5" dirty="0">
                <a:solidFill>
                  <a:srgbClr val="888888"/>
                </a:solidFill>
                <a:latin typeface="Calibri"/>
                <a:cs typeface="Calibri"/>
              </a:rPr>
              <a:t>Guide</a:t>
            </a:r>
            <a:endParaRPr sz="3200" b="1" dirty="0">
              <a:latin typeface="Calibri"/>
              <a:cs typeface="Calibri"/>
            </a:endParaRPr>
          </a:p>
          <a:p>
            <a:pPr marL="12700" marR="5080" algn="ctr">
              <a:lnSpc>
                <a:spcPct val="100000"/>
              </a:lnSpc>
              <a:spcBef>
                <a:spcPts val="765"/>
              </a:spcBef>
            </a:pPr>
            <a:r>
              <a:rPr lang="en-IN" sz="3200" b="1" spc="-10" dirty="0" err="1" smtClean="0">
                <a:solidFill>
                  <a:srgbClr val="888888"/>
                </a:solidFill>
                <a:latin typeface="Calibri"/>
                <a:cs typeface="Calibri"/>
              </a:rPr>
              <a:t>Prof.</a:t>
            </a:r>
            <a:r>
              <a:rPr lang="en-IN" sz="3200" b="1" spc="-10" dirty="0" smtClean="0">
                <a:solidFill>
                  <a:srgbClr val="888888"/>
                </a:solidFill>
                <a:latin typeface="Calibri"/>
                <a:cs typeface="Calibri"/>
              </a:rPr>
              <a:t> </a:t>
            </a:r>
            <a:r>
              <a:rPr lang="en-IN" sz="3200" b="1" spc="-10" dirty="0" err="1" smtClean="0">
                <a:solidFill>
                  <a:srgbClr val="888888"/>
                </a:solidFill>
                <a:latin typeface="Calibri"/>
                <a:cs typeface="Calibri"/>
              </a:rPr>
              <a:t>Kalapraveen</a:t>
            </a:r>
            <a:r>
              <a:rPr lang="en-IN" sz="3200" b="1" spc="-10" dirty="0" smtClean="0">
                <a:solidFill>
                  <a:srgbClr val="888888"/>
                </a:solidFill>
                <a:latin typeface="Calibri"/>
                <a:cs typeface="Calibri"/>
              </a:rPr>
              <a:t> </a:t>
            </a:r>
            <a:r>
              <a:rPr lang="en-IN" sz="3200" b="1" spc="-10" dirty="0" err="1" smtClean="0">
                <a:solidFill>
                  <a:srgbClr val="888888"/>
                </a:solidFill>
                <a:latin typeface="Calibri"/>
                <a:cs typeface="Calibri"/>
              </a:rPr>
              <a:t>Bagadi</a:t>
            </a:r>
            <a:endParaRPr lang="en-IN" sz="3200" b="1" spc="-10" dirty="0" smtClean="0">
              <a:solidFill>
                <a:srgbClr val="888888"/>
              </a:solidFill>
              <a:latin typeface="Calibri"/>
              <a:cs typeface="Calibri"/>
            </a:endParaRPr>
          </a:p>
          <a:p>
            <a:pPr marL="12700" marR="5080" algn="ctr">
              <a:lnSpc>
                <a:spcPct val="100000"/>
              </a:lnSpc>
              <a:spcBef>
                <a:spcPts val="765"/>
              </a:spcBef>
            </a:pPr>
            <a:endParaRPr sz="3200" dirty="0">
              <a:latin typeface="Calibri"/>
              <a:cs typeface="Calibri"/>
            </a:endParaRPr>
          </a:p>
        </p:txBody>
      </p:sp>
      <p:sp>
        <p:nvSpPr>
          <p:cNvPr id="5" name="object 5"/>
          <p:cNvSpPr txBox="1"/>
          <p:nvPr/>
        </p:nvSpPr>
        <p:spPr>
          <a:xfrm>
            <a:off x="1096772" y="1054100"/>
            <a:ext cx="8572500" cy="508634"/>
          </a:xfrm>
          <a:prstGeom prst="rect">
            <a:avLst/>
          </a:prstGeom>
        </p:spPr>
        <p:txBody>
          <a:bodyPr vert="horz" wrap="square" lIns="0" tIns="0" rIns="0" bIns="0" rtlCol="0">
            <a:spAutoFit/>
          </a:bodyPr>
          <a:lstStyle/>
          <a:p>
            <a:pPr marL="12700">
              <a:lnSpc>
                <a:spcPct val="100000"/>
              </a:lnSpc>
            </a:pPr>
            <a:r>
              <a:rPr sz="3200" b="1" spc="-5" dirty="0">
                <a:latin typeface="Calibri"/>
                <a:cs typeface="Calibri"/>
              </a:rPr>
              <a:t>B. </a:t>
            </a:r>
            <a:r>
              <a:rPr sz="3200" b="1" spc="-75" dirty="0">
                <a:latin typeface="Calibri"/>
                <a:cs typeface="Calibri"/>
              </a:rPr>
              <a:t>Tech </a:t>
            </a:r>
            <a:r>
              <a:rPr sz="3200" b="1" spc="-25" dirty="0">
                <a:latin typeface="Calibri"/>
                <a:cs typeface="Calibri"/>
              </a:rPr>
              <a:t>ECE </a:t>
            </a:r>
            <a:r>
              <a:rPr sz="3200" b="1" spc="-5" dirty="0">
                <a:latin typeface="Calibri"/>
                <a:cs typeface="Calibri"/>
              </a:rPr>
              <a:t>FINAL </a:t>
            </a:r>
            <a:r>
              <a:rPr sz="3200" b="1" spc="-20" dirty="0">
                <a:latin typeface="Calibri"/>
                <a:cs typeface="Calibri"/>
              </a:rPr>
              <a:t>YEAR PROJECT </a:t>
            </a:r>
            <a:r>
              <a:rPr sz="3200" b="1" spc="-20" dirty="0" smtClean="0">
                <a:latin typeface="Calibri"/>
                <a:cs typeface="Calibri"/>
              </a:rPr>
              <a:t>–</a:t>
            </a:r>
            <a:r>
              <a:rPr lang="en-IN" sz="3200" b="1" spc="-20" dirty="0" smtClean="0">
                <a:latin typeface="Calibri"/>
                <a:cs typeface="Calibri"/>
              </a:rPr>
              <a:t>FINAL</a:t>
            </a:r>
            <a:r>
              <a:rPr sz="3200" b="1" spc="245" dirty="0" smtClean="0">
                <a:latin typeface="Calibri"/>
                <a:cs typeface="Calibri"/>
              </a:rPr>
              <a:t> </a:t>
            </a:r>
            <a:r>
              <a:rPr sz="3200" b="1" spc="-10" dirty="0">
                <a:latin typeface="Calibri"/>
                <a:cs typeface="Calibri"/>
              </a:rPr>
              <a:t>REVIEW</a:t>
            </a:r>
            <a:endParaRPr sz="32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300" y="196850"/>
            <a:ext cx="7718551" cy="1323340"/>
          </a:xfrm>
        </p:spPr>
        <p:txBody>
          <a:bodyPr/>
          <a:lstStyle/>
          <a:p>
            <a:pPr algn="ctr"/>
            <a:r>
              <a:rPr lang="en-IN" dirty="0" smtClean="0"/>
              <a:t>PARAMETERS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63757164"/>
              </p:ext>
            </p:extLst>
          </p:nvPr>
        </p:nvGraphicFramePr>
        <p:xfrm>
          <a:off x="562548" y="1949450"/>
          <a:ext cx="9067800" cy="4080215"/>
        </p:xfrm>
        <a:graphic>
          <a:graphicData uri="http://schemas.openxmlformats.org/drawingml/2006/table">
            <a:tbl>
              <a:tblPr firstRow="1" firstCol="1" bandRow="1"/>
              <a:tblGrid>
                <a:gridCol w="4442798"/>
                <a:gridCol w="4625002"/>
              </a:tblGrid>
              <a:tr h="641274">
                <a:tc>
                  <a:txBody>
                    <a:bodyPr/>
                    <a:lstStyle/>
                    <a:p>
                      <a:pPr>
                        <a:lnSpc>
                          <a:spcPct val="115000"/>
                        </a:lnSpc>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Parameters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Value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28575"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1370">
                <a:tc>
                  <a:txBody>
                    <a:bodyPr/>
                    <a:lstStyle/>
                    <a:p>
                      <a:pPr>
                        <a:lnSpc>
                          <a:spcPct val="11500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 frame size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1000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598081">
                <a:tc>
                  <a:txBody>
                    <a:bodyPr/>
                    <a:lstStyle/>
                    <a:p>
                      <a:pPr>
                        <a:lnSpc>
                          <a:spcPct val="115000"/>
                        </a:lnSpc>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Number of data frames (</a:t>
                      </a:r>
                      <a:r>
                        <a:rPr lang="en-US" sz="2000" i="1">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i="1" baseline="-2500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1000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672842">
                <a:tc>
                  <a:txBody>
                    <a:bodyPr/>
                    <a:lstStyle/>
                    <a:p>
                      <a:pPr>
                        <a:lnSpc>
                          <a:spcPct val="115000"/>
                        </a:lnSpc>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Modulation technique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BPSK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458528">
                <a:tc>
                  <a:txBody>
                    <a:bodyPr/>
                    <a:lstStyle/>
                    <a:p>
                      <a:pPr>
                        <a:lnSpc>
                          <a:spcPct val="115000"/>
                        </a:lnSpc>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Number of Receiving Antennas (</a:t>
                      </a:r>
                      <a:r>
                        <a:rPr lang="en-US" sz="2000" i="1">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747600">
                <a:tc>
                  <a:txBody>
                    <a:bodyPr/>
                    <a:lstStyle/>
                    <a:p>
                      <a:pPr>
                        <a:lnSpc>
                          <a:spcPct val="115000"/>
                        </a:lnSpc>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Number of Users (</a:t>
                      </a:r>
                      <a:r>
                        <a:rPr lang="en-US" sz="2000" i="1">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128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337748">
                <a:tc>
                  <a:txBody>
                    <a:bodyPr/>
                    <a:lstStyle/>
                    <a:p>
                      <a:pPr>
                        <a:lnSpc>
                          <a:spcPct val="11500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Channel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Rayleigh Flat Fading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Grp="1" noChangeArrowheads="1"/>
          </p:cNvSpPr>
          <p:nvPr>
            <p:ph type="body" idx="1"/>
          </p:nvPr>
        </p:nvSpPr>
        <p:spPr bwMode="auto">
          <a:xfrm>
            <a:off x="562548" y="1273870"/>
            <a:ext cx="966095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Table 2.1: Basic simulation parameters of the SDMA–OFDM with classical MUDs  </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11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547" y="349250"/>
            <a:ext cx="7512304" cy="838200"/>
          </a:xfrm>
        </p:spPr>
        <p:txBody>
          <a:bodyPr/>
          <a:lstStyle/>
          <a:p>
            <a:pPr algn="ctr"/>
            <a:r>
              <a:rPr lang="en-IN" dirty="0" smtClean="0"/>
              <a:t>RESULTS</a:t>
            </a:r>
            <a:endParaRPr lang="en-IN" dirty="0"/>
          </a:p>
        </p:txBody>
      </p:sp>
      <p:pic>
        <p:nvPicPr>
          <p:cNvPr id="4" name="Picture 3"/>
          <p:cNvPicPr>
            <a:picLocks noChangeAspect="1"/>
          </p:cNvPicPr>
          <p:nvPr/>
        </p:nvPicPr>
        <p:blipFill>
          <a:blip r:embed="rId2"/>
          <a:stretch>
            <a:fillRect/>
          </a:stretch>
        </p:blipFill>
        <p:spPr>
          <a:xfrm>
            <a:off x="1079500" y="1485795"/>
            <a:ext cx="8534400" cy="4959455"/>
          </a:xfrm>
          <a:prstGeom prst="rect">
            <a:avLst/>
          </a:prstGeom>
        </p:spPr>
      </p:pic>
      <p:sp>
        <p:nvSpPr>
          <p:cNvPr id="3" name="Text Placeholder 2"/>
          <p:cNvSpPr>
            <a:spLocks noGrp="1"/>
          </p:cNvSpPr>
          <p:nvPr>
            <p:ph type="body" idx="1"/>
          </p:nvPr>
        </p:nvSpPr>
        <p:spPr>
          <a:xfrm>
            <a:off x="1841500" y="6445250"/>
            <a:ext cx="7631809" cy="892552"/>
          </a:xfrm>
        </p:spPr>
        <p:txBody>
          <a:bodyPr/>
          <a:lstStyle/>
          <a:p>
            <a:r>
              <a:rPr lang="en-US" sz="2000" b="1" dirty="0"/>
              <a:t>Figure 2: Average BER performance of all 64 users using various MUDs for a MU-MIMO system with 128 receiving antennas</a:t>
            </a:r>
            <a:endParaRPr lang="en-IN" sz="2000" dirty="0"/>
          </a:p>
          <a:p>
            <a:endParaRPr lang="en-IN" dirty="0"/>
          </a:p>
        </p:txBody>
      </p:sp>
    </p:spTree>
    <p:extLst>
      <p:ext uri="{BB962C8B-B14F-4D97-AF65-F5344CB8AC3E}">
        <p14:creationId xmlns:p14="http://schemas.microsoft.com/office/powerpoint/2010/main" val="210264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00" y="273050"/>
            <a:ext cx="7413751" cy="914400"/>
          </a:xfrm>
        </p:spPr>
        <p:txBody>
          <a:bodyPr/>
          <a:lstStyle/>
          <a:p>
            <a:pPr algn="ctr"/>
            <a:r>
              <a:rPr lang="en-IN" dirty="0" smtClean="0"/>
              <a:t>RESULTS</a:t>
            </a:r>
            <a:endParaRPr lang="en-IN" dirty="0"/>
          </a:p>
        </p:txBody>
      </p:sp>
      <p:pic>
        <p:nvPicPr>
          <p:cNvPr id="4" name="Picture 3"/>
          <p:cNvPicPr>
            <a:picLocks noChangeAspect="1"/>
          </p:cNvPicPr>
          <p:nvPr/>
        </p:nvPicPr>
        <p:blipFill>
          <a:blip r:embed="rId2"/>
          <a:stretch>
            <a:fillRect/>
          </a:stretch>
        </p:blipFill>
        <p:spPr>
          <a:xfrm>
            <a:off x="437292" y="1416050"/>
            <a:ext cx="9481408" cy="4280005"/>
          </a:xfrm>
          <a:prstGeom prst="rect">
            <a:avLst/>
          </a:prstGeom>
        </p:spPr>
      </p:pic>
      <p:sp>
        <p:nvSpPr>
          <p:cNvPr id="3" name="Text Placeholder 2"/>
          <p:cNvSpPr>
            <a:spLocks noGrp="1"/>
          </p:cNvSpPr>
          <p:nvPr>
            <p:ph type="body" idx="1"/>
          </p:nvPr>
        </p:nvSpPr>
        <p:spPr>
          <a:xfrm>
            <a:off x="1917700" y="6064250"/>
            <a:ext cx="7555608" cy="892552"/>
          </a:xfrm>
        </p:spPr>
        <p:txBody>
          <a:bodyPr/>
          <a:lstStyle/>
          <a:p>
            <a:r>
              <a:rPr lang="en-US" sz="2000" b="1" dirty="0"/>
              <a:t>Figure 3: Average BER performance of all 128 users using various MUDs for a MU-MIMO system with 128 receiving antennas</a:t>
            </a:r>
            <a:endParaRPr lang="en-IN" sz="2000" dirty="0"/>
          </a:p>
          <a:p>
            <a:endParaRPr lang="en-IN" dirty="0"/>
          </a:p>
        </p:txBody>
      </p:sp>
    </p:spTree>
    <p:extLst>
      <p:ext uri="{BB962C8B-B14F-4D97-AF65-F5344CB8AC3E}">
        <p14:creationId xmlns:p14="http://schemas.microsoft.com/office/powerpoint/2010/main" val="379949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96850"/>
            <a:ext cx="9982200" cy="677108"/>
          </a:xfrm>
        </p:spPr>
        <p:txBody>
          <a:bodyPr/>
          <a:lstStyle/>
          <a:p>
            <a:pPr algn="ctr"/>
            <a:r>
              <a:rPr lang="en-IN" dirty="0" smtClean="0"/>
              <a:t>RESULTS</a:t>
            </a:r>
            <a:endParaRPr lang="en-IN" dirty="0"/>
          </a:p>
        </p:txBody>
      </p:sp>
      <p:pic>
        <p:nvPicPr>
          <p:cNvPr id="5" name="Picture 4"/>
          <p:cNvPicPr>
            <a:picLocks noChangeAspect="1"/>
          </p:cNvPicPr>
          <p:nvPr/>
        </p:nvPicPr>
        <p:blipFill>
          <a:blip r:embed="rId2"/>
          <a:stretch>
            <a:fillRect/>
          </a:stretch>
        </p:blipFill>
        <p:spPr>
          <a:xfrm>
            <a:off x="273655" y="962077"/>
            <a:ext cx="3208217" cy="3292644"/>
          </a:xfrm>
          <a:prstGeom prst="rect">
            <a:avLst/>
          </a:prstGeom>
        </p:spPr>
      </p:pic>
      <p:sp>
        <p:nvSpPr>
          <p:cNvPr id="3" name="Text Placeholder 2"/>
          <p:cNvSpPr>
            <a:spLocks noGrp="1"/>
          </p:cNvSpPr>
          <p:nvPr>
            <p:ph type="body" idx="1"/>
          </p:nvPr>
        </p:nvSpPr>
        <p:spPr>
          <a:xfrm>
            <a:off x="5575300" y="4692650"/>
            <a:ext cx="4876800" cy="2492990"/>
          </a:xfrm>
        </p:spPr>
        <p:txBody>
          <a:bodyPr/>
          <a:lstStyle/>
          <a:p>
            <a:r>
              <a:rPr lang="en-US" sz="2400" b="1" dirty="0"/>
              <a:t>Figure 4: Estimated symbol distribution of User-1 using various MUDs when User-1 is always transmitting ‘–1’ at 10 dB SNR value (a) ZF (b) MMSE (c) ZF-LAS (d) MMSE-LAS</a:t>
            </a:r>
            <a:endParaRPr lang="en-IN" sz="2400" dirty="0"/>
          </a:p>
          <a:p>
            <a:endParaRPr lang="en-IN" dirty="0"/>
          </a:p>
        </p:txBody>
      </p:sp>
      <p:pic>
        <p:nvPicPr>
          <p:cNvPr id="6" name="Picture 5"/>
          <p:cNvPicPr>
            <a:picLocks noChangeAspect="1"/>
          </p:cNvPicPr>
          <p:nvPr/>
        </p:nvPicPr>
        <p:blipFill>
          <a:blip r:embed="rId3"/>
          <a:stretch>
            <a:fillRect/>
          </a:stretch>
        </p:blipFill>
        <p:spPr>
          <a:xfrm>
            <a:off x="3450046" y="1011518"/>
            <a:ext cx="3222289" cy="3292643"/>
          </a:xfrm>
          <a:prstGeom prst="rect">
            <a:avLst/>
          </a:prstGeom>
        </p:spPr>
      </p:pic>
      <p:pic>
        <p:nvPicPr>
          <p:cNvPr id="7" name="Picture 6"/>
          <p:cNvPicPr>
            <a:picLocks noChangeAspect="1"/>
          </p:cNvPicPr>
          <p:nvPr/>
        </p:nvPicPr>
        <p:blipFill>
          <a:blip r:embed="rId4"/>
          <a:stretch>
            <a:fillRect/>
          </a:stretch>
        </p:blipFill>
        <p:spPr>
          <a:xfrm>
            <a:off x="6686350" y="1011518"/>
            <a:ext cx="3174801" cy="3292643"/>
          </a:xfrm>
          <a:prstGeom prst="rect">
            <a:avLst/>
          </a:prstGeom>
        </p:spPr>
      </p:pic>
      <p:pic>
        <p:nvPicPr>
          <p:cNvPr id="8" name="Picture 7"/>
          <p:cNvPicPr>
            <a:picLocks noChangeAspect="1"/>
          </p:cNvPicPr>
          <p:nvPr/>
        </p:nvPicPr>
        <p:blipFill>
          <a:blip r:embed="rId5"/>
          <a:stretch>
            <a:fillRect/>
          </a:stretch>
        </p:blipFill>
        <p:spPr>
          <a:xfrm>
            <a:off x="298847" y="4391870"/>
            <a:ext cx="4354889" cy="3164630"/>
          </a:xfrm>
          <a:prstGeom prst="rect">
            <a:avLst/>
          </a:prstGeom>
        </p:spPr>
      </p:pic>
    </p:spTree>
    <p:extLst>
      <p:ext uri="{BB962C8B-B14F-4D97-AF65-F5344CB8AC3E}">
        <p14:creationId xmlns:p14="http://schemas.microsoft.com/office/powerpoint/2010/main" val="40513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0" y="196850"/>
            <a:ext cx="8099551" cy="677108"/>
          </a:xfrm>
        </p:spPr>
        <p:txBody>
          <a:bodyPr/>
          <a:lstStyle/>
          <a:p>
            <a:pPr algn="ctr"/>
            <a:r>
              <a:rPr lang="en-IN" dirty="0" smtClean="0"/>
              <a:t>RESULTS</a:t>
            </a:r>
            <a:endParaRPr lang="en-IN" dirty="0"/>
          </a:p>
        </p:txBody>
      </p:sp>
      <p:sp>
        <p:nvSpPr>
          <p:cNvPr id="3" name="Text Placeholder 2"/>
          <p:cNvSpPr>
            <a:spLocks noGrp="1"/>
          </p:cNvSpPr>
          <p:nvPr>
            <p:ph type="body" idx="1"/>
          </p:nvPr>
        </p:nvSpPr>
        <p:spPr>
          <a:xfrm>
            <a:off x="741456" y="1263649"/>
            <a:ext cx="8731853" cy="1027333"/>
          </a:xfrm>
        </p:spPr>
        <p:txBody>
          <a:bodyPr/>
          <a:lstStyle/>
          <a:p>
            <a:r>
              <a:rPr lang="en-IN" sz="2400" b="1" dirty="0"/>
              <a:t>Table 2: Complexity comparisons</a:t>
            </a:r>
          </a:p>
          <a:p>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959284750"/>
              </p:ext>
            </p:extLst>
          </p:nvPr>
        </p:nvGraphicFramePr>
        <p:xfrm>
          <a:off x="741456" y="2101850"/>
          <a:ext cx="8731156" cy="3047999"/>
        </p:xfrm>
        <a:graphic>
          <a:graphicData uri="http://schemas.openxmlformats.org/drawingml/2006/table">
            <a:tbl>
              <a:tblPr firstRow="1" firstCol="1" bandRow="1"/>
              <a:tblGrid>
                <a:gridCol w="4365578"/>
                <a:gridCol w="4365578"/>
              </a:tblGrid>
              <a:tr h="612328">
                <a:tc>
                  <a:txBody>
                    <a:bodyPr/>
                    <a:lstStyle/>
                    <a:p>
                      <a:pPr>
                        <a:lnSpc>
                          <a:spcPct val="115000"/>
                        </a:lnSpc>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Multiuser Detector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2800" b="1">
                          <a:effectLst/>
                          <a:latin typeface="Times New Roman" panose="02020603050405020304" pitchFamily="18" charset="0"/>
                          <a:ea typeface="Calibri" panose="020F0502020204030204" pitchFamily="34" charset="0"/>
                          <a:cs typeface="Times New Roman" panose="02020603050405020304" pitchFamily="18" charset="0"/>
                        </a:rPr>
                        <a:t>Complexity order</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610">
                <a:tc>
                  <a:txBody>
                    <a:bodyPr/>
                    <a:lstStyle/>
                    <a:p>
                      <a:pPr>
                        <a:lnSpc>
                          <a:spcPct val="115000"/>
                        </a:lnSpc>
                        <a:spcAft>
                          <a:spcPts val="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ZF</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US" sz="2800" i="1">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baseline="-25000">
                          <a:effectLst/>
                          <a:latin typeface="Times New Roman" panose="02020603050405020304" pitchFamily="18" charset="0"/>
                          <a:ea typeface="Calibri" panose="020F0502020204030204" pitchFamily="34" charset="0"/>
                          <a:cs typeface="Times New Roman" panose="02020603050405020304" pitchFamily="18" charset="0"/>
                        </a:rPr>
                        <a:t>F</a:t>
                      </a:r>
                      <a:r>
                        <a:rPr lang="en-US" sz="2800">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i="1">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baseline="-25000">
                          <a:effectLst/>
                          <a:latin typeface="Times New Roman" panose="02020603050405020304" pitchFamily="18" charset="0"/>
                          <a:ea typeface="Calibri" panose="020F0502020204030204" pitchFamily="34" charset="0"/>
                          <a:cs typeface="Times New Roman" panose="02020603050405020304" pitchFamily="18" charset="0"/>
                        </a:rPr>
                        <a:t>D</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571405">
                <a:tc>
                  <a:txBody>
                    <a:bodyPr/>
                    <a:lstStyle/>
                    <a:p>
                      <a:pPr>
                        <a:lnSpc>
                          <a:spcPct val="115000"/>
                        </a:lnSpc>
                        <a:spcAft>
                          <a:spcPts val="0"/>
                        </a:spcAft>
                      </a:pPr>
                      <a:r>
                        <a:rPr lang="en-US" sz="2800" b="1">
                          <a:effectLst/>
                          <a:latin typeface="Times New Roman" panose="02020603050405020304" pitchFamily="18" charset="0"/>
                          <a:ea typeface="Calibri" panose="020F0502020204030204" pitchFamily="34" charset="0"/>
                          <a:cs typeface="Times New Roman" panose="02020603050405020304" pitchFamily="18" charset="0"/>
                        </a:rPr>
                        <a:t>MMSE</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baseline="-250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baseline="-25000" dirty="0">
                          <a:effectLst/>
                          <a:latin typeface="Times New Roman" panose="02020603050405020304" pitchFamily="18" charset="0"/>
                          <a:ea typeface="Calibri" panose="020F0502020204030204" pitchFamily="34" charset="0"/>
                          <a:cs typeface="Times New Roman" panose="02020603050405020304" pitchFamily="18" charset="0"/>
                        </a:rPr>
                        <a:t>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612328">
                <a:tc>
                  <a:txBody>
                    <a:bodyPr/>
                    <a:lstStyle/>
                    <a:p>
                      <a:pPr>
                        <a:lnSpc>
                          <a:spcPct val="115000"/>
                        </a:lnSpc>
                        <a:spcAft>
                          <a:spcPts val="0"/>
                        </a:spcAft>
                      </a:pPr>
                      <a:r>
                        <a:rPr lang="en-US" sz="2800" b="1" dirty="0" smtClean="0">
                          <a:effectLst/>
                          <a:latin typeface="Times New Roman" panose="02020603050405020304" pitchFamily="18" charset="0"/>
                          <a:ea typeface="Calibri" panose="020F0502020204030204" pitchFamily="34" charset="0"/>
                          <a:cs typeface="Times New Roman" panose="02020603050405020304" pitchFamily="18" charset="0"/>
                        </a:rPr>
                        <a:t>ZF-LAS,MMSE-LAS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nSpc>
                          <a:spcPct val="115000"/>
                        </a:lnSpc>
                        <a:spcAft>
                          <a:spcPts val="0"/>
                        </a:spcAft>
                      </a:pPr>
                      <a:r>
                        <a:rPr lang="en-US" sz="2800" i="1" dirty="0" smtClean="0">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baseline="-25000" dirty="0" smtClean="0">
                          <a:effectLst/>
                          <a:latin typeface="Times New Roman" panose="02020603050405020304" pitchFamily="18" charset="0"/>
                          <a:ea typeface="Calibri" panose="020F0502020204030204" pitchFamily="34" charset="0"/>
                          <a:cs typeface="Times New Roman" panose="02020603050405020304" pitchFamily="18" charset="0"/>
                        </a:rPr>
                        <a:t>F</a:t>
                      </a:r>
                      <a:r>
                        <a:rPr lang="en-US" sz="2800" dirty="0" smtClean="0">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i="1" dirty="0" smtClean="0">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baseline="-25000" dirty="0" smtClean="0">
                          <a:effectLst/>
                          <a:latin typeface="Times New Roman" panose="02020603050405020304" pitchFamily="18" charset="0"/>
                          <a:ea typeface="Calibri" panose="020F0502020204030204" pitchFamily="34" charset="0"/>
                          <a:cs typeface="Times New Roman" panose="02020603050405020304" pitchFamily="18" charset="0"/>
                        </a:rPr>
                        <a:t>D</a:t>
                      </a:r>
                      <a:r>
                        <a:rPr lang="en-US" sz="2800" i="1" dirty="0" smtClean="0">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i="1" dirty="0" err="1" smtClean="0">
                          <a:effectLst/>
                          <a:latin typeface="Times New Roman" panose="02020603050405020304" pitchFamily="18" charset="0"/>
                          <a:ea typeface="Calibri" panose="020F0502020204030204" pitchFamily="34" charset="0"/>
                          <a:cs typeface="Times New Roman" panose="02020603050405020304" pitchFamily="18" charset="0"/>
                        </a:rPr>
                        <a:t>L×m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r>
              <a:tr h="612328">
                <a:tc>
                  <a:txBody>
                    <a:bodyPr/>
                    <a:lstStyle/>
                    <a:p>
                      <a:pPr>
                        <a:lnSpc>
                          <a:spcPct val="115000"/>
                        </a:lnSpc>
                        <a:spcAft>
                          <a:spcPts val="0"/>
                        </a:spcAft>
                      </a:pPr>
                      <a:r>
                        <a:rPr lang="en-US" sz="2800" b="1" dirty="0" smtClean="0">
                          <a:effectLst/>
                          <a:latin typeface="Times New Roman" panose="02020603050405020304" pitchFamily="18" charset="0"/>
                          <a:ea typeface="Calibri" panose="020F0502020204030204" pitchFamily="34" charset="0"/>
                          <a:cs typeface="Times New Roman" panose="02020603050405020304" pitchFamily="18" charset="0"/>
                        </a:rPr>
                        <a:t>ML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dbl" algn="ctr">
                      <a:solidFill>
                        <a:srgbClr val="000000"/>
                      </a:solidFill>
                      <a:prstDash val="solid"/>
                      <a:round/>
                      <a:headEnd type="none" w="med" len="med"/>
                      <a:tailEnd type="none" w="med" len="med"/>
                    </a:lnB>
                  </a:tcPr>
                </a:tc>
                <a:tc>
                  <a:txBody>
                    <a:bodyPr/>
                    <a:lstStyle/>
                    <a:p>
                      <a:pPr>
                        <a:lnSpc>
                          <a:spcPct val="115000"/>
                        </a:lnSpc>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baseline="-250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baseline="-25000" dirty="0">
                          <a:effectLst/>
                          <a:latin typeface="Times New Roman" panose="02020603050405020304" pitchFamily="18" charset="0"/>
                          <a:ea typeface="Calibri" panose="020F0502020204030204" pitchFamily="34" charset="0"/>
                          <a:cs typeface="Times New Roman" panose="02020603050405020304" pitchFamily="18" charset="0"/>
                        </a:rPr>
                        <a:t>D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800" i="1" baseline="30000" dirty="0">
                          <a:effectLst/>
                          <a:latin typeface="Times New Roman" panose="02020603050405020304" pitchFamily="18" charset="0"/>
                          <a:ea typeface="Calibri" panose="020F0502020204030204" pitchFamily="34" charset="0"/>
                          <a:cs typeface="Times New Roman" panose="02020603050405020304" pitchFamily="18" charset="0"/>
                        </a:rPr>
                        <a:t>mL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dbl" algn="ctr">
                      <a:solidFill>
                        <a:srgbClr val="000000"/>
                      </a:solidFill>
                      <a:prstDash val="solid"/>
                      <a:round/>
                      <a:headEnd type="none" w="med" len="med"/>
                      <a:tailEnd type="none" w="med" len="med"/>
                    </a:lnB>
                  </a:tcPr>
                </a:tc>
              </a:tr>
            </a:tbl>
          </a:graphicData>
        </a:graphic>
      </p:graphicFrame>
      <p:sp>
        <p:nvSpPr>
          <p:cNvPr id="8" name="Rectangle 2"/>
          <p:cNvSpPr>
            <a:spLocks noChangeArrowheads="1"/>
          </p:cNvSpPr>
          <p:nvPr/>
        </p:nvSpPr>
        <p:spPr bwMode="auto">
          <a:xfrm>
            <a:off x="741456" y="2312879"/>
            <a:ext cx="111727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30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spAutoFit/>
          </a:bodyPr>
          <a:lstStyle/>
          <a:p>
            <a:pPr marL="12700" algn="ctr">
              <a:lnSpc>
                <a:spcPct val="100000"/>
              </a:lnSpc>
            </a:pPr>
            <a:r>
              <a:rPr spc="-15" dirty="0" smtClean="0"/>
              <a:t>REFERENCES</a:t>
            </a:r>
            <a:endParaRPr spc="-5" dirty="0"/>
          </a:p>
        </p:txBody>
      </p:sp>
      <p:sp>
        <p:nvSpPr>
          <p:cNvPr id="3" name="object 3"/>
          <p:cNvSpPr txBox="1"/>
          <p:nvPr/>
        </p:nvSpPr>
        <p:spPr>
          <a:xfrm>
            <a:off x="317500" y="1720850"/>
            <a:ext cx="10058400" cy="4924425"/>
          </a:xfrm>
          <a:prstGeom prst="rect">
            <a:avLst/>
          </a:prstGeom>
        </p:spPr>
        <p:txBody>
          <a:bodyPr vert="horz" wrap="square" lIns="0" tIns="0" rIns="0" bIns="0" rtlCol="0">
            <a:spAutoFit/>
          </a:bodyPr>
          <a:lstStyle/>
          <a:p>
            <a:pPr marL="356870" marR="5080" indent="-344170">
              <a:lnSpc>
                <a:spcPct val="100000"/>
              </a:lnSpc>
              <a:buFont typeface="Arial"/>
              <a:buChar char="•"/>
              <a:tabLst>
                <a:tab pos="356870" algn="l"/>
                <a:tab pos="357505" algn="l"/>
              </a:tabLst>
            </a:pPr>
            <a:r>
              <a:rPr lang="en-IN" sz="1600" dirty="0" smtClean="0">
                <a:cs typeface="Calibri"/>
              </a:rPr>
              <a:t>[</a:t>
            </a:r>
            <a:r>
              <a:rPr lang="en-IN" sz="1600" dirty="0">
                <a:cs typeface="Calibri"/>
              </a:rPr>
              <a:t>1] A. </a:t>
            </a:r>
            <a:r>
              <a:rPr lang="en-IN" sz="1600" dirty="0" err="1">
                <a:cs typeface="Calibri"/>
              </a:rPr>
              <a:t>Chockalingam</a:t>
            </a:r>
            <a:r>
              <a:rPr lang="en-IN" sz="1600" dirty="0">
                <a:cs typeface="Calibri"/>
              </a:rPr>
              <a:t> and B. S. </a:t>
            </a:r>
            <a:r>
              <a:rPr lang="en-IN" sz="1600" dirty="0" err="1">
                <a:cs typeface="Calibri"/>
              </a:rPr>
              <a:t>Rajan</a:t>
            </a:r>
            <a:r>
              <a:rPr lang="en-IN" sz="1600" dirty="0">
                <a:cs typeface="Calibri"/>
              </a:rPr>
              <a:t>, Large MIMO Systems. Cambridge, U.K.: Cambridge Univ. Press, 2014. [2] T. </a:t>
            </a:r>
            <a:r>
              <a:rPr lang="en-IN" sz="1600" dirty="0" err="1">
                <a:cs typeface="Calibri"/>
              </a:rPr>
              <a:t>Datta</a:t>
            </a:r>
            <a:r>
              <a:rPr lang="en-IN" sz="1600" dirty="0">
                <a:cs typeface="Calibri"/>
              </a:rPr>
              <a:t>, N. </a:t>
            </a:r>
            <a:r>
              <a:rPr lang="en-IN" sz="1600" dirty="0" err="1">
                <a:cs typeface="Calibri"/>
              </a:rPr>
              <a:t>Srinidhi</a:t>
            </a:r>
            <a:r>
              <a:rPr lang="en-IN" sz="1600" dirty="0">
                <a:cs typeface="Calibri"/>
              </a:rPr>
              <a:t>, A. </a:t>
            </a:r>
            <a:r>
              <a:rPr lang="en-IN" sz="1600" dirty="0" err="1">
                <a:cs typeface="Calibri"/>
              </a:rPr>
              <a:t>Chockalingam</a:t>
            </a:r>
            <a:r>
              <a:rPr lang="en-IN" sz="1600" dirty="0">
                <a:cs typeface="Calibri"/>
              </a:rPr>
              <a:t>, and B. </a:t>
            </a:r>
            <a:r>
              <a:rPr lang="en-IN" sz="1600" dirty="0" err="1">
                <a:cs typeface="Calibri"/>
              </a:rPr>
              <a:t>Rajan</a:t>
            </a:r>
            <a:r>
              <a:rPr lang="en-IN" sz="1600" dirty="0">
                <a:cs typeface="Calibri"/>
              </a:rPr>
              <a:t>, “Low-complexity near-optimal signal detection in underdetermined large-MIMO systems,” in Proc. Nat. Conf. </a:t>
            </a:r>
            <a:r>
              <a:rPr lang="en-IN" sz="1600" dirty="0" err="1">
                <a:cs typeface="Calibri"/>
              </a:rPr>
              <a:t>Commun</a:t>
            </a:r>
            <a:r>
              <a:rPr lang="en-IN" sz="1600" dirty="0">
                <a:cs typeface="Calibri"/>
              </a:rPr>
              <a:t>. (NCC), Feb. 2012, pp. 1–5. </a:t>
            </a:r>
            <a:endParaRPr lang="en-IN" sz="1600" dirty="0" smtClean="0">
              <a:cs typeface="Calibri"/>
            </a:endParaRPr>
          </a:p>
          <a:p>
            <a:pPr marL="356870" marR="5080" indent="-344170">
              <a:lnSpc>
                <a:spcPct val="100000"/>
              </a:lnSpc>
              <a:buFont typeface="Arial"/>
              <a:buChar char="•"/>
              <a:tabLst>
                <a:tab pos="356870" algn="l"/>
                <a:tab pos="357505" algn="l"/>
              </a:tabLst>
            </a:pPr>
            <a:r>
              <a:rPr lang="en-IN" sz="1600" dirty="0" smtClean="0">
                <a:cs typeface="Calibri"/>
              </a:rPr>
              <a:t>[</a:t>
            </a:r>
            <a:r>
              <a:rPr lang="en-IN" sz="1600" dirty="0">
                <a:cs typeface="Calibri"/>
              </a:rPr>
              <a:t>3] M. </a:t>
            </a:r>
            <a:r>
              <a:rPr lang="en-IN" sz="1600" dirty="0" err="1">
                <a:cs typeface="Calibri"/>
              </a:rPr>
              <a:t>Zorzi</a:t>
            </a:r>
            <a:r>
              <a:rPr lang="en-IN" sz="1600" dirty="0">
                <a:cs typeface="Calibri"/>
              </a:rPr>
              <a:t>, A. </a:t>
            </a:r>
            <a:r>
              <a:rPr lang="en-IN" sz="1600" dirty="0" err="1">
                <a:cs typeface="Calibri"/>
              </a:rPr>
              <a:t>Gluhak</a:t>
            </a:r>
            <a:r>
              <a:rPr lang="en-IN" sz="1600" dirty="0">
                <a:cs typeface="Calibri"/>
              </a:rPr>
              <a:t>, S. Lange, and A. </a:t>
            </a:r>
            <a:r>
              <a:rPr lang="en-IN" sz="1600" dirty="0" err="1">
                <a:cs typeface="Calibri"/>
              </a:rPr>
              <a:t>Bassi</a:t>
            </a:r>
            <a:r>
              <a:rPr lang="en-IN" sz="1600" dirty="0">
                <a:cs typeface="Calibri"/>
              </a:rPr>
              <a:t>, “From today’s </a:t>
            </a:r>
            <a:r>
              <a:rPr lang="en-IN" sz="1600" dirty="0" err="1" smtClean="0">
                <a:cs typeface="Calibri"/>
              </a:rPr>
              <a:t>INTRAnet</a:t>
            </a:r>
            <a:r>
              <a:rPr lang="en-IN" sz="1600" dirty="0">
                <a:cs typeface="Calibri"/>
              </a:rPr>
              <a:t> </a:t>
            </a:r>
            <a:r>
              <a:rPr lang="en-IN" sz="1600" dirty="0" smtClean="0">
                <a:cs typeface="Calibri"/>
              </a:rPr>
              <a:t>of things to a future INTER net of things :A wireless-and mobility-related </a:t>
            </a:r>
            <a:r>
              <a:rPr lang="en-IN" sz="1600" dirty="0">
                <a:cs typeface="Calibri"/>
              </a:rPr>
              <a:t>view,” IEEE Wireless </a:t>
            </a:r>
            <a:r>
              <a:rPr lang="en-IN" sz="1600" dirty="0" err="1">
                <a:cs typeface="Calibri"/>
              </a:rPr>
              <a:t>Commun</a:t>
            </a:r>
            <a:r>
              <a:rPr lang="en-IN" sz="1600" dirty="0">
                <a:cs typeface="Calibri"/>
              </a:rPr>
              <a:t>., vol. 17, no. 6, pp. 44–51, Dec. 2010. </a:t>
            </a:r>
            <a:endParaRPr lang="en-IN" sz="1600" dirty="0" smtClean="0">
              <a:cs typeface="Calibri"/>
            </a:endParaRPr>
          </a:p>
          <a:p>
            <a:pPr marL="356870" marR="5080" indent="-344170">
              <a:lnSpc>
                <a:spcPct val="100000"/>
              </a:lnSpc>
              <a:buFont typeface="Arial"/>
              <a:buChar char="•"/>
              <a:tabLst>
                <a:tab pos="356870" algn="l"/>
                <a:tab pos="357505" algn="l"/>
              </a:tabLst>
            </a:pPr>
            <a:r>
              <a:rPr lang="en-IN" sz="1600" dirty="0" smtClean="0">
                <a:cs typeface="Calibri"/>
              </a:rPr>
              <a:t>[</a:t>
            </a:r>
            <a:r>
              <a:rPr lang="en-IN" sz="1600" dirty="0">
                <a:cs typeface="Calibri"/>
              </a:rPr>
              <a:t>4] S. </a:t>
            </a:r>
            <a:r>
              <a:rPr lang="en-IN" sz="1600" dirty="0" err="1">
                <a:cs typeface="Calibri"/>
              </a:rPr>
              <a:t>Buzzi</a:t>
            </a:r>
            <a:r>
              <a:rPr lang="en-IN" sz="1600" dirty="0">
                <a:cs typeface="Calibri"/>
              </a:rPr>
              <a:t>, M. Lops, and S. </a:t>
            </a:r>
            <a:r>
              <a:rPr lang="en-IN" sz="1600" dirty="0" err="1">
                <a:cs typeface="Calibri"/>
              </a:rPr>
              <a:t>Sardellitti</a:t>
            </a:r>
            <a:r>
              <a:rPr lang="en-IN" sz="1600" dirty="0">
                <a:cs typeface="Calibri"/>
              </a:rPr>
              <a:t>, “Widely linear reception strategies for layered space-time wireless communications,” IEEE Trans. Signal Process., vol. 54, no. 6, pp. 2252–2262, Jun. 2006</a:t>
            </a:r>
            <a:r>
              <a:rPr lang="en-IN" sz="1600" dirty="0" smtClean="0">
                <a:cs typeface="Calibri"/>
              </a:rPr>
              <a:t>.</a:t>
            </a:r>
          </a:p>
          <a:p>
            <a:pPr marL="356870" marR="5080" indent="-344170">
              <a:lnSpc>
                <a:spcPct val="100000"/>
              </a:lnSpc>
              <a:buFont typeface="Arial"/>
              <a:buChar char="•"/>
              <a:tabLst>
                <a:tab pos="356870" algn="l"/>
                <a:tab pos="357505" algn="l"/>
              </a:tabLst>
            </a:pPr>
            <a:r>
              <a:rPr lang="en-IN" sz="1600" dirty="0" smtClean="0">
                <a:cs typeface="Calibri"/>
              </a:rPr>
              <a:t> </a:t>
            </a:r>
            <a:r>
              <a:rPr lang="en-IN" sz="1600" dirty="0">
                <a:cs typeface="Calibri"/>
              </a:rPr>
              <a:t>[5] S. </a:t>
            </a:r>
            <a:r>
              <a:rPr lang="en-IN" sz="1600" dirty="0" err="1">
                <a:cs typeface="Calibri"/>
              </a:rPr>
              <a:t>Buzzi</a:t>
            </a:r>
            <a:r>
              <a:rPr lang="en-IN" sz="1600" dirty="0">
                <a:cs typeface="Calibri"/>
              </a:rPr>
              <a:t>, H. Poor, and A. </a:t>
            </a:r>
            <a:r>
              <a:rPr lang="en-IN" sz="1600" dirty="0" err="1">
                <a:cs typeface="Calibri"/>
              </a:rPr>
              <a:t>Zappone</a:t>
            </a:r>
            <a:r>
              <a:rPr lang="en-IN" sz="1600" dirty="0">
                <a:cs typeface="Calibri"/>
              </a:rPr>
              <a:t>, “Transmitter waveform and widely linear receiver design: </a:t>
            </a:r>
            <a:r>
              <a:rPr lang="en-IN" sz="1600" dirty="0" err="1">
                <a:cs typeface="Calibri"/>
              </a:rPr>
              <a:t>Noncooperative</a:t>
            </a:r>
            <a:r>
              <a:rPr lang="en-IN" sz="1600" dirty="0">
                <a:cs typeface="Calibri"/>
              </a:rPr>
              <a:t> games for wireless </a:t>
            </a:r>
            <a:r>
              <a:rPr lang="en-IN" sz="1600" dirty="0" err="1">
                <a:cs typeface="Calibri"/>
              </a:rPr>
              <a:t>multipleaccess</a:t>
            </a:r>
            <a:r>
              <a:rPr lang="en-IN" sz="1600" dirty="0">
                <a:cs typeface="Calibri"/>
              </a:rPr>
              <a:t> networks,” IEEE Trans. Inf. Theory, vol. 56, no. 10, pp. 4874– 4892, Oct. 2010</a:t>
            </a:r>
            <a:r>
              <a:rPr lang="en-IN" sz="1600" dirty="0" smtClean="0">
                <a:cs typeface="Calibri"/>
              </a:rPr>
              <a:t>.</a:t>
            </a:r>
          </a:p>
          <a:p>
            <a:pPr marL="356870" marR="5080" indent="-344170">
              <a:lnSpc>
                <a:spcPct val="100000"/>
              </a:lnSpc>
              <a:buFont typeface="Arial"/>
              <a:buChar char="•"/>
              <a:tabLst>
                <a:tab pos="356870" algn="l"/>
                <a:tab pos="357505" algn="l"/>
              </a:tabLst>
            </a:pPr>
            <a:r>
              <a:rPr lang="en-IN" sz="1600" dirty="0" smtClean="0">
                <a:cs typeface="Calibri"/>
              </a:rPr>
              <a:t> </a:t>
            </a:r>
            <a:r>
              <a:rPr lang="en-IN" sz="1600" dirty="0">
                <a:cs typeface="Calibri"/>
              </a:rPr>
              <a:t>[6] C.Pietsch,S.Sand,W.Teich,andJ.Lindner,“</a:t>
            </a:r>
            <a:r>
              <a:rPr lang="en-IN" sz="1600" dirty="0" err="1" smtClean="0">
                <a:cs typeface="Calibri"/>
              </a:rPr>
              <a:t>Modeling</a:t>
            </a:r>
            <a:r>
              <a:rPr lang="en-IN" sz="1600" dirty="0" smtClean="0">
                <a:cs typeface="Calibri"/>
              </a:rPr>
              <a:t> and performance evaluation of multiuser MIMO systems using real-valued matrices ,”</a:t>
            </a:r>
            <a:r>
              <a:rPr lang="en-IN" sz="1600" dirty="0">
                <a:cs typeface="Calibri"/>
              </a:rPr>
              <a:t>IEEE J. Sel. Areas </a:t>
            </a:r>
            <a:r>
              <a:rPr lang="en-IN" sz="1600" dirty="0" err="1">
                <a:cs typeface="Calibri"/>
              </a:rPr>
              <a:t>Commun</a:t>
            </a:r>
            <a:r>
              <a:rPr lang="en-IN" sz="1600" dirty="0">
                <a:cs typeface="Calibri"/>
              </a:rPr>
              <a:t>., vol. 21, no. 5, pp. 744–753, Jun. 2003</a:t>
            </a:r>
            <a:r>
              <a:rPr lang="en-IN" sz="1600" dirty="0" smtClean="0">
                <a:cs typeface="Calibri"/>
              </a:rPr>
              <a:t>.</a:t>
            </a:r>
          </a:p>
          <a:p>
            <a:pPr marL="356870" marR="5080" indent="-344170">
              <a:lnSpc>
                <a:spcPct val="100000"/>
              </a:lnSpc>
              <a:buFont typeface="Arial"/>
              <a:buChar char="•"/>
              <a:tabLst>
                <a:tab pos="356870" algn="l"/>
                <a:tab pos="357505" algn="l"/>
              </a:tabLst>
            </a:pPr>
            <a:r>
              <a:rPr lang="en-IN" sz="1600" dirty="0" smtClean="0">
                <a:cs typeface="Calibri"/>
              </a:rPr>
              <a:t> </a:t>
            </a:r>
            <a:r>
              <a:rPr lang="en-IN" sz="1600" dirty="0">
                <a:cs typeface="Calibri"/>
              </a:rPr>
              <a:t>[7] S. </a:t>
            </a:r>
            <a:r>
              <a:rPr lang="en-IN" sz="1600" dirty="0" err="1">
                <a:cs typeface="Calibri"/>
              </a:rPr>
              <a:t>Buzzi</a:t>
            </a:r>
            <a:r>
              <a:rPr lang="en-IN" sz="1600" dirty="0">
                <a:cs typeface="Calibri"/>
              </a:rPr>
              <a:t> and M. Lops, “Performance analysis for the improved linear multiuser detectors in BPSK-modulated DS-CDMA systems,” IEEE Trans. </a:t>
            </a:r>
            <a:r>
              <a:rPr lang="en-IN" sz="1600" dirty="0" err="1">
                <a:cs typeface="Calibri"/>
              </a:rPr>
              <a:t>Commun</a:t>
            </a:r>
            <a:r>
              <a:rPr lang="en-IN" sz="1600" dirty="0">
                <a:cs typeface="Calibri"/>
              </a:rPr>
              <a:t>., vol. 51, no. 1, pp. 37–42, Jan. 2003. </a:t>
            </a:r>
            <a:endParaRPr lang="en-IN" sz="1600" dirty="0" smtClean="0">
              <a:cs typeface="Calibri"/>
            </a:endParaRPr>
          </a:p>
          <a:p>
            <a:pPr marL="356870" marR="5080" indent="-344170">
              <a:lnSpc>
                <a:spcPct val="100000"/>
              </a:lnSpc>
              <a:buFont typeface="Arial"/>
              <a:buChar char="•"/>
              <a:tabLst>
                <a:tab pos="356870" algn="l"/>
                <a:tab pos="357505" algn="l"/>
              </a:tabLst>
            </a:pPr>
            <a:r>
              <a:rPr lang="en-IN" sz="1600" dirty="0" smtClean="0">
                <a:cs typeface="Calibri"/>
              </a:rPr>
              <a:t>[</a:t>
            </a:r>
            <a:r>
              <a:rPr lang="en-IN" sz="1600" dirty="0">
                <a:cs typeface="Calibri"/>
              </a:rPr>
              <a:t>8] P. Chevalier and F. </a:t>
            </a:r>
            <a:r>
              <a:rPr lang="en-IN" sz="1600" dirty="0" err="1">
                <a:cs typeface="Calibri"/>
              </a:rPr>
              <a:t>Pipon</a:t>
            </a:r>
            <a:r>
              <a:rPr lang="en-IN" sz="1600" dirty="0">
                <a:cs typeface="Calibri"/>
              </a:rPr>
              <a:t>, “New insights into optimal widely linear array receivers for the demodulation of BPSK, MSK, and GMSK signals corrupted by noncircular interferences—Application to SAIC,” IEEE Trans. Signal Process., vol. 54, no. 3, pp. 870–883, Mar. 2006</a:t>
            </a:r>
            <a:r>
              <a:rPr lang="en-IN" sz="1600" dirty="0" smtClean="0">
                <a:cs typeface="Calibri"/>
              </a:rPr>
              <a:t>. </a:t>
            </a:r>
          </a:p>
          <a:p>
            <a:pPr marL="356870" marR="5080" indent="-344170">
              <a:lnSpc>
                <a:spcPct val="100000"/>
              </a:lnSpc>
              <a:buFont typeface="Arial"/>
              <a:buChar char="•"/>
              <a:tabLst>
                <a:tab pos="356870" algn="l"/>
                <a:tab pos="357505" algn="l"/>
              </a:tabLst>
            </a:pPr>
            <a:r>
              <a:rPr lang="en-IN" sz="1600" dirty="0" smtClean="0">
                <a:cs typeface="Calibri"/>
              </a:rPr>
              <a:t> </a:t>
            </a:r>
            <a:r>
              <a:rPr lang="en-IN" sz="1600" dirty="0">
                <a:cs typeface="Calibri"/>
              </a:rPr>
              <a:t>[9] R. Meyer, W. </a:t>
            </a:r>
            <a:r>
              <a:rPr lang="en-IN" sz="1600" dirty="0" err="1">
                <a:cs typeface="Calibri"/>
              </a:rPr>
              <a:t>Gerstacker</a:t>
            </a:r>
            <a:r>
              <a:rPr lang="en-IN" sz="1600" dirty="0">
                <a:cs typeface="Calibri"/>
              </a:rPr>
              <a:t>, R. </a:t>
            </a:r>
            <a:r>
              <a:rPr lang="en-IN" sz="1600" dirty="0" err="1">
                <a:cs typeface="Calibri"/>
              </a:rPr>
              <a:t>Schober</a:t>
            </a:r>
            <a:r>
              <a:rPr lang="en-IN" sz="1600" dirty="0">
                <a:cs typeface="Calibri"/>
              </a:rPr>
              <a:t>, and J. Huber, “A single antenna interference cancellation algorithm for increased GSM capacity,” IEEE Trans. Wireless </a:t>
            </a:r>
            <a:r>
              <a:rPr lang="en-IN" sz="1600" dirty="0" err="1">
                <a:cs typeface="Calibri"/>
              </a:rPr>
              <a:t>Commun</a:t>
            </a:r>
            <a:r>
              <a:rPr lang="en-IN" sz="1600" dirty="0">
                <a:cs typeface="Calibri"/>
              </a:rPr>
              <a:t>., vol. 5, no. 7, pp. 1616–1621, Jul. 2006. </a:t>
            </a:r>
            <a:endParaRPr lang="en-IN" sz="1600" dirty="0" smtClean="0">
              <a:cs typeface="Calibri"/>
            </a:endParaRPr>
          </a:p>
          <a:p>
            <a:pPr marL="356870" marR="5080" indent="-344170">
              <a:lnSpc>
                <a:spcPct val="100000"/>
              </a:lnSpc>
              <a:buFont typeface="Arial"/>
              <a:buChar char="•"/>
              <a:tabLst>
                <a:tab pos="356870" algn="l"/>
                <a:tab pos="357505" algn="l"/>
              </a:tabLst>
            </a:pPr>
            <a:r>
              <a:rPr lang="en-IN" sz="1600" dirty="0" smtClean="0">
                <a:cs typeface="Calibri"/>
              </a:rPr>
              <a:t>[</a:t>
            </a:r>
            <a:r>
              <a:rPr lang="en-IN" sz="1600" dirty="0">
                <a:cs typeface="Calibri"/>
              </a:rPr>
              <a:t>10] M. Konrad and W. </a:t>
            </a:r>
            <a:r>
              <a:rPr lang="en-IN" sz="1600" dirty="0" err="1">
                <a:cs typeface="Calibri"/>
              </a:rPr>
              <a:t>Gerstacker</a:t>
            </a:r>
            <a:r>
              <a:rPr lang="en-IN" sz="1600" dirty="0">
                <a:cs typeface="Calibri"/>
              </a:rPr>
              <a:t>, “Interference robust transmission for the downlink of an OFDM-based mobile communications system,” EURASIP J. Wireless </a:t>
            </a:r>
            <a:r>
              <a:rPr lang="en-IN" sz="1600" dirty="0" err="1">
                <a:cs typeface="Calibri"/>
              </a:rPr>
              <a:t>Commun</a:t>
            </a:r>
            <a:r>
              <a:rPr lang="en-IN" sz="1600" dirty="0">
                <a:cs typeface="Calibri"/>
              </a:rPr>
              <a:t>. </a:t>
            </a:r>
            <a:r>
              <a:rPr lang="en-IN" sz="1600" dirty="0" err="1">
                <a:cs typeface="Calibri"/>
              </a:rPr>
              <a:t>Netw</a:t>
            </a:r>
            <a:r>
              <a:rPr lang="en-IN" sz="1600" dirty="0">
                <a:cs typeface="Calibri"/>
              </a:rPr>
              <a:t>., vol. 2008, pp. 1–14, 2008. </a:t>
            </a:r>
            <a:endParaRPr sz="1600" dirty="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8836" y="675132"/>
            <a:ext cx="7475855" cy="615553"/>
          </a:xfrm>
          <a:prstGeom prst="rect">
            <a:avLst/>
          </a:prstGeom>
        </p:spPr>
        <p:txBody>
          <a:bodyPr vert="horz" wrap="square" lIns="0" tIns="0" rIns="0" bIns="0" rtlCol="0">
            <a:spAutoFit/>
          </a:bodyPr>
          <a:lstStyle/>
          <a:p>
            <a:pPr algn="ctr">
              <a:lnSpc>
                <a:spcPct val="100000"/>
              </a:lnSpc>
            </a:pPr>
            <a:r>
              <a:rPr sz="4000" dirty="0"/>
              <a:t>CURRENT </a:t>
            </a:r>
            <a:r>
              <a:rPr sz="4000" spc="-110" dirty="0"/>
              <a:t>STATUS </a:t>
            </a:r>
            <a:r>
              <a:rPr sz="4000" spc="5" dirty="0"/>
              <a:t>AND</a:t>
            </a:r>
            <a:r>
              <a:rPr sz="4000" spc="-40" dirty="0"/>
              <a:t> </a:t>
            </a:r>
            <a:r>
              <a:rPr sz="4000" spc="-55" dirty="0" smtClean="0"/>
              <a:t>MOTIVATION</a:t>
            </a:r>
            <a:endParaRPr sz="4000" dirty="0"/>
          </a:p>
        </p:txBody>
      </p:sp>
      <p:sp>
        <p:nvSpPr>
          <p:cNvPr id="5" name="TextBox 4"/>
          <p:cNvSpPr txBox="1"/>
          <p:nvPr/>
        </p:nvSpPr>
        <p:spPr>
          <a:xfrm>
            <a:off x="393700" y="1949450"/>
            <a:ext cx="10134600" cy="4493538"/>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Practical implementation of large multi-user MU-MIMO faces several signal processing challenges, including synchronization, channel state information (CSI) estimation, and signal detection.</a:t>
            </a:r>
          </a:p>
          <a:p>
            <a:pPr marL="285750" indent="-285750">
              <a:buFont typeface="Arial" panose="020B0604020202020204" pitchFamily="34" charset="0"/>
              <a:buChar char="•"/>
            </a:pPr>
            <a:endParaRPr lang="en-IN" sz="2200" dirty="0" smtClean="0"/>
          </a:p>
          <a:p>
            <a:pPr marL="285750" indent="-285750">
              <a:buFont typeface="Arial" panose="020B0604020202020204" pitchFamily="34" charset="0"/>
              <a:buChar char="•"/>
            </a:pPr>
            <a:r>
              <a:rPr lang="en-IN" sz="2200" dirty="0"/>
              <a:t>O</a:t>
            </a:r>
            <a:r>
              <a:rPr lang="en-IN" sz="2200" dirty="0" smtClean="0"/>
              <a:t>ne major problem is ﬁnding the best performance-complexity trade-off in the scope of signal detection.</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smtClean="0"/>
              <a:t>In this work, we have studied various detection techniques say Zero Forcing, MMSE                          Maximum likelihood and LAS(Likelihood ascent search).</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smtClean="0"/>
              <a:t>The main motivation is that to reduce complexity and increase the performance as  here we are having different complexity issues  with respect to different detection techniques. </a:t>
            </a:r>
            <a:endParaRPr lang="en-IN" sz="2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545080">
              <a:lnSpc>
                <a:spcPct val="100000"/>
              </a:lnSpc>
            </a:pPr>
            <a:r>
              <a:rPr spc="-10" dirty="0"/>
              <a:t>O</a:t>
            </a:r>
            <a:r>
              <a:rPr dirty="0"/>
              <a:t>B</a:t>
            </a:r>
            <a:r>
              <a:rPr spc="-15" dirty="0"/>
              <a:t>J</a:t>
            </a:r>
            <a:r>
              <a:rPr spc="-65" dirty="0"/>
              <a:t>E</a:t>
            </a:r>
            <a:r>
              <a:rPr spc="20" dirty="0"/>
              <a:t>C</a:t>
            </a:r>
            <a:r>
              <a:rPr spc="-5" dirty="0"/>
              <a:t>TIVE</a:t>
            </a:r>
          </a:p>
        </p:txBody>
      </p:sp>
      <p:sp>
        <p:nvSpPr>
          <p:cNvPr id="3" name="TextBox 2"/>
          <p:cNvSpPr txBox="1"/>
          <p:nvPr/>
        </p:nvSpPr>
        <p:spPr>
          <a:xfrm>
            <a:off x="393700" y="1797050"/>
            <a:ext cx="9829800"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4" name="TextBox 3"/>
          <p:cNvSpPr txBox="1"/>
          <p:nvPr/>
        </p:nvSpPr>
        <p:spPr>
          <a:xfrm>
            <a:off x="546100" y="1797050"/>
            <a:ext cx="9677400" cy="670952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t>Employing a large number of users in the transmitting side(each user equipped with a single antenna) greater than that of the receiving side antennas, to gain a better spectral efficiency and capacity.</a:t>
            </a:r>
          </a:p>
          <a:p>
            <a:pPr marL="285750" indent="-285750">
              <a:buFont typeface="Arial" panose="020B0604020202020204" pitchFamily="34" charset="0"/>
              <a:buChar char="•"/>
            </a:pPr>
            <a:endParaRPr lang="en-IN" sz="2000" dirty="0" smtClean="0"/>
          </a:p>
          <a:p>
            <a:pPr marL="285750" indent="-285750">
              <a:buFont typeface="Arial" panose="020B0604020202020204" pitchFamily="34" charset="0"/>
              <a:buChar char="•"/>
            </a:pPr>
            <a:r>
              <a:rPr lang="en-IN" sz="2000" dirty="0" smtClean="0"/>
              <a:t>Employing different detection techniques </a:t>
            </a:r>
          </a:p>
          <a:p>
            <a:r>
              <a:rPr lang="en-IN" sz="2000" dirty="0"/>
              <a:t> </a:t>
            </a:r>
            <a:r>
              <a:rPr lang="en-IN" sz="2000" dirty="0" smtClean="0"/>
              <a:t>    1)Zero Forcing   2)MMSE  3)Maximum likelihood  4)LAS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smtClean="0"/>
              <a:t>Here the above detection techniques are present for both MIMO(SDM) and also for MU-MIMO(SDMA)</a:t>
            </a:r>
          </a:p>
          <a:p>
            <a:pPr marL="285750" indent="-285750">
              <a:buFont typeface="Arial" panose="020B0604020202020204" pitchFamily="34" charset="0"/>
              <a:buChar char="•"/>
            </a:pPr>
            <a:endParaRPr lang="en-IN" sz="2000" dirty="0" smtClean="0"/>
          </a:p>
          <a:p>
            <a:pPr marL="285750" indent="-285750">
              <a:buFont typeface="Arial" panose="020B0604020202020204" pitchFamily="34" charset="0"/>
              <a:buChar char="•"/>
            </a:pPr>
            <a:r>
              <a:rPr lang="en-IN" sz="2000" dirty="0" smtClean="0"/>
              <a:t>Whereas another detection method namely LAS technique is employed only for antennas selection till date. Here our main objective is to employ this technique to MU-MIMO.  As the above detection method has yielded better results in MIMO. </a:t>
            </a:r>
          </a:p>
          <a:p>
            <a:pPr marL="342900" indent="-342900">
              <a:buFont typeface="Arial" panose="020B0604020202020204" pitchFamily="34" charset="0"/>
              <a:buChar char="•"/>
            </a:pPr>
            <a:r>
              <a:rPr lang="en-IN" sz="2000" dirty="0"/>
              <a:t>Here the main expected outcome of our application of this technique is to estimate the transmitted signal more appropriately with less complexity and to gain better performance say capacity and spectral efficiency. </a:t>
            </a:r>
          </a:p>
          <a:p>
            <a:pPr marL="342900" indent="-342900">
              <a:buFont typeface="Arial" panose="020B0604020202020204" pitchFamily="34" charset="0"/>
              <a:buChar char="•"/>
            </a:pPr>
            <a:r>
              <a:rPr lang="en-IN" sz="2000" dirty="0"/>
              <a:t>Here this LAS technique has been used in massive </a:t>
            </a:r>
            <a:r>
              <a:rPr lang="en-IN" sz="2000" dirty="0" err="1"/>
              <a:t>mimo</a:t>
            </a:r>
            <a:r>
              <a:rPr lang="en-IN" sz="2000" dirty="0"/>
              <a:t> signal detection which reduces the complexity of ML.</a:t>
            </a:r>
          </a:p>
          <a:p>
            <a:endParaRPr lang="en-IN" sz="2200" dirty="0"/>
          </a:p>
          <a:p>
            <a:endParaRPr lang="en-IN" sz="2400" dirty="0"/>
          </a:p>
          <a:p>
            <a:pPr marL="285750" indent="-285750">
              <a:buFont typeface="Arial" panose="020B0604020202020204" pitchFamily="34" charset="0"/>
              <a:buChar char="•"/>
            </a:pP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645920">
              <a:lnSpc>
                <a:spcPct val="100000"/>
              </a:lnSpc>
            </a:pPr>
            <a:r>
              <a:rPr lang="en-IN" spc="-15" dirty="0" smtClean="0"/>
              <a:t>System Model</a:t>
            </a:r>
            <a:endParaRPr spc="-20" dirty="0"/>
          </a:p>
        </p:txBody>
      </p:sp>
      <p:pic>
        <p:nvPicPr>
          <p:cNvPr id="4" name="Picture 3"/>
          <p:cNvPicPr>
            <a:picLocks noChangeAspect="1"/>
          </p:cNvPicPr>
          <p:nvPr/>
        </p:nvPicPr>
        <p:blipFill>
          <a:blip r:embed="rId2"/>
          <a:stretch>
            <a:fillRect/>
          </a:stretch>
        </p:blipFill>
        <p:spPr>
          <a:xfrm>
            <a:off x="469900" y="1873250"/>
            <a:ext cx="4551081" cy="3040179"/>
          </a:xfrm>
          <a:prstGeom prst="rect">
            <a:avLst/>
          </a:prstGeom>
        </p:spPr>
      </p:pic>
      <p:pic>
        <p:nvPicPr>
          <p:cNvPr id="5" name="Picture 4"/>
          <p:cNvPicPr>
            <a:picLocks noChangeAspect="1"/>
          </p:cNvPicPr>
          <p:nvPr/>
        </p:nvPicPr>
        <p:blipFill>
          <a:blip r:embed="rId3"/>
          <a:stretch>
            <a:fillRect/>
          </a:stretch>
        </p:blipFill>
        <p:spPr>
          <a:xfrm>
            <a:off x="5499100" y="1784986"/>
            <a:ext cx="4800600" cy="2861669"/>
          </a:xfrm>
          <a:prstGeom prst="rect">
            <a:avLst/>
          </a:prstGeom>
        </p:spPr>
      </p:pic>
      <p:sp>
        <p:nvSpPr>
          <p:cNvPr id="6" name="Rectangle 5"/>
          <p:cNvSpPr/>
          <p:nvPr/>
        </p:nvSpPr>
        <p:spPr>
          <a:xfrm rot="10800000" flipV="1">
            <a:off x="6565900" y="4913429"/>
            <a:ext cx="3200400" cy="369332"/>
          </a:xfrm>
          <a:prstGeom prst="rect">
            <a:avLst/>
          </a:prstGeom>
        </p:spPr>
        <p:txBody>
          <a:bodyPr wrap="square">
            <a:spAutoFit/>
          </a:bodyPr>
          <a:lstStyle/>
          <a:p>
            <a:pPr algn="ctr">
              <a:spcAft>
                <a:spcPts val="1800"/>
              </a:spcAft>
            </a:pPr>
            <a:r>
              <a:rPr lang="en-IN" b="1" dirty="0" smtClean="0">
                <a:latin typeface="Times New Roman" panose="02020603050405020304" pitchFamily="18" charset="0"/>
                <a:ea typeface="SimSun" panose="02010600030101010101" pitchFamily="2" charset="-122"/>
              </a:rPr>
              <a:t>SDM </a:t>
            </a:r>
            <a:r>
              <a:rPr lang="en-IN" b="1" dirty="0">
                <a:latin typeface="Times New Roman" panose="02020603050405020304" pitchFamily="18" charset="0"/>
                <a:ea typeface="SimSun" panose="02010600030101010101" pitchFamily="2" charset="-122"/>
              </a:rPr>
              <a:t>system model</a:t>
            </a:r>
            <a:endParaRPr lang="en-IN" b="1" dirty="0">
              <a:effectLst/>
              <a:latin typeface="Times New Roman" panose="02020603050405020304" pitchFamily="18" charset="0"/>
              <a:ea typeface="SimSun" panose="02010600030101010101" pitchFamily="2" charset="-122"/>
            </a:endParaRPr>
          </a:p>
        </p:txBody>
      </p:sp>
      <p:sp>
        <p:nvSpPr>
          <p:cNvPr id="7" name="Rectangle 6"/>
          <p:cNvSpPr/>
          <p:nvPr/>
        </p:nvSpPr>
        <p:spPr>
          <a:xfrm>
            <a:off x="1384300" y="4913429"/>
            <a:ext cx="2157257" cy="369332"/>
          </a:xfrm>
          <a:prstGeom prst="rect">
            <a:avLst/>
          </a:prstGeom>
        </p:spPr>
        <p:txBody>
          <a:bodyPr wrap="none">
            <a:spAutoFit/>
          </a:bodyPr>
          <a:lstStyle/>
          <a:p>
            <a:r>
              <a:rPr lang="en-IN" b="1" dirty="0">
                <a:latin typeface="Calibri" panose="020F0502020204030204" pitchFamily="34" charset="0"/>
                <a:ea typeface="Times New Roman" panose="02020603050405020304" pitchFamily="18" charset="0"/>
                <a:cs typeface="Times New Roman" panose="02020603050405020304" pitchFamily="18" charset="0"/>
              </a:rPr>
              <a:t>SDMA </a:t>
            </a:r>
            <a:r>
              <a:rPr lang="en-IN" b="1" dirty="0" smtClean="0">
                <a:latin typeface="Calibri" panose="020F0502020204030204" pitchFamily="34" charset="0"/>
                <a:ea typeface="Times New Roman" panose="02020603050405020304" pitchFamily="18" charset="0"/>
                <a:cs typeface="Times New Roman" panose="02020603050405020304" pitchFamily="18" charset="0"/>
              </a:rPr>
              <a:t>system </a:t>
            </a:r>
            <a:r>
              <a:rPr lang="en-IN" b="1" dirty="0">
                <a:latin typeface="Calibri" panose="020F0502020204030204" pitchFamily="34" charset="0"/>
                <a:ea typeface="Times New Roman" panose="02020603050405020304" pitchFamily="18" charset="0"/>
                <a:cs typeface="Times New Roman" panose="02020603050405020304" pitchFamily="18" charset="0"/>
              </a:rPr>
              <a:t>model</a:t>
            </a:r>
            <a:endParaRPr lang="en-IN" b="1" dirty="0"/>
          </a:p>
        </p:txBody>
      </p:sp>
    </p:spTree>
    <p:extLst>
      <p:ext uri="{BB962C8B-B14F-4D97-AF65-F5344CB8AC3E}">
        <p14:creationId xmlns:p14="http://schemas.microsoft.com/office/powerpoint/2010/main" val="2875371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0" y="609601"/>
            <a:ext cx="8991599" cy="677108"/>
          </a:xfrm>
        </p:spPr>
        <p:txBody>
          <a:bodyPr/>
          <a:lstStyle/>
          <a:p>
            <a:pPr algn="ctr"/>
            <a:r>
              <a:rPr lang="en-IN" dirty="0" smtClean="0"/>
              <a:t>DETECTION TECHNIQUES</a:t>
            </a:r>
            <a:endParaRPr lang="en-IN" dirty="0"/>
          </a:p>
        </p:txBody>
      </p:sp>
      <p:sp>
        <p:nvSpPr>
          <p:cNvPr id="3" name="TextBox 2"/>
          <p:cNvSpPr txBox="1"/>
          <p:nvPr/>
        </p:nvSpPr>
        <p:spPr>
          <a:xfrm>
            <a:off x="698500" y="1416050"/>
            <a:ext cx="9296399" cy="6617196"/>
          </a:xfrm>
          <a:prstGeom prst="rect">
            <a:avLst/>
          </a:prstGeom>
          <a:noFill/>
        </p:spPr>
        <p:txBody>
          <a:bodyPr wrap="square" rtlCol="0">
            <a:spAutoFit/>
          </a:bodyPr>
          <a:lstStyle/>
          <a:p>
            <a:r>
              <a:rPr lang="en-IN" sz="3200" dirty="0" smtClean="0"/>
              <a:t>1)Zero forcing</a:t>
            </a:r>
          </a:p>
          <a:p>
            <a:endParaRPr lang="en-IN" sz="3200" dirty="0" smtClean="0"/>
          </a:p>
          <a:p>
            <a:pPr marL="457200" indent="-457200">
              <a:buFont typeface="Arial" panose="020B0604020202020204" pitchFamily="34" charset="0"/>
              <a:buChar char="•"/>
            </a:pPr>
            <a:r>
              <a:rPr lang="en-IN" sz="2000" dirty="0" smtClean="0"/>
              <a:t>It is a linear detection technique </a:t>
            </a:r>
          </a:p>
          <a:p>
            <a:pPr marL="457200" indent="-457200">
              <a:buFont typeface="Arial" panose="020B0604020202020204" pitchFamily="34" charset="0"/>
              <a:buChar char="•"/>
            </a:pPr>
            <a:r>
              <a:rPr lang="en-IN" sz="2000" dirty="0" smtClean="0"/>
              <a:t>Taken in the form of     </a:t>
            </a:r>
            <a:r>
              <a:rPr lang="en-IN" sz="2400" dirty="0" smtClean="0"/>
              <a:t>Y=HX + N</a:t>
            </a:r>
          </a:p>
          <a:p>
            <a:r>
              <a:rPr lang="en-IN" sz="2000" dirty="0" smtClean="0"/>
              <a:t>       </a:t>
            </a:r>
          </a:p>
          <a:p>
            <a:r>
              <a:rPr lang="en-IN" sz="2000" dirty="0" smtClean="0"/>
              <a:t>        Y</a:t>
            </a:r>
            <a:r>
              <a:rPr lang="en-IN" sz="2000" dirty="0" smtClean="0">
                <a:sym typeface="Wingdings" panose="05000000000000000000" pitchFamily="2" charset="2"/>
              </a:rPr>
              <a:t></a:t>
            </a:r>
            <a:r>
              <a:rPr lang="en-IN" sz="2000" dirty="0" smtClean="0"/>
              <a:t>RECEIVED SIGNAL    X</a:t>
            </a:r>
            <a:r>
              <a:rPr lang="en-IN" sz="2000" dirty="0" smtClean="0">
                <a:sym typeface="Wingdings" panose="05000000000000000000" pitchFamily="2" charset="2"/>
              </a:rPr>
              <a:t>TRANSMITTED SIGNAL </a:t>
            </a:r>
          </a:p>
          <a:p>
            <a:r>
              <a:rPr lang="en-IN" sz="2000" dirty="0">
                <a:sym typeface="Wingdings" panose="05000000000000000000" pitchFamily="2" charset="2"/>
              </a:rPr>
              <a:t> </a:t>
            </a:r>
            <a:r>
              <a:rPr lang="en-IN" sz="2000" dirty="0" smtClean="0">
                <a:sym typeface="Wingdings" panose="05000000000000000000" pitchFamily="2" charset="2"/>
              </a:rPr>
              <a:t>       HCHANNEL MATRIX   NNOISE</a:t>
            </a:r>
          </a:p>
          <a:p>
            <a:endParaRPr lang="en-IN" sz="2000" dirty="0" smtClean="0">
              <a:sym typeface="Wingdings" panose="05000000000000000000" pitchFamily="2" charset="2"/>
            </a:endParaRPr>
          </a:p>
          <a:p>
            <a:endParaRPr lang="en-IN" sz="2000" dirty="0">
              <a:sym typeface="Wingdings" panose="05000000000000000000" pitchFamily="2" charset="2"/>
            </a:endParaRPr>
          </a:p>
          <a:p>
            <a:endParaRPr lang="en-IN" sz="2000" dirty="0" smtClean="0">
              <a:sym typeface="Wingdings" panose="05000000000000000000" pitchFamily="2" charset="2"/>
            </a:endParaRPr>
          </a:p>
          <a:p>
            <a:pPr marL="342900" indent="-342900">
              <a:buFont typeface="Arial" panose="020B0604020202020204" pitchFamily="34" charset="0"/>
              <a:buChar char="•"/>
            </a:pPr>
            <a:r>
              <a:rPr lang="en-IN" sz="2000" dirty="0">
                <a:sym typeface="Wingdings" panose="05000000000000000000" pitchFamily="2" charset="2"/>
              </a:rPr>
              <a:t>where  represents the IFFT length, M is number of propagation paths and  is time domain channel gain of link between </a:t>
            </a:r>
            <a:r>
              <a:rPr lang="en-IN" sz="2000" dirty="0" err="1">
                <a:sym typeface="Wingdings" panose="05000000000000000000" pitchFamily="2" charset="2"/>
              </a:rPr>
              <a:t>pth</a:t>
            </a:r>
            <a:r>
              <a:rPr lang="en-IN" sz="2000" dirty="0">
                <a:sym typeface="Wingdings" panose="05000000000000000000" pitchFamily="2" charset="2"/>
              </a:rPr>
              <a:t> receiving antenna and lth user. </a:t>
            </a:r>
            <a:endParaRPr lang="en-IN" sz="2000" dirty="0" smtClean="0">
              <a:sym typeface="Wingdings" panose="05000000000000000000" pitchFamily="2" charset="2"/>
            </a:endParaRPr>
          </a:p>
          <a:p>
            <a:pPr marL="342900" indent="-342900">
              <a:buFont typeface="Arial" panose="020B0604020202020204" pitchFamily="34" charset="0"/>
              <a:buChar char="•"/>
            </a:pPr>
            <a:endParaRPr lang="en-IN" sz="2000" dirty="0" smtClean="0">
              <a:sym typeface="Wingdings" panose="05000000000000000000" pitchFamily="2" charset="2"/>
            </a:endParaRPr>
          </a:p>
          <a:p>
            <a:pPr marL="342900" indent="-342900">
              <a:buFont typeface="Arial" panose="020B0604020202020204" pitchFamily="34" charset="0"/>
              <a:buChar char="•"/>
            </a:pPr>
            <a:r>
              <a:rPr lang="en-IN" sz="2000" dirty="0" smtClean="0">
                <a:sym typeface="Wingdings" panose="05000000000000000000" pitchFamily="2" charset="2"/>
              </a:rPr>
              <a:t>The equation is                                    where  , </a:t>
            </a:r>
            <a:r>
              <a:rPr lang="en-IN" sz="2000" dirty="0">
                <a:sym typeface="Wingdings" panose="05000000000000000000" pitchFamily="2" charset="2"/>
              </a:rPr>
              <a:t>where  </a:t>
            </a:r>
            <a:r>
              <a:rPr lang="en-IN" sz="2000" dirty="0" smtClean="0">
                <a:sym typeface="Wingdings" panose="05000000000000000000" pitchFamily="2" charset="2"/>
              </a:rPr>
              <a:t>                                   is </a:t>
            </a:r>
            <a:r>
              <a:rPr lang="en-IN" sz="2000" dirty="0">
                <a:sym typeface="Wingdings" panose="05000000000000000000" pitchFamily="2" charset="2"/>
              </a:rPr>
              <a:t>the pseudo inverse of H.</a:t>
            </a:r>
            <a:endParaRPr lang="en-IN" sz="2000" dirty="0" smtClean="0">
              <a:sym typeface="Wingdings" panose="05000000000000000000" pitchFamily="2" charset="2"/>
            </a:endParaRPr>
          </a:p>
          <a:p>
            <a:pPr marL="342900" indent="-342900">
              <a:buFont typeface="Arial" panose="020B0604020202020204" pitchFamily="34" charset="0"/>
              <a:buChar char="•"/>
            </a:pPr>
            <a:r>
              <a:rPr lang="en-IN" sz="2000" dirty="0" smtClean="0">
                <a:sym typeface="Wingdings" panose="05000000000000000000" pitchFamily="2" charset="2"/>
              </a:rPr>
              <a:t>Here we neglect noise in the above equation so we wont get a appropriate detection of the transmitted signal.</a:t>
            </a:r>
          </a:p>
          <a:p>
            <a:pPr marL="342900" indent="-342900">
              <a:buFont typeface="Arial" panose="020B0604020202020204" pitchFamily="34" charset="0"/>
              <a:buChar char="•"/>
            </a:pPr>
            <a:endParaRPr lang="en-IN" sz="2000" dirty="0">
              <a:sym typeface="Wingdings" panose="05000000000000000000" pitchFamily="2" charset="2"/>
            </a:endParaRPr>
          </a:p>
          <a:p>
            <a:pPr marL="342900" indent="-342900">
              <a:buFont typeface="Arial" panose="020B0604020202020204" pitchFamily="34" charset="0"/>
              <a:buChar char="•"/>
            </a:pPr>
            <a:endParaRPr lang="en-IN" sz="2000" dirty="0" smtClean="0">
              <a:sym typeface="Wingdings" panose="05000000000000000000" pitchFamily="2" charset="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66845546"/>
              </p:ext>
            </p:extLst>
          </p:nvPr>
        </p:nvGraphicFramePr>
        <p:xfrm>
          <a:off x="7023100" y="2461457"/>
          <a:ext cx="2209800" cy="1697794"/>
        </p:xfrm>
        <a:graphic>
          <a:graphicData uri="http://schemas.openxmlformats.org/presentationml/2006/ole">
            <mc:AlternateContent xmlns:mc="http://schemas.openxmlformats.org/markup-compatibility/2006">
              <mc:Choice xmlns:v="urn:schemas-microsoft-com:vml" Requires="v">
                <p:oleObj spid="_x0000_s3213" r:id="rId3" imgW="1854200" imgH="939800" progId="Equation.DSMT4">
                  <p:embed/>
                </p:oleObj>
              </mc:Choice>
              <mc:Fallback>
                <p:oleObj r:id="rId3" imgW="1854200" imgH="93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3100" y="2461457"/>
                        <a:ext cx="2209800" cy="1697794"/>
                      </a:xfrm>
                      <a:prstGeom prst="rect">
                        <a:avLst/>
                      </a:prstGeom>
                      <a:noFill/>
                    </p:spPr>
                  </p:pic>
                </p:oleObj>
              </mc:Fallback>
            </mc:AlternateContent>
          </a:graphicData>
        </a:graphic>
      </p:graphicFrame>
      <p:sp>
        <p:nvSpPr>
          <p:cNvPr id="5" name="Rectangle 2"/>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1643176397"/>
              </p:ext>
            </p:extLst>
          </p:nvPr>
        </p:nvGraphicFramePr>
        <p:xfrm>
          <a:off x="1231900" y="4159251"/>
          <a:ext cx="7467600" cy="838200"/>
        </p:xfrm>
        <a:graphic>
          <a:graphicData uri="http://schemas.openxmlformats.org/presentationml/2006/ole">
            <mc:AlternateContent xmlns:mc="http://schemas.openxmlformats.org/markup-compatibility/2006">
              <mc:Choice xmlns:v="urn:schemas-microsoft-com:vml" Requires="v">
                <p:oleObj spid="_x0000_s3214" r:id="rId5" imgW="4610100" imgH="482600" progId="Equation.DSMT4">
                  <p:embed/>
                </p:oleObj>
              </mc:Choice>
              <mc:Fallback>
                <p:oleObj r:id="rId5" imgW="4610100" imgH="482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00" y="4159251"/>
                        <a:ext cx="7467600" cy="838200"/>
                      </a:xfrm>
                      <a:prstGeom prst="rect">
                        <a:avLst/>
                      </a:prstGeom>
                      <a:noFill/>
                    </p:spPr>
                  </p:pic>
                </p:oleObj>
              </mc:Fallback>
            </mc:AlternateContent>
          </a:graphicData>
        </a:graphic>
      </p:graphicFrame>
      <p:sp>
        <p:nvSpPr>
          <p:cNvPr id="7" name="Rectangle 6"/>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1288572490"/>
              </p:ext>
            </p:extLst>
          </p:nvPr>
        </p:nvGraphicFramePr>
        <p:xfrm>
          <a:off x="2832100" y="5715247"/>
          <a:ext cx="1752600" cy="533401"/>
        </p:xfrm>
        <a:graphic>
          <a:graphicData uri="http://schemas.openxmlformats.org/presentationml/2006/ole">
            <mc:AlternateContent xmlns:mc="http://schemas.openxmlformats.org/markup-compatibility/2006">
              <mc:Choice xmlns:v="urn:schemas-microsoft-com:vml" Requires="v">
                <p:oleObj spid="_x0000_s3215" r:id="rId7" imgW="1231366" imgH="317362" progId="Equation.DSMT4">
                  <p:embed/>
                </p:oleObj>
              </mc:Choice>
              <mc:Fallback>
                <p:oleObj r:id="rId7" imgW="1231366" imgH="31736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100" y="5715247"/>
                        <a:ext cx="1752600" cy="533401"/>
                      </a:xfrm>
                      <a:prstGeom prst="rect">
                        <a:avLst/>
                      </a:prstGeom>
                      <a:noFill/>
                    </p:spPr>
                  </p:pic>
                </p:oleObj>
              </mc:Fallback>
            </mc:AlternateContent>
          </a:graphicData>
        </a:graphic>
      </p:graphicFrame>
      <p:sp>
        <p:nvSpPr>
          <p:cNvPr id="9" name="Rectangle 8"/>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p:cNvGraphicFramePr>
            <a:graphicFrameLocks noChangeAspect="1"/>
          </p:cNvGraphicFramePr>
          <p:nvPr>
            <p:extLst>
              <p:ext uri="{D42A27DB-BD31-4B8C-83A1-F6EECF244321}">
                <p14:modId xmlns:p14="http://schemas.microsoft.com/office/powerpoint/2010/main" val="3110490578"/>
              </p:ext>
            </p:extLst>
          </p:nvPr>
        </p:nvGraphicFramePr>
        <p:xfrm>
          <a:off x="6299199" y="5715247"/>
          <a:ext cx="1981200" cy="565152"/>
        </p:xfrm>
        <a:graphic>
          <a:graphicData uri="http://schemas.openxmlformats.org/presentationml/2006/ole">
            <mc:AlternateContent xmlns:mc="http://schemas.openxmlformats.org/markup-compatibility/2006">
              <mc:Choice xmlns:v="urn:schemas-microsoft-com:vml" Requires="v">
                <p:oleObj spid="_x0000_s3216" r:id="rId9" imgW="1244060" imgH="317362" progId="Equation.DSMT4">
                  <p:embed/>
                </p:oleObj>
              </mc:Choice>
              <mc:Fallback>
                <p:oleObj r:id="rId9" imgW="1244060" imgH="317362"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9199" y="5715247"/>
                        <a:ext cx="1981200" cy="565152"/>
                      </a:xfrm>
                      <a:prstGeom prst="rect">
                        <a:avLst/>
                      </a:prstGeom>
                      <a:noFill/>
                    </p:spPr>
                  </p:pic>
                </p:oleObj>
              </mc:Fallback>
            </mc:AlternateContent>
          </a:graphicData>
        </a:graphic>
      </p:graphicFrame>
    </p:spTree>
    <p:extLst>
      <p:ext uri="{BB962C8B-B14F-4D97-AF65-F5344CB8AC3E}">
        <p14:creationId xmlns:p14="http://schemas.microsoft.com/office/powerpoint/2010/main" val="543397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0" y="825501"/>
            <a:ext cx="8991599" cy="677108"/>
          </a:xfrm>
        </p:spPr>
        <p:txBody>
          <a:bodyPr/>
          <a:lstStyle/>
          <a:p>
            <a:pPr algn="ctr"/>
            <a:r>
              <a:rPr lang="en-IN" dirty="0"/>
              <a:t>DETECTION TECHNIQUES</a:t>
            </a:r>
          </a:p>
        </p:txBody>
      </p:sp>
      <p:sp>
        <p:nvSpPr>
          <p:cNvPr id="3" name="TextBox 2"/>
          <p:cNvSpPr txBox="1"/>
          <p:nvPr/>
        </p:nvSpPr>
        <p:spPr>
          <a:xfrm>
            <a:off x="1003300" y="1873250"/>
            <a:ext cx="9007800" cy="5078313"/>
          </a:xfrm>
          <a:prstGeom prst="rect">
            <a:avLst/>
          </a:prstGeom>
          <a:noFill/>
        </p:spPr>
        <p:txBody>
          <a:bodyPr wrap="square" rtlCol="0">
            <a:spAutoFit/>
          </a:bodyPr>
          <a:lstStyle/>
          <a:p>
            <a:r>
              <a:rPr lang="en-IN" sz="3200" dirty="0"/>
              <a:t>2</a:t>
            </a:r>
            <a:r>
              <a:rPr lang="en-IN" sz="3200" dirty="0" smtClean="0"/>
              <a:t>)MMSE</a:t>
            </a:r>
          </a:p>
          <a:p>
            <a:endParaRPr lang="en-IN" sz="3200" dirty="0" smtClean="0"/>
          </a:p>
          <a:p>
            <a:pPr marL="457200" indent="-457200">
              <a:buFont typeface="Arial" panose="020B0604020202020204" pitchFamily="34" charset="0"/>
              <a:buChar char="•"/>
            </a:pPr>
            <a:r>
              <a:rPr lang="en-IN" sz="2000" dirty="0" smtClean="0"/>
              <a:t>It is also a linear detection technique </a:t>
            </a:r>
          </a:p>
          <a:p>
            <a:pPr marL="457200" indent="-457200">
              <a:buFont typeface="Arial" panose="020B0604020202020204" pitchFamily="34" charset="0"/>
              <a:buChar char="•"/>
            </a:pPr>
            <a:endParaRPr lang="en-IN" sz="2000" dirty="0" smtClean="0"/>
          </a:p>
          <a:p>
            <a:pPr marL="457200" indent="-457200">
              <a:buFont typeface="Arial" panose="020B0604020202020204" pitchFamily="34" charset="0"/>
              <a:buChar char="•"/>
            </a:pPr>
            <a:r>
              <a:rPr lang="en-IN" sz="2000" dirty="0" smtClean="0"/>
              <a:t>Taken in the form of  </a:t>
            </a:r>
          </a:p>
          <a:p>
            <a:r>
              <a:rPr lang="en-IN" sz="2000" dirty="0"/>
              <a:t> </a:t>
            </a:r>
            <a:r>
              <a:rPr lang="en-IN" sz="2000" dirty="0" smtClean="0"/>
              <a:t>     </a:t>
            </a:r>
          </a:p>
          <a:p>
            <a:r>
              <a:rPr lang="en-IN" sz="2000" dirty="0"/>
              <a:t> </a:t>
            </a:r>
            <a:r>
              <a:rPr lang="en-IN" sz="2000" dirty="0" smtClean="0"/>
              <a:t>       Y</a:t>
            </a:r>
            <a:r>
              <a:rPr lang="en-IN" sz="2000" dirty="0" smtClean="0">
                <a:sym typeface="Wingdings" panose="05000000000000000000" pitchFamily="2" charset="2"/>
              </a:rPr>
              <a:t></a:t>
            </a:r>
            <a:r>
              <a:rPr lang="en-IN" sz="2000" dirty="0" smtClean="0"/>
              <a:t>RECEIVED SIGNAL    X</a:t>
            </a:r>
            <a:r>
              <a:rPr lang="en-IN" sz="2000" dirty="0" smtClean="0">
                <a:sym typeface="Wingdings" panose="05000000000000000000" pitchFamily="2" charset="2"/>
              </a:rPr>
              <a:t>TRANSMITTED SIGNAL </a:t>
            </a:r>
          </a:p>
          <a:p>
            <a:r>
              <a:rPr lang="en-IN" sz="2000" dirty="0">
                <a:sym typeface="Wingdings" panose="05000000000000000000" pitchFamily="2" charset="2"/>
              </a:rPr>
              <a:t> </a:t>
            </a:r>
            <a:r>
              <a:rPr lang="en-IN" sz="2000" dirty="0" smtClean="0">
                <a:sym typeface="Wingdings" panose="05000000000000000000" pitchFamily="2" charset="2"/>
              </a:rPr>
              <a:t>       HCHANNEL MATRIX   NNOISE     IPP </a:t>
            </a:r>
            <a:r>
              <a:rPr lang="en-IN" sz="2000" b="1" dirty="0" smtClean="0">
                <a:sym typeface="Wingdings" panose="05000000000000000000" pitchFamily="2" charset="2"/>
              </a:rPr>
              <a:t>-&gt; </a:t>
            </a:r>
            <a:r>
              <a:rPr lang="en-IN" sz="2000" dirty="0" smtClean="0">
                <a:sym typeface="Wingdings" panose="05000000000000000000" pitchFamily="2" charset="2"/>
              </a:rPr>
              <a:t>P-dimensional </a:t>
            </a:r>
            <a:r>
              <a:rPr lang="en-IN" sz="2000" dirty="0">
                <a:sym typeface="Wingdings" panose="05000000000000000000" pitchFamily="2" charset="2"/>
              </a:rPr>
              <a:t>identity </a:t>
            </a:r>
            <a:r>
              <a:rPr lang="en-IN" sz="2000" dirty="0" smtClean="0">
                <a:sym typeface="Wingdings" panose="05000000000000000000" pitchFamily="2" charset="2"/>
              </a:rPr>
              <a:t>matrix</a:t>
            </a:r>
          </a:p>
          <a:p>
            <a:r>
              <a:rPr lang="en-IN" sz="2000" dirty="0">
                <a:sym typeface="Wingdings" panose="05000000000000000000" pitchFamily="2" charset="2"/>
              </a:rPr>
              <a:t> </a:t>
            </a:r>
            <a:r>
              <a:rPr lang="en-IN" sz="2000" dirty="0" smtClean="0">
                <a:sym typeface="Wingdings" panose="05000000000000000000" pitchFamily="2" charset="2"/>
              </a:rPr>
              <a:t>       Sigma square is noise variance    H^H--&gt;Hermitian transpose</a:t>
            </a:r>
          </a:p>
          <a:p>
            <a:endParaRPr lang="en-IN" sz="2000" dirty="0" smtClean="0">
              <a:sym typeface="Wingdings" panose="05000000000000000000" pitchFamily="2" charset="2"/>
            </a:endParaRPr>
          </a:p>
          <a:p>
            <a:pPr marL="342900" indent="-342900">
              <a:buFont typeface="Arial" panose="020B0604020202020204" pitchFamily="34" charset="0"/>
              <a:buChar char="•"/>
            </a:pPr>
            <a:r>
              <a:rPr lang="en-IN" sz="2000" dirty="0" smtClean="0">
                <a:sym typeface="Wingdings" panose="05000000000000000000" pitchFamily="2" charset="2"/>
              </a:rPr>
              <a:t>Here we take noise in the above equation but the problem is at high SNR value the noise power is negligible  and vice versa .So at high SNR value this technique gets equal to that of the Zero forcing. </a:t>
            </a:r>
          </a:p>
          <a:p>
            <a:pPr marL="342900" indent="-342900">
              <a:buFont typeface="Arial" panose="020B0604020202020204" pitchFamily="34" charset="0"/>
              <a:buChar char="•"/>
            </a:pPr>
            <a:endParaRPr lang="en-IN" sz="2000" dirty="0">
              <a:sym typeface="Wingdings" panose="05000000000000000000" pitchFamily="2" charset="2"/>
            </a:endParaRPr>
          </a:p>
          <a:p>
            <a:pPr marL="342900" indent="-342900">
              <a:buFont typeface="Arial" panose="020B0604020202020204" pitchFamily="34" charset="0"/>
              <a:buChar char="•"/>
            </a:pPr>
            <a:r>
              <a:rPr lang="en-IN" sz="2000" dirty="0" smtClean="0">
                <a:sym typeface="Wingdings" panose="05000000000000000000" pitchFamily="2" charset="2"/>
              </a:rPr>
              <a:t>This works at only low and medium SNR values.</a:t>
            </a:r>
          </a:p>
        </p:txBody>
      </p:sp>
      <p:sp>
        <p:nvSpPr>
          <p:cNvPr id="4" name="Rectangle 2"/>
          <p:cNvSpPr>
            <a:spLocks noChangeArrowheads="1"/>
          </p:cNvSpPr>
          <p:nvPr/>
        </p:nvSpPr>
        <p:spPr bwMode="auto">
          <a:xfrm>
            <a:off x="-1" y="0"/>
            <a:ext cx="1071266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2270123376"/>
              </p:ext>
            </p:extLst>
          </p:nvPr>
        </p:nvGraphicFramePr>
        <p:xfrm>
          <a:off x="3822700" y="3375858"/>
          <a:ext cx="3633552" cy="605592"/>
        </p:xfrm>
        <a:graphic>
          <a:graphicData uri="http://schemas.openxmlformats.org/presentationml/2006/ole">
            <mc:AlternateContent xmlns:mc="http://schemas.openxmlformats.org/markup-compatibility/2006">
              <mc:Choice xmlns:v="urn:schemas-microsoft-com:vml" Requires="v">
                <p:oleObj spid="_x0000_s4132" r:id="rId4" imgW="1727200" imgH="241300" progId="Equation.DSMT4">
                  <p:embed/>
                </p:oleObj>
              </mc:Choice>
              <mc:Fallback>
                <p:oleObj r:id="rId4" imgW="17272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2700" y="3375858"/>
                        <a:ext cx="3633552" cy="605592"/>
                      </a:xfrm>
                      <a:prstGeom prst="rect">
                        <a:avLst/>
                      </a:prstGeom>
                      <a:noFill/>
                    </p:spPr>
                  </p:pic>
                </p:oleObj>
              </mc:Fallback>
            </mc:AlternateContent>
          </a:graphicData>
        </a:graphic>
      </p:graphicFrame>
      <p:sp>
        <p:nvSpPr>
          <p:cNvPr id="6" name="Rectangle 4"/>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9621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0" y="825501"/>
            <a:ext cx="8991599" cy="677108"/>
          </a:xfrm>
        </p:spPr>
        <p:txBody>
          <a:bodyPr/>
          <a:lstStyle/>
          <a:p>
            <a:pPr algn="ctr"/>
            <a:r>
              <a:rPr lang="en-IN" dirty="0"/>
              <a:t>DETECTION TECHNIQUES</a:t>
            </a:r>
          </a:p>
        </p:txBody>
      </p:sp>
      <mc:AlternateContent xmlns:mc="http://schemas.openxmlformats.org/markup-compatibility/2006" xmlns:a14="http://schemas.microsoft.com/office/drawing/2010/main">
        <mc:Choice Requires="a14">
          <p:sp>
            <p:nvSpPr>
              <p:cNvPr id="3" name="TextBox 2"/>
              <p:cNvSpPr txBox="1"/>
              <p:nvPr/>
            </p:nvSpPr>
            <p:spPr>
              <a:xfrm>
                <a:off x="1003300" y="1873250"/>
                <a:ext cx="8991599" cy="6001643"/>
              </a:xfrm>
              <a:prstGeom prst="rect">
                <a:avLst/>
              </a:prstGeom>
              <a:noFill/>
            </p:spPr>
            <p:txBody>
              <a:bodyPr wrap="square" rtlCol="0">
                <a:spAutoFit/>
              </a:bodyPr>
              <a:lstStyle/>
              <a:p>
                <a:r>
                  <a:rPr lang="en-IN" sz="3200" dirty="0" smtClean="0"/>
                  <a:t>3)Maximum Likelihood</a:t>
                </a:r>
              </a:p>
              <a:p>
                <a:endParaRPr lang="en-IN" sz="3200" dirty="0" smtClean="0"/>
              </a:p>
              <a:p>
                <a:pPr marL="457200" indent="-457200">
                  <a:buFont typeface="Arial" panose="020B0604020202020204" pitchFamily="34" charset="0"/>
                  <a:buChar char="•"/>
                </a:pPr>
                <a:r>
                  <a:rPr lang="en-IN" sz="2000" dirty="0" smtClean="0"/>
                  <a:t>It is non-linear detection technique </a:t>
                </a:r>
              </a:p>
              <a:p>
                <a:pPr marL="457200" indent="-457200">
                  <a:buFont typeface="Arial" panose="020B0604020202020204" pitchFamily="34" charset="0"/>
                  <a:buChar char="•"/>
                </a:pPr>
                <a:endParaRPr lang="en-IN" sz="2000" dirty="0" smtClean="0"/>
              </a:p>
              <a:p>
                <a:pPr marL="457200" indent="-457200">
                  <a:buFont typeface="Arial" panose="020B0604020202020204" pitchFamily="34" charset="0"/>
                  <a:buChar char="•"/>
                </a:pPr>
                <a:r>
                  <a:rPr lang="en-IN" sz="2000" dirty="0" smtClean="0"/>
                  <a:t>Taken in the form of     </a:t>
                </a:r>
                <a14:m>
                  <m:oMath xmlns:m="http://schemas.openxmlformats.org/officeDocument/2006/math">
                    <m:acc>
                      <m:accPr>
                        <m:chr m:val="̂"/>
                        <m:ctrlPr>
                          <a:rPr lang="en-IN" sz="2000" i="1" smtClean="0">
                            <a:latin typeface="Cambria Math" panose="02040503050406030204" pitchFamily="18" charset="0"/>
                          </a:rPr>
                        </m:ctrlPr>
                      </m:accPr>
                      <m:e>
                        <m:r>
                          <a:rPr lang="en-IN" sz="2000" b="0" i="1" smtClean="0">
                            <a:latin typeface="Cambria Math" panose="02040503050406030204" pitchFamily="18" charset="0"/>
                          </a:rPr>
                          <m:t>𝑋</m:t>
                        </m:r>
                      </m:e>
                    </m:acc>
                  </m:oMath>
                </a14:m>
                <a:r>
                  <a:rPr lang="en-IN" sz="2800" dirty="0" smtClean="0"/>
                  <a:t>=</a:t>
                </a:r>
                <a:r>
                  <a:rPr lang="en-IN" sz="2000" dirty="0"/>
                  <a:t> </a:t>
                </a:r>
                <a:r>
                  <a:rPr lang="en-IN" sz="2800" dirty="0" smtClean="0"/>
                  <a:t>min{ARG</a:t>
                </a:r>
                <a:r>
                  <a:rPr lang="en-IN" sz="2800" dirty="0"/>
                  <a:t>(</a:t>
                </a:r>
                <a14:m>
                  <m:oMath xmlns:m="http://schemas.openxmlformats.org/officeDocument/2006/math">
                    <m:sSup>
                      <m:sSupPr>
                        <m:ctrlPr>
                          <a:rPr lang="en-IN" sz="2800" i="1">
                            <a:latin typeface="Cambria Math" panose="02040503050406030204" pitchFamily="18" charset="0"/>
                          </a:rPr>
                        </m:ctrlPr>
                      </m:sSupPr>
                      <m:e>
                        <m:r>
                          <a:rPr lang="en-IN" sz="2800" i="1">
                            <a:latin typeface="Cambria Math" panose="02040503050406030204" pitchFamily="18" charset="0"/>
                          </a:rPr>
                          <m:t>|</m:t>
                        </m:r>
                        <m:d>
                          <m:dPr>
                            <m:begChr m:val="|"/>
                            <m:endChr m:val="|"/>
                            <m:ctrlPr>
                              <a:rPr lang="en-IN" sz="2800" i="1">
                                <a:latin typeface="Cambria Math" panose="02040503050406030204" pitchFamily="18" charset="0"/>
                              </a:rPr>
                            </m:ctrlPr>
                          </m:dPr>
                          <m:e>
                            <m:r>
                              <a:rPr lang="en-IN" sz="2800" i="1">
                                <a:latin typeface="Cambria Math" panose="02040503050406030204" pitchFamily="18" charset="0"/>
                              </a:rPr>
                              <m:t>𝑌</m:t>
                            </m:r>
                            <m:r>
                              <a:rPr lang="en-IN" sz="2800" i="1">
                                <a:latin typeface="Cambria Math" panose="02040503050406030204" pitchFamily="18" charset="0"/>
                              </a:rPr>
                              <m:t>−</m:t>
                            </m:r>
                            <m:r>
                              <a:rPr lang="en-IN" sz="2800" i="1">
                                <a:latin typeface="Cambria Math" panose="02040503050406030204" pitchFamily="18" charset="0"/>
                              </a:rPr>
                              <m:t>𝐻𝑆</m:t>
                            </m:r>
                          </m:e>
                        </m:d>
                        <m:r>
                          <a:rPr lang="en-IN" sz="2800" i="1">
                            <a:latin typeface="Cambria Math" panose="02040503050406030204" pitchFamily="18" charset="0"/>
                          </a:rPr>
                          <m:t>|</m:t>
                        </m:r>
                      </m:e>
                      <m:sup>
                        <m:r>
                          <a:rPr lang="en-IN" sz="2800" i="1">
                            <a:latin typeface="Cambria Math" panose="02040503050406030204" pitchFamily="18" charset="0"/>
                          </a:rPr>
                          <m:t>2</m:t>
                        </m:r>
                      </m:sup>
                    </m:sSup>
                    <m:r>
                      <a:rPr lang="en-IN" sz="2800" i="1">
                        <a:latin typeface="Cambria Math" panose="02040503050406030204" pitchFamily="18" charset="0"/>
                      </a:rPr>
                      <m:t>)</m:t>
                    </m:r>
                  </m:oMath>
                </a14:m>
                <a:r>
                  <a:rPr lang="en-IN" sz="2800" dirty="0"/>
                  <a:t>}</a:t>
                </a:r>
              </a:p>
              <a:p>
                <a:pPr marL="457200" indent="-457200">
                  <a:buFont typeface="Arial" panose="020B0604020202020204" pitchFamily="34" charset="0"/>
                  <a:buChar char="•"/>
                </a:pPr>
                <a:endParaRPr lang="en-IN" sz="2800" dirty="0" smtClean="0"/>
              </a:p>
              <a:p>
                <a:r>
                  <a:rPr lang="en-IN" sz="2000" dirty="0"/>
                  <a:t> </a:t>
                </a:r>
                <a:r>
                  <a:rPr lang="en-IN" sz="2000" dirty="0" smtClean="0"/>
                  <a:t>      </a:t>
                </a:r>
              </a:p>
              <a:p>
                <a:r>
                  <a:rPr lang="en-IN" sz="2000" dirty="0"/>
                  <a:t> </a:t>
                </a:r>
                <a:r>
                  <a:rPr lang="en-IN" sz="2000" dirty="0" smtClean="0"/>
                  <a:t>       Y</a:t>
                </a:r>
                <a:r>
                  <a:rPr lang="en-IN" sz="2000" dirty="0" smtClean="0">
                    <a:sym typeface="Wingdings" panose="05000000000000000000" pitchFamily="2" charset="2"/>
                  </a:rPr>
                  <a:t></a:t>
                </a:r>
                <a:r>
                  <a:rPr lang="en-IN" sz="2000" dirty="0" smtClean="0"/>
                  <a:t>RECEIVED SIGNAL    X</a:t>
                </a:r>
                <a:r>
                  <a:rPr lang="en-IN" sz="2000" dirty="0" smtClean="0">
                    <a:sym typeface="Wingdings" panose="05000000000000000000" pitchFamily="2" charset="2"/>
                  </a:rPr>
                  <a:t>TRANSMITTED SIGNAL </a:t>
                </a:r>
              </a:p>
              <a:p>
                <a:r>
                  <a:rPr lang="en-IN" sz="2000" dirty="0">
                    <a:sym typeface="Wingdings" panose="05000000000000000000" pitchFamily="2" charset="2"/>
                  </a:rPr>
                  <a:t> </a:t>
                </a:r>
                <a:r>
                  <a:rPr lang="en-IN" sz="2000" dirty="0" smtClean="0">
                    <a:sym typeface="Wingdings" panose="05000000000000000000" pitchFamily="2" charset="2"/>
                  </a:rPr>
                  <a:t>       HCHANNEL MATRIX   S possibility of transmitting that is in -1 OR +1(BPSK)</a:t>
                </a:r>
              </a:p>
              <a:p>
                <a:endParaRPr lang="en-IN" sz="2000" dirty="0" smtClean="0">
                  <a:sym typeface="Wingdings" panose="05000000000000000000" pitchFamily="2" charset="2"/>
                </a:endParaRPr>
              </a:p>
              <a:p>
                <a:pPr marL="342900" indent="-342900">
                  <a:buFont typeface="Arial" panose="020B0604020202020204" pitchFamily="34" charset="0"/>
                  <a:buChar char="•"/>
                </a:pPr>
                <a:r>
                  <a:rPr lang="en-IN" sz="2000" dirty="0" smtClean="0">
                    <a:sym typeface="Wingdings" panose="05000000000000000000" pitchFamily="2" charset="2"/>
                  </a:rPr>
                  <a:t>Here we take every possibility into consideration check with that so that we can get the appropriated result but it is time taking process which increases complexity in detection.</a:t>
                </a:r>
              </a:p>
              <a:p>
                <a:pPr marL="342900" indent="-342900">
                  <a:buFont typeface="Arial" panose="020B0604020202020204" pitchFamily="34" charset="0"/>
                  <a:buChar char="•"/>
                </a:pPr>
                <a:endParaRPr lang="en-IN" sz="2000" dirty="0">
                  <a:sym typeface="Wingdings" panose="05000000000000000000" pitchFamily="2" charset="2"/>
                </a:endParaRPr>
              </a:p>
              <a:p>
                <a:pPr marL="342900" indent="-342900">
                  <a:buFont typeface="Arial" panose="020B0604020202020204" pitchFamily="34" charset="0"/>
                  <a:buChar char="•"/>
                </a:pPr>
                <a:r>
                  <a:rPr lang="en-IN" sz="2000" dirty="0">
                    <a:sym typeface="Wingdings" panose="05000000000000000000" pitchFamily="2" charset="2"/>
                  </a:rPr>
                  <a:t>H</a:t>
                </a:r>
                <a:r>
                  <a:rPr lang="en-IN" sz="2000" dirty="0" smtClean="0">
                    <a:sym typeface="Wingdings" panose="05000000000000000000" pitchFamily="2" charset="2"/>
                  </a:rPr>
                  <a:t>ence taking complexity into consideration we don’t use this detection method mostly. </a:t>
                </a:r>
              </a:p>
              <a:p>
                <a:pPr marL="342900" indent="-342900">
                  <a:buFont typeface="Arial" panose="020B0604020202020204" pitchFamily="34" charset="0"/>
                  <a:buChar char="•"/>
                </a:pPr>
                <a:endParaRPr lang="en-IN" sz="2000" dirty="0">
                  <a:sym typeface="Wingdings" panose="05000000000000000000" pitchFamily="2" charset="2"/>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03300" y="1873250"/>
                <a:ext cx="8991599" cy="6001643"/>
              </a:xfrm>
              <a:prstGeom prst="rect">
                <a:avLst/>
              </a:prstGeom>
              <a:blipFill rotWithShape="0">
                <a:blip r:embed="rId3"/>
                <a:stretch>
                  <a:fillRect l="-1763" t="-1320"/>
                </a:stretch>
              </a:blipFill>
            </p:spPr>
            <p:txBody>
              <a:bodyPr/>
              <a:lstStyle/>
              <a:p>
                <a:r>
                  <a:rPr lang="en-IN">
                    <a:noFill/>
                  </a:rPr>
                  <a:t> </a:t>
                </a:r>
              </a:p>
            </p:txBody>
          </p:sp>
        </mc:Fallback>
      </mc:AlternateContent>
    </p:spTree>
    <p:extLst>
      <p:ext uri="{BB962C8B-B14F-4D97-AF65-F5344CB8AC3E}">
        <p14:creationId xmlns:p14="http://schemas.microsoft.com/office/powerpoint/2010/main" val="922771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700" y="501650"/>
            <a:ext cx="8709151" cy="677108"/>
          </a:xfrm>
          <a:prstGeom prst="rect">
            <a:avLst/>
          </a:prstGeom>
        </p:spPr>
        <p:txBody>
          <a:bodyPr vert="horz" wrap="square" lIns="0" tIns="0" rIns="0" bIns="0" rtlCol="0">
            <a:spAutoFit/>
          </a:bodyPr>
          <a:lstStyle/>
          <a:p>
            <a:pPr marL="1929764" algn="ctr">
              <a:lnSpc>
                <a:spcPct val="100000"/>
              </a:lnSpc>
            </a:pPr>
            <a:r>
              <a:rPr lang="en-IN" dirty="0"/>
              <a:t>DETECTION TECHNIQUES</a:t>
            </a:r>
            <a:endParaRPr spc="-25" dirty="0"/>
          </a:p>
        </p:txBody>
      </p:sp>
      <mc:AlternateContent xmlns:mc="http://schemas.openxmlformats.org/markup-compatibility/2006" xmlns:a14="http://schemas.microsoft.com/office/drawing/2010/main">
        <mc:Choice Requires="a14">
          <p:sp>
            <p:nvSpPr>
              <p:cNvPr id="3" name="TextBox 2"/>
              <p:cNvSpPr txBox="1"/>
              <p:nvPr/>
            </p:nvSpPr>
            <p:spPr>
              <a:xfrm>
                <a:off x="241300" y="1187450"/>
                <a:ext cx="10248899" cy="8274958"/>
              </a:xfrm>
              <a:prstGeom prst="rect">
                <a:avLst/>
              </a:prstGeom>
              <a:noFill/>
            </p:spPr>
            <p:txBody>
              <a:bodyPr wrap="square" rtlCol="0">
                <a:spAutoFit/>
              </a:bodyPr>
              <a:lstStyle/>
              <a:p>
                <a:endParaRPr lang="en-IN" sz="3600" dirty="0" smtClean="0"/>
              </a:p>
              <a:p>
                <a:r>
                  <a:rPr lang="en-IN" sz="3600" dirty="0" smtClean="0"/>
                  <a:t>4)LAS</a:t>
                </a:r>
              </a:p>
              <a:p>
                <a:endParaRPr lang="en-IN" sz="3600" dirty="0" smtClean="0"/>
              </a:p>
              <a:p>
                <a:pPr marL="342900" indent="-342900">
                  <a:buFont typeface="Arial" panose="020B0604020202020204" pitchFamily="34" charset="0"/>
                  <a:buChar char="•"/>
                </a:pPr>
                <a:r>
                  <a:rPr lang="en-IN" sz="2400" dirty="0" err="1" smtClean="0"/>
                  <a:t>Likelyhood</a:t>
                </a:r>
                <a:r>
                  <a:rPr lang="en-IN" sz="2400" dirty="0" smtClean="0"/>
                  <a:t> Ascent Search is the next technique in which it reduces the complexity of ML(Maximum </a:t>
                </a:r>
                <a:r>
                  <a:rPr lang="en-IN" sz="2400" dirty="0" err="1" smtClean="0"/>
                  <a:t>Likelyhood</a:t>
                </a:r>
                <a:r>
                  <a:rPr lang="en-IN" sz="2400" dirty="0" smtClean="0"/>
                  <a:t>) technique.</a:t>
                </a:r>
              </a:p>
              <a:p>
                <a:pPr marL="342900" indent="-342900">
                  <a:buFont typeface="Arial" panose="020B0604020202020204" pitchFamily="34" charset="0"/>
                  <a:buChar char="•"/>
                </a:pPr>
                <a:r>
                  <a:rPr lang="en-IN" sz="2400" dirty="0" smtClean="0"/>
                  <a:t>The drawback of ML </a:t>
                </a:r>
                <a:r>
                  <a:rPr lang="en-IN" sz="2400" dirty="0" err="1" smtClean="0"/>
                  <a:t>ie</a:t>
                </a:r>
                <a:r>
                  <a:rPr lang="en-IN" sz="2400" dirty="0" smtClean="0"/>
                  <a:t> choosing (S vector) more number of times reduces in this technique , it(LAS) takes less time to find the transmitted bits and reduces complexity.</a:t>
                </a:r>
              </a:p>
              <a:p>
                <a:pPr marL="457200" indent="-457200">
                  <a:buFont typeface="Arial" panose="020B0604020202020204" pitchFamily="34" charset="0"/>
                  <a:buChar char="•"/>
                </a:pPr>
                <a:r>
                  <a:rPr lang="en-IN" sz="2400" dirty="0"/>
                  <a:t>Taken in the form of     </a:t>
                </a:r>
                <a14:m>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panose="02040503050406030204" pitchFamily="18" charset="0"/>
                          </a:rPr>
                          <m:t>𝑋</m:t>
                        </m:r>
                      </m:e>
                    </m:acc>
                  </m:oMath>
                </a14:m>
                <a:r>
                  <a:rPr lang="en-IN" sz="3200" dirty="0" smtClean="0"/>
                  <a:t>=min{ARG(</a:t>
                </a:r>
                <a14:m>
                  <m:oMath xmlns:m="http://schemas.openxmlformats.org/officeDocument/2006/math">
                    <m:sSup>
                      <m:sSupPr>
                        <m:ctrlPr>
                          <a:rPr lang="en-IN" sz="3200" i="1" smtClean="0">
                            <a:latin typeface="Cambria Math" panose="02040503050406030204" pitchFamily="18" charset="0"/>
                          </a:rPr>
                        </m:ctrlPr>
                      </m:sSupPr>
                      <m:e>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𝑌</m:t>
                            </m:r>
                            <m:r>
                              <a:rPr lang="en-IN" sz="3200" b="0" i="1" smtClean="0">
                                <a:latin typeface="Cambria Math" panose="02040503050406030204" pitchFamily="18" charset="0"/>
                              </a:rPr>
                              <m:t>−</m:t>
                            </m:r>
                            <m:r>
                              <a:rPr lang="en-IN" sz="3200" b="0" i="1" smtClean="0">
                                <a:latin typeface="Cambria Math" panose="02040503050406030204" pitchFamily="18" charset="0"/>
                              </a:rPr>
                              <m:t>𝐻𝑆</m:t>
                            </m:r>
                          </m:e>
                        </m:d>
                        <m:r>
                          <a:rPr lang="en-IN" sz="3200" b="0" i="1" smtClean="0">
                            <a:latin typeface="Cambria Math" panose="02040503050406030204" pitchFamily="18" charset="0"/>
                          </a:rPr>
                          <m:t>|</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m:t>
                    </m:r>
                  </m:oMath>
                </a14:m>
                <a:r>
                  <a:rPr lang="en-IN" sz="3200" dirty="0" smtClean="0"/>
                  <a:t>}</a:t>
                </a:r>
                <a:endParaRPr lang="en-IN" sz="3200" dirty="0"/>
              </a:p>
              <a:p>
                <a:r>
                  <a:rPr lang="en-IN" sz="2400" dirty="0"/>
                  <a:t>       </a:t>
                </a:r>
              </a:p>
              <a:p>
                <a:pPr marL="342900" indent="-342900">
                  <a:buFont typeface="Arial" panose="020B0604020202020204" pitchFamily="34" charset="0"/>
                  <a:buChar char="•"/>
                </a:pPr>
                <a:endParaRPr lang="en-IN" sz="2400" dirty="0" smtClean="0"/>
              </a:p>
              <a:p>
                <a:endParaRPr lang="en-IN" sz="2400" dirty="0"/>
              </a:p>
              <a:p>
                <a:endParaRPr lang="en-IN" sz="2400" dirty="0"/>
              </a:p>
              <a:p>
                <a:r>
                  <a:rPr lang="en-IN" sz="2400" dirty="0" smtClean="0"/>
                  <a:t>       where </a:t>
                </a:r>
                <a:r>
                  <a:rPr lang="en-IN" sz="2400" i="1" dirty="0"/>
                  <a:t>M</a:t>
                </a:r>
                <a:r>
                  <a:rPr lang="en-IN" sz="2400" dirty="0"/>
                  <a:t>(</a:t>
                </a:r>
                <a:r>
                  <a:rPr lang="en-IN" sz="2400" i="1" dirty="0"/>
                  <a:t>x</a:t>
                </a:r>
                <a:r>
                  <a:rPr lang="en-IN" sz="2400" dirty="0"/>
                  <a:t>) = ∣∣</a:t>
                </a:r>
                <a:r>
                  <a:rPr lang="en-IN" sz="2400" i="1" dirty="0"/>
                  <a:t>y</a:t>
                </a:r>
                <a:r>
                  <a:rPr lang="en-IN" sz="2400" dirty="0"/>
                  <a:t> </a:t>
                </a:r>
                <a:r>
                  <a:rPr lang="en-IN" sz="2400" i="1" dirty="0"/>
                  <a:t>− </a:t>
                </a:r>
                <a:r>
                  <a:rPr lang="en-IN" sz="2400" i="1" dirty="0" err="1"/>
                  <a:t>Hx</a:t>
                </a:r>
                <a:r>
                  <a:rPr lang="en-IN" sz="2400" dirty="0"/>
                  <a:t>∣∣</a:t>
                </a:r>
                <a:r>
                  <a:rPr lang="en-IN" sz="2400" baseline="30000" dirty="0"/>
                  <a:t>2</a:t>
                </a:r>
                <a:r>
                  <a:rPr lang="en-IN" sz="2400" dirty="0"/>
                  <a:t> is the likelihood metric for </a:t>
                </a:r>
                <a:r>
                  <a:rPr lang="en-IN" sz="2400" b="1" i="1" dirty="0"/>
                  <a:t>x</a:t>
                </a:r>
                <a:endParaRPr lang="en-IN" sz="2400" dirty="0" smtClean="0"/>
              </a:p>
              <a:p>
                <a:endParaRPr lang="en-IN" sz="2400" dirty="0"/>
              </a:p>
              <a:p>
                <a:endParaRPr lang="en-IN" sz="2400" dirty="0"/>
              </a:p>
              <a:p>
                <a:pPr marL="342900" indent="-342900">
                  <a:buFont typeface="Arial" panose="020B0604020202020204" pitchFamily="34" charset="0"/>
                  <a:buChar char="•"/>
                </a:pPr>
                <a:r>
                  <a:rPr lang="en-IN" sz="2400" dirty="0" smtClean="0"/>
                  <a:t>Here Q.R matrix is upper triangular matrix so that we can find last transmitted signal initially and so on</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241300" y="1187450"/>
                <a:ext cx="10248899" cy="8274958"/>
              </a:xfrm>
              <a:prstGeom prst="rect">
                <a:avLst/>
              </a:prstGeom>
              <a:blipFill rotWithShape="0">
                <a:blip r:embed="rId3"/>
                <a:stretch>
                  <a:fillRect l="-1844" r="-595"/>
                </a:stretch>
              </a:blipFill>
            </p:spPr>
            <p:txBody>
              <a:bodyPr/>
              <a:lstStyle/>
              <a:p>
                <a:r>
                  <a:rPr lang="en-IN">
                    <a:noFill/>
                  </a:rPr>
                  <a:t> </a:t>
                </a:r>
              </a:p>
            </p:txBody>
          </p:sp>
        </mc:Fallback>
      </mc:AlternateContent>
      <p:sp>
        <p:nvSpPr>
          <p:cNvPr id="4" name="Rectangle 2"/>
          <p:cNvSpPr>
            <a:spLocks noChangeArrowheads="1"/>
          </p:cNvSpPr>
          <p:nvPr/>
        </p:nvSpPr>
        <p:spPr bwMode="auto">
          <a:xfrm>
            <a:off x="2864716" y="4083050"/>
            <a:ext cx="974638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4"/>
          <p:cNvSpPr>
            <a:spLocks noChangeArrowheads="1"/>
          </p:cNvSpPr>
          <p:nvPr/>
        </p:nvSpPr>
        <p:spPr bwMode="auto">
          <a:xfrm>
            <a:off x="0" y="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2555773694"/>
              </p:ext>
            </p:extLst>
          </p:nvPr>
        </p:nvGraphicFramePr>
        <p:xfrm>
          <a:off x="692693" y="5378450"/>
          <a:ext cx="8235407" cy="1267461"/>
        </p:xfrm>
        <a:graphic>
          <a:graphicData uri="http://schemas.openxmlformats.org/presentationml/2006/ole">
            <mc:AlternateContent xmlns:mc="http://schemas.openxmlformats.org/markup-compatibility/2006">
              <mc:Choice xmlns:v="urn:schemas-microsoft-com:vml" Requires="v">
                <p:oleObj spid="_x0000_s5143" r:id="rId4" imgW="3632200" imgH="736600" progId="Equation.DSMT4">
                  <p:embed/>
                </p:oleObj>
              </mc:Choice>
              <mc:Fallback>
                <p:oleObj r:id="rId4" imgW="3632200" imgH="736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693" y="5378450"/>
                        <a:ext cx="8235407" cy="1267461"/>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5" dirty="0"/>
              <a:t>HARDWARE </a:t>
            </a:r>
            <a:r>
              <a:rPr spc="-30" dirty="0"/>
              <a:t>/SOFTWARE</a:t>
            </a:r>
            <a:r>
              <a:rPr spc="65" dirty="0"/>
              <a:t> </a:t>
            </a:r>
            <a:r>
              <a:rPr spc="-55" dirty="0"/>
              <a:t>DETAILS</a:t>
            </a:r>
          </a:p>
        </p:txBody>
      </p:sp>
      <p:sp>
        <p:nvSpPr>
          <p:cNvPr id="3" name="TextBox 2"/>
          <p:cNvSpPr txBox="1"/>
          <p:nvPr/>
        </p:nvSpPr>
        <p:spPr>
          <a:xfrm>
            <a:off x="774700" y="2482850"/>
            <a:ext cx="8991600" cy="646331"/>
          </a:xfrm>
          <a:prstGeom prst="rect">
            <a:avLst/>
          </a:prstGeom>
          <a:noFill/>
        </p:spPr>
        <p:txBody>
          <a:bodyPr wrap="square" rtlCol="0">
            <a:spAutoFit/>
          </a:bodyPr>
          <a:lstStyle/>
          <a:p>
            <a:pPr marL="285750" indent="-285750">
              <a:buFont typeface="Arial" panose="020B0604020202020204" pitchFamily="34" charset="0"/>
              <a:buChar char="•"/>
            </a:pPr>
            <a:r>
              <a:rPr lang="en-IN" sz="3600" dirty="0" smtClean="0"/>
              <a:t>MATLAB</a:t>
            </a:r>
            <a:endParaRPr lang="en-IN"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TotalTime>
  <Words>1228</Words>
  <Application>Microsoft Office PowerPoint</Application>
  <PresentationFormat>Custom</PresentationFormat>
  <Paragraphs>135</Paragraphs>
  <Slides>15</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SimSun</vt:lpstr>
      <vt:lpstr>Arial</vt:lpstr>
      <vt:lpstr>Calibri</vt:lpstr>
      <vt:lpstr>Cambria Math</vt:lpstr>
      <vt:lpstr>Times New Roman</vt:lpstr>
      <vt:lpstr>Wingdings</vt:lpstr>
      <vt:lpstr>Office Theme</vt:lpstr>
      <vt:lpstr>Equation.DSMT4</vt:lpstr>
      <vt:lpstr>Investigation of Multi user signal detection in large scale MU-MIMO systems </vt:lpstr>
      <vt:lpstr>CURRENT STATUS AND MOTIVATION</vt:lpstr>
      <vt:lpstr>OBJECTIVE</vt:lpstr>
      <vt:lpstr>System Model</vt:lpstr>
      <vt:lpstr>DETECTION TECHNIQUES</vt:lpstr>
      <vt:lpstr>DETECTION TECHNIQUES</vt:lpstr>
      <vt:lpstr>DETECTION TECHNIQUES</vt:lpstr>
      <vt:lpstr>DETECTION TECHNIQUES</vt:lpstr>
      <vt:lpstr>HARDWARE /SOFTWARE DETAILS</vt:lpstr>
      <vt:lpstr>PARAMETERS</vt:lpstr>
      <vt:lpstr>RESULTS</vt:lpstr>
      <vt:lpstr>RESULTS</vt:lpstr>
      <vt:lpstr>RESULTS</vt:lpstr>
      <vt:lpstr>RESULTS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user signal detection in fully and overloaded large scale MU-MIMO systems</dc:title>
  <dc:creator>sai krishna prasad</dc:creator>
  <cp:lastModifiedBy>Microsoft account</cp:lastModifiedBy>
  <cp:revision>55</cp:revision>
  <dcterms:created xsi:type="dcterms:W3CDTF">2017-01-16T11:01:30Z</dcterms:created>
  <dcterms:modified xsi:type="dcterms:W3CDTF">2017-05-06T02:22:06Z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2017-01-11T00:00:00Z</vt:filetime>
  </property>
  <property fmtid="{D5CDD505-2E9C-101B-9397-08002B2CF9AE}" pid="3" name="LastSaved">
    <vt:filetime>2017-01-16T00:00:00Z</vt:filetime>
  </property>
</Properties>
</file>