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handoutMasterIdLst>
    <p:handoutMasterId r:id="rId16"/>
  </p:handoutMasterIdLst>
  <p:sldIdLst>
    <p:sldId id="264" r:id="rId3"/>
    <p:sldId id="261" r:id="rId4"/>
    <p:sldId id="262" r:id="rId5"/>
    <p:sldId id="269" r:id="rId6"/>
    <p:sldId id="263" r:id="rId7"/>
    <p:sldId id="274" r:id="rId8"/>
    <p:sldId id="266" r:id="rId9"/>
    <p:sldId id="268" r:id="rId10"/>
    <p:sldId id="265" r:id="rId11"/>
    <p:sldId id="267" r:id="rId12"/>
    <p:sldId id="271" r:id="rId13"/>
    <p:sldId id="270" r:id="rId14"/>
    <p:sldId id="273" r:id="rId1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D68D-59A5-4DCE-B444-D589282B149E}" type="datetimeFigureOut">
              <a:rPr kumimoji="1" lang="ja-JP" altLang="en-US" smtClean="0"/>
              <a:pPr/>
              <a:t>2009/12/15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F6-423B-4F32-945F-2BADAFA4F8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68196" y="5500702"/>
            <a:ext cx="1018645" cy="1357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Team </a:t>
            </a:r>
            <a:r>
              <a:rPr lang="en-US" altLang="ja-JP" dirty="0" err="1" smtClean="0"/>
              <a:t>ksk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Super Scalar </a:t>
            </a:r>
            <a:r>
              <a:rPr lang="ja-JP" altLang="en-US" dirty="0" smtClean="0"/>
              <a:t>アーキテクチャ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kumimoji="1" lang="en-US" altLang="ja-JP" dirty="0" smtClean="0"/>
              <a:t>2009.12.15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en-US" altLang="ja-JP" dirty="0" smtClean="0"/>
              <a:t>egister </a:t>
            </a:r>
            <a:r>
              <a:rPr lang="en-US" altLang="ja-JP" dirty="0" smtClean="0"/>
              <a:t>R</a:t>
            </a:r>
            <a:r>
              <a:rPr lang="en-US" altLang="ja-JP" dirty="0" smtClean="0"/>
              <a:t>ead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ハザードを検出する。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ハザードが検出されたらストール。実行部には</a:t>
            </a:r>
            <a:r>
              <a:rPr lang="en-US" altLang="ja-JP" dirty="0" err="1" smtClean="0"/>
              <a:t>nop</a:t>
            </a:r>
            <a:r>
              <a:rPr kumimoji="1" lang="ja-JP" altLang="en-US" dirty="0" smtClean="0"/>
              <a:t>を送る。</a:t>
            </a:r>
            <a:endParaRPr lang="en-US" altLang="ja-JP" dirty="0" smtClean="0"/>
          </a:p>
          <a:p>
            <a:r>
              <a:rPr lang="ja-JP" altLang="en-US" dirty="0" smtClean="0"/>
              <a:t>結果を書き込むレジスタには使用中フラグを立てる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分岐するかどうか・分岐先</a:t>
            </a:r>
            <a:r>
              <a:rPr lang="ja-JP" altLang="en-US" dirty="0" smtClean="0"/>
              <a:t>の計算を行う。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EXecute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1-4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実行する</a:t>
            </a:r>
            <a:endParaRPr lang="en-US" altLang="ja-JP" dirty="0" smtClean="0"/>
          </a:p>
          <a:p>
            <a:r>
              <a:rPr lang="ja-JP" altLang="en-US" dirty="0" smtClean="0"/>
              <a:t>メモリアクセス命令は専用のキューに入り、通常の実行ユニットからは消える。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Load</a:t>
            </a:r>
            <a:r>
              <a:rPr lang="ja-JP" altLang="en-US" dirty="0" err="1" smtClean="0"/>
              <a:t>が完</a:t>
            </a:r>
            <a:r>
              <a:rPr lang="ja-JP" altLang="en-US" dirty="0" smtClean="0"/>
              <a:t>了したら</a:t>
            </a:r>
            <a:r>
              <a:rPr lang="ja-JP" altLang="en-US" dirty="0" smtClean="0"/>
              <a:t>隙</a:t>
            </a:r>
            <a:r>
              <a:rPr lang="ja-JP" altLang="en-US" dirty="0" smtClean="0"/>
              <a:t>を見て</a:t>
            </a:r>
            <a:r>
              <a:rPr lang="en-US" altLang="ja-JP" dirty="0" smtClean="0"/>
              <a:t>(</a:t>
            </a:r>
            <a:r>
              <a:rPr lang="ja-JP" altLang="en-US" dirty="0" smtClean="0"/>
              <a:t>他の命令と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が重ならないように</a:t>
            </a:r>
            <a:r>
              <a:rPr lang="en-US" altLang="ja-JP" dirty="0" smtClean="0"/>
              <a:t>)</a:t>
            </a:r>
            <a:r>
              <a:rPr lang="ja-JP" altLang="en-US" dirty="0" smtClean="0"/>
              <a:t>戻ってくる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Load</a:t>
            </a:r>
            <a:r>
              <a:rPr lang="ja-JP" altLang="en-US" dirty="0" smtClean="0"/>
              <a:t>ミスでもストールしなくて良い</a:t>
            </a:r>
            <a:endParaRPr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命令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デバイス名</a:t>
            </a:r>
            <a:r>
              <a:rPr lang="ja-JP" altLang="en-US" dirty="0" smtClean="0"/>
              <a:t>を引数にとる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ブロックしない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write</a:t>
            </a:r>
            <a:r>
              <a:rPr lang="ja-JP" altLang="en-US" dirty="0" smtClean="0"/>
              <a:t>も結果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成功したか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をレジスタに保存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命令実行によってストールが起きない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WriteBack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レジスタに結果を書く</a:t>
            </a:r>
            <a:endParaRPr kumimoji="1" lang="en-US" altLang="ja-JP" dirty="0" smtClean="0"/>
          </a:p>
          <a:p>
            <a:r>
              <a:rPr lang="ja-JP" altLang="en-US" dirty="0" smtClean="0"/>
              <a:t>使用中</a:t>
            </a:r>
            <a:r>
              <a:rPr lang="ja-JP" altLang="en-US" dirty="0" smtClean="0"/>
              <a:t>フラグを消去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  <a:p>
            <a:r>
              <a:rPr lang="ja-JP" altLang="en-US" dirty="0" smtClean="0"/>
              <a:t>現状</a:t>
            </a:r>
            <a:endParaRPr lang="en-US" altLang="ja-JP" dirty="0" smtClean="0"/>
          </a:p>
          <a:p>
            <a:r>
              <a:rPr lang="ja-JP" altLang="en-US" dirty="0" smtClean="0"/>
              <a:t>パイプライン</a:t>
            </a:r>
            <a:endParaRPr lang="en-US" altLang="ja-JP" dirty="0" smtClean="0"/>
          </a:p>
          <a:p>
            <a:r>
              <a:rPr lang="ja-JP" altLang="en-US" dirty="0" smtClean="0"/>
              <a:t>全体図</a:t>
            </a:r>
            <a:endParaRPr lang="en-US" altLang="ja-JP" dirty="0" smtClean="0"/>
          </a:p>
          <a:p>
            <a:r>
              <a:rPr lang="en-US" altLang="ja-JP" dirty="0" smtClean="0"/>
              <a:t>IF</a:t>
            </a:r>
          </a:p>
          <a:p>
            <a:r>
              <a:rPr lang="en-US" altLang="ja-JP" dirty="0" smtClean="0"/>
              <a:t>ID</a:t>
            </a:r>
          </a:p>
          <a:p>
            <a:r>
              <a:rPr lang="ja-JP" altLang="en-US" dirty="0" smtClean="0"/>
              <a:t>命令バッファ</a:t>
            </a:r>
            <a:endParaRPr lang="en-US" altLang="ja-JP" dirty="0" smtClean="0"/>
          </a:p>
          <a:p>
            <a:r>
              <a:rPr lang="en-US" altLang="ja-JP" dirty="0" smtClean="0"/>
              <a:t>RR</a:t>
            </a:r>
          </a:p>
          <a:p>
            <a:r>
              <a:rPr lang="en-US" altLang="ja-JP" dirty="0" smtClean="0"/>
              <a:t>EX1-4</a:t>
            </a:r>
          </a:p>
          <a:p>
            <a:r>
              <a:rPr lang="en-US" altLang="ja-JP" dirty="0" smtClean="0"/>
              <a:t>WR</a:t>
            </a:r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パイプラインプロセッサ</a:t>
            </a:r>
            <a:endParaRPr lang="en-US" altLang="ja-JP" dirty="0" smtClean="0"/>
          </a:p>
          <a:p>
            <a:r>
              <a:rPr kumimoji="1" lang="en-US" altLang="ja-JP" dirty="0" smtClean="0"/>
              <a:t>100Mhz</a:t>
            </a:r>
          </a:p>
          <a:p>
            <a:r>
              <a:rPr lang="ja-JP" altLang="en-US" dirty="0" smtClean="0"/>
              <a:t>旧基板</a:t>
            </a:r>
            <a:endParaRPr lang="en-US" altLang="ja-JP" dirty="0" smtClean="0"/>
          </a:p>
          <a:p>
            <a:r>
              <a:rPr lang="ja-JP" altLang="en-US" dirty="0" smtClean="0"/>
              <a:t>命令長</a:t>
            </a:r>
            <a:r>
              <a:rPr lang="en-US" altLang="ja-JP" dirty="0" smtClean="0"/>
              <a:t>32bit</a:t>
            </a:r>
          </a:p>
          <a:p>
            <a:r>
              <a:rPr lang="en-US" altLang="ja-JP" dirty="0" smtClean="0"/>
              <a:t>32bit</a:t>
            </a:r>
            <a:r>
              <a:rPr lang="ja-JP" altLang="en-US" dirty="0" smtClean="0"/>
              <a:t>汎用レジスタ</a:t>
            </a:r>
            <a:r>
              <a:rPr lang="en-US" altLang="ja-JP" dirty="0" smtClean="0"/>
              <a:t>×64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コンディションレジスタ</a:t>
            </a:r>
            <a:endParaRPr lang="en-US" altLang="ja-JP" dirty="0" smtClean="0"/>
          </a:p>
          <a:p>
            <a:r>
              <a:rPr lang="en-US" altLang="ja-JP" dirty="0" smtClean="0"/>
              <a:t>Word</a:t>
            </a:r>
            <a:r>
              <a:rPr lang="ja-JP" altLang="en-US" dirty="0" smtClean="0"/>
              <a:t>単位アドレス</a:t>
            </a:r>
            <a:endParaRPr lang="en-US" altLang="ja-JP" dirty="0" smtClean="0"/>
          </a:p>
          <a:p>
            <a:r>
              <a:rPr lang="en-US" altLang="ja-JP" dirty="0" err="1" smtClean="0"/>
              <a:t>ICache,Dcache</a:t>
            </a:r>
            <a:endParaRPr lang="en-US" altLang="ja-JP" dirty="0" smtClean="0"/>
          </a:p>
          <a:p>
            <a:r>
              <a:rPr lang="ja-JP" altLang="en-US" dirty="0" smtClean="0"/>
              <a:t>投機実行</a:t>
            </a:r>
            <a:endParaRPr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命令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2008/12/15</a:t>
            </a:r>
          </a:p>
          <a:p>
            <a:r>
              <a:rPr lang="ja-JP" altLang="en-US" dirty="0" smtClean="0"/>
              <a:t>アセンブラが吐いた再帰</a:t>
            </a:r>
            <a:r>
              <a:rPr lang="en-US" altLang="ja-JP" dirty="0" smtClean="0"/>
              <a:t>fib</a:t>
            </a:r>
            <a:r>
              <a:rPr lang="ja-JP" altLang="en-US" dirty="0" smtClean="0"/>
              <a:t>などを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から転送して動作させることができる。</a:t>
            </a:r>
            <a:endParaRPr lang="en-US" altLang="ja-JP" dirty="0" smtClean="0"/>
          </a:p>
          <a:p>
            <a:r>
              <a:rPr lang="en-US" altLang="ja-JP" dirty="0" smtClean="0"/>
              <a:t>FPU</a:t>
            </a:r>
            <a:r>
              <a:rPr lang="ja-JP" altLang="en-US" dirty="0" smtClean="0"/>
              <a:t>はまだ統合されていない。</a:t>
            </a:r>
            <a:endParaRPr lang="en-US" altLang="ja-JP" dirty="0" smtClean="0"/>
          </a:p>
          <a:p>
            <a:r>
              <a:rPr lang="ja-JP" altLang="en-US" dirty="0" smtClean="0"/>
              <a:t>搭載予定の</a:t>
            </a:r>
            <a:r>
              <a:rPr lang="en-US" altLang="ja-JP" dirty="0" err="1" smtClean="0"/>
              <a:t>hsram</a:t>
            </a:r>
            <a:r>
              <a:rPr lang="en-US" altLang="ja-JP" dirty="0" smtClean="0"/>
              <a:t>(1clk</a:t>
            </a:r>
            <a:r>
              <a:rPr lang="ja-JP" altLang="en-US" dirty="0" smtClean="0"/>
              <a:t>で読み書きできるメモリ</a:t>
            </a:r>
            <a:r>
              <a:rPr lang="en-US" altLang="ja-JP" dirty="0" smtClean="0"/>
              <a:t>)</a:t>
            </a:r>
            <a:r>
              <a:rPr lang="ja-JP" altLang="en-US" dirty="0" smtClean="0"/>
              <a:t>もまだない。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パイプライン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7</a:t>
            </a:r>
            <a:r>
              <a:rPr lang="ja-JP" altLang="en-US" dirty="0" smtClean="0"/>
              <a:t>段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IF, </a:t>
            </a:r>
            <a:r>
              <a:rPr lang="en-US" altLang="ja-JP" dirty="0" smtClean="0"/>
              <a:t>ID ,RR, </a:t>
            </a:r>
            <a:r>
              <a:rPr lang="en-US" altLang="ja-JP" dirty="0" smtClean="0"/>
              <a:t>EX1, EX2, EX3, </a:t>
            </a:r>
            <a:r>
              <a:rPr lang="en-US" altLang="ja-JP" dirty="0" smtClean="0"/>
              <a:t>Ex4/WR</a:t>
            </a:r>
          </a:p>
          <a:p>
            <a:r>
              <a:rPr lang="en-US" altLang="ja-JP" dirty="0" smtClean="0"/>
              <a:t>ID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RR</a:t>
            </a:r>
            <a:r>
              <a:rPr lang="ja-JP" altLang="en-US" dirty="0" smtClean="0"/>
              <a:t>の間に命令バッファ</a:t>
            </a:r>
            <a:endParaRPr lang="en-US" altLang="ja-JP" dirty="0" smtClean="0"/>
          </a:p>
          <a:p>
            <a:r>
              <a:rPr lang="ja-JP" altLang="en-US" dirty="0" smtClean="0"/>
              <a:t>ハザードは</a:t>
            </a:r>
            <a:r>
              <a:rPr lang="en-US" altLang="ja-JP" dirty="0" smtClean="0"/>
              <a:t>RR</a:t>
            </a:r>
            <a:r>
              <a:rPr lang="ja-JP" altLang="en-US" dirty="0" err="1" smtClean="0"/>
              <a:t>で検</a:t>
            </a:r>
            <a:r>
              <a:rPr lang="ja-JP" altLang="en-US" dirty="0" smtClean="0"/>
              <a:t>出してストール</a:t>
            </a:r>
            <a:endParaRPr lang="en-US" altLang="ja-JP" dirty="0" smtClean="0"/>
          </a:p>
          <a:p>
            <a:r>
              <a:rPr lang="ja-JP" altLang="en-US" dirty="0" smtClean="0"/>
              <a:t>スケジューリング・フォワーディングなどはないので</a:t>
            </a:r>
            <a:r>
              <a:rPr lang="en-US" altLang="ja-JP" dirty="0" smtClean="0"/>
              <a:t>1clk</a:t>
            </a:r>
            <a:r>
              <a:rPr lang="ja-JP" altLang="en-US" dirty="0" smtClean="0"/>
              <a:t>で終わる命令も</a:t>
            </a:r>
            <a:r>
              <a:rPr lang="en-US" altLang="ja-JP" dirty="0" smtClean="0"/>
              <a:t>EX2</a:t>
            </a:r>
            <a:r>
              <a:rPr lang="en-US" altLang="ja-JP" dirty="0" smtClean="0"/>
              <a:t>, </a:t>
            </a:r>
            <a:r>
              <a:rPr lang="en-US" altLang="ja-JP" dirty="0" smtClean="0"/>
              <a:t>EX3</a:t>
            </a:r>
            <a:r>
              <a:rPr lang="ja-JP" altLang="en-US" dirty="0" smtClean="0"/>
              <a:t>を通る。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比較命令</a:t>
            </a:r>
            <a:r>
              <a:rPr lang="ja-JP" altLang="en-US" dirty="0" smtClean="0"/>
              <a:t>は</a:t>
            </a:r>
            <a:r>
              <a:rPr lang="en-US" altLang="ja-JP" dirty="0" smtClean="0"/>
              <a:t>EX1,WR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 flipH="1">
            <a:off x="3428992" y="2428868"/>
            <a:ext cx="71438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3" name="正方形/長方形 22"/>
          <p:cNvSpPr/>
          <p:nvPr/>
        </p:nvSpPr>
        <p:spPr>
          <a:xfrm flipH="1">
            <a:off x="1785918" y="2428868"/>
            <a:ext cx="71438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0034" y="3714752"/>
            <a:ext cx="64294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357290" y="3000372"/>
            <a:ext cx="928694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ICache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43240" y="3178967"/>
            <a:ext cx="642942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IBuf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2219308" y="3755234"/>
            <a:ext cx="1000132" cy="419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decode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14942" y="2500306"/>
            <a:ext cx="857256" cy="419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ALU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214942" y="3143248"/>
            <a:ext cx="857256" cy="419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ALU_I</a:t>
            </a:r>
          </a:p>
        </p:txBody>
      </p:sp>
      <p:sp>
        <p:nvSpPr>
          <p:cNvPr id="15" name="正方形/長方形 14"/>
          <p:cNvSpPr/>
          <p:nvPr/>
        </p:nvSpPr>
        <p:spPr>
          <a:xfrm flipH="1">
            <a:off x="4929190" y="2428868"/>
            <a:ext cx="71438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 flipH="1">
            <a:off x="6286512" y="2428868"/>
            <a:ext cx="71438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 flipH="1">
            <a:off x="7000892" y="2428868"/>
            <a:ext cx="71438" cy="1785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4033154" y="3500438"/>
            <a:ext cx="642942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Reg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 flipH="1">
            <a:off x="7715274" y="2428868"/>
            <a:ext cx="71436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5214942" y="4429132"/>
            <a:ext cx="2214578" cy="419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 Queue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5214942" y="3755233"/>
            <a:ext cx="1571636" cy="419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IO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214942" y="5072074"/>
            <a:ext cx="2714644" cy="41910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FPU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1000100" y="5857892"/>
            <a:ext cx="614366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SRAM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458305" y="19166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IF/ID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01379" y="19288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ID/RR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29124" y="19288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RR</a:t>
            </a:r>
            <a:r>
              <a:rPr kumimoji="1" lang="en-US" altLang="ja-JP" dirty="0" smtClean="0"/>
              <a:t>/EX1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57884" y="19288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EX1/2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43702" y="19288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EX2/3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387659" y="192880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EX3/WR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Instruction Fetch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jmp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分岐不成立と仮定して命令フェッチを続ける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mask</a:t>
            </a:r>
            <a:r>
              <a:rPr lang="ja-JP" altLang="en-US" dirty="0" smtClean="0"/>
              <a:t>で必ず</a:t>
            </a:r>
            <a:r>
              <a:rPr lang="ja-JP" altLang="en-US" dirty="0" smtClean="0"/>
              <a:t>成立</a:t>
            </a:r>
            <a:r>
              <a:rPr lang="ja-JP" altLang="en-US" dirty="0" smtClean="0"/>
              <a:t>する</a:t>
            </a:r>
            <a:r>
              <a:rPr lang="en-US" altLang="ja-JP" dirty="0" err="1" smtClean="0"/>
              <a:t>jmp</a:t>
            </a:r>
            <a:r>
              <a:rPr lang="ja-JP" altLang="en-US" dirty="0" smtClean="0"/>
              <a:t>がわかるが、特に利用していない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分岐予測</a:t>
            </a:r>
            <a:r>
              <a:rPr lang="ja-JP" altLang="en-US" dirty="0" smtClean="0"/>
              <a:t>したい</a:t>
            </a:r>
            <a:endParaRPr kumimoji="1" lang="en-US" altLang="ja-JP" dirty="0" smtClean="0"/>
          </a:p>
          <a:p>
            <a:r>
              <a:rPr lang="en-US" altLang="ja-JP" dirty="0" err="1" smtClean="0"/>
              <a:t>jal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PC</a:t>
            </a:r>
            <a:r>
              <a:rPr lang="ja-JP" altLang="en-US" dirty="0" smtClean="0"/>
              <a:t>の値を変更して</a:t>
            </a:r>
            <a:r>
              <a:rPr lang="ja-JP" altLang="en-US" dirty="0" smtClean="0"/>
              <a:t>命令フェッチ</a:t>
            </a:r>
            <a:endParaRPr kumimoji="1" lang="en-US" altLang="ja-JP" dirty="0" smtClean="0"/>
          </a:p>
          <a:p>
            <a:r>
              <a:rPr lang="en-US" altLang="ja-JP" dirty="0" err="1" smtClean="0"/>
              <a:t>jr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アドレス決定を待つ（必ず成立する</a:t>
            </a:r>
            <a:r>
              <a:rPr lang="en-US" altLang="ja-JP" dirty="0" err="1" smtClean="0"/>
              <a:t>jmp</a:t>
            </a:r>
            <a:r>
              <a:rPr lang="ja-JP" altLang="en-US" dirty="0" smtClean="0"/>
              <a:t>と同じ扱い）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RT</a:t>
            </a:r>
            <a:r>
              <a:rPr lang="ja-JP" altLang="en-US" dirty="0" smtClean="0"/>
              <a:t>の範囲ではリターンアドレススタックを大きくと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err="1" smtClean="0"/>
              <a:t>れば</a:t>
            </a:r>
            <a:r>
              <a:rPr lang="ja-JP" altLang="en-US" dirty="0" smtClean="0"/>
              <a:t>完全に決定できるかも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Instruction Decode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命令をデコードして命令バッファに入れる。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0100" y="2428868"/>
          <a:ext cx="675803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14380"/>
                <a:gridCol w="714380"/>
                <a:gridCol w="642942"/>
                <a:gridCol w="785818"/>
                <a:gridCol w="785818"/>
                <a:gridCol w="785818"/>
                <a:gridCol w="785818"/>
                <a:gridCol w="642942"/>
                <a:gridCol w="90011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Op(6)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Rdf</a:t>
                      </a:r>
                      <a:r>
                        <a:rPr kumimoji="1" lang="en-US" altLang="ja-JP" sz="1400" dirty="0" smtClean="0"/>
                        <a:t>(1)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Rd(6)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Rs1f(1)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Rs1(6)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Rs2f(1)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Rs2(6)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cr</a:t>
                      </a:r>
                      <a:r>
                        <a:rPr kumimoji="1" lang="en-US" altLang="ja-JP" sz="1400" dirty="0" smtClean="0"/>
                        <a:t>(2)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Im</a:t>
                      </a:r>
                      <a:r>
                        <a:rPr kumimoji="1" lang="en-US" altLang="ja-JP" sz="1400" dirty="0" smtClean="0"/>
                        <a:t>(15)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命令バッファ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デコード後の命令を貯めておく</a:t>
            </a:r>
            <a:endParaRPr lang="en-US" altLang="ja-JP" dirty="0" smtClean="0"/>
          </a:p>
          <a:p>
            <a:r>
              <a:rPr lang="ja-JP" altLang="en-US" dirty="0" smtClean="0"/>
              <a:t>空の時は</a:t>
            </a:r>
            <a:r>
              <a:rPr lang="en-US" altLang="ja-JP" dirty="0" err="1" smtClean="0"/>
              <a:t>nop</a:t>
            </a:r>
            <a:r>
              <a:rPr lang="ja-JP" altLang="en-US" dirty="0" smtClean="0"/>
              <a:t>が読み出される</a:t>
            </a:r>
            <a:endParaRPr lang="en-US" altLang="ja-JP" dirty="0" smtClean="0"/>
          </a:p>
          <a:p>
            <a:r>
              <a:rPr lang="ja-JP" altLang="en-US" dirty="0" smtClean="0"/>
              <a:t>利点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命令生産部分と消費部分が分けられる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ストールしにくくなる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Delay </a:t>
            </a:r>
            <a:r>
              <a:rPr lang="en-US" altLang="ja-JP" dirty="0" smtClean="0"/>
              <a:t>slot</a:t>
            </a:r>
            <a:r>
              <a:rPr lang="ja-JP" altLang="en-US" dirty="0" smtClean="0"/>
              <a:t>の必要性が少なくなる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将来的な命令消費量増加に対応しやすい</a:t>
            </a:r>
          </a:p>
          <a:p>
            <a:r>
              <a:rPr lang="ja-JP" altLang="en-US" dirty="0" smtClean="0"/>
              <a:t>欠点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ステージが１段増えた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ほか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分岐予測</a:t>
            </a:r>
            <a:r>
              <a:rPr lang="ja-JP" altLang="en-US" dirty="0" smtClean="0"/>
              <a:t>の重要度が上がる。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468</TotalTime>
  <Words>420</Words>
  <Application>Microsoft Office PowerPoint</Application>
  <PresentationFormat>画面に合わせる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テーマ2</vt:lpstr>
      <vt:lpstr>1_テーマ2</vt:lpstr>
      <vt:lpstr>Team ksk Super Scalar アーキテクチャ</vt:lpstr>
      <vt:lpstr>目次</vt:lpstr>
      <vt:lpstr>概要</vt:lpstr>
      <vt:lpstr>現状</vt:lpstr>
      <vt:lpstr>パイプライン</vt:lpstr>
      <vt:lpstr>全体図</vt:lpstr>
      <vt:lpstr>Instruction Fetch</vt:lpstr>
      <vt:lpstr>Instruction Decode</vt:lpstr>
      <vt:lpstr>命令バッファ</vt:lpstr>
      <vt:lpstr>Register Read</vt:lpstr>
      <vt:lpstr>EXecute　1-4</vt:lpstr>
      <vt:lpstr>WriteBack</vt:lpstr>
      <vt:lpstr>おわり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Keisuke Kuroyanagi</cp:lastModifiedBy>
  <cp:revision>65</cp:revision>
  <dcterms:created xsi:type="dcterms:W3CDTF">2009-11-23T22:37:44Z</dcterms:created>
  <dcterms:modified xsi:type="dcterms:W3CDTF">2009-12-15T02:45:37Z</dcterms:modified>
</cp:coreProperties>
</file>