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handoutMasterIdLst>
    <p:handoutMasterId r:id="rId38"/>
  </p:handoutMasterIdLst>
  <p:sldIdLst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59" r:id="rId35"/>
    <p:sldId id="260" r:id="rId36"/>
    <p:sldId id="261" r:id="rId3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6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D68D-59A5-4DCE-B444-D589282B149E}" type="datetimeFigureOut">
              <a:rPr kumimoji="1" lang="ja-JP" altLang="en-US" smtClean="0"/>
              <a:pPr/>
              <a:t>2009/12/1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70F6-423B-4F32-945F-2BADAFA4F8D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44"/>
            <a:ext cx="6831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fld id="{942502BE-BF6F-4A43-AA7B-BDCE18A3BB28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rot="-54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62928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5087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7" name="AutoShape 17"/>
          <p:cNvSpPr>
            <a:spLocks noChangeArrowheads="1"/>
          </p:cNvSpPr>
          <p:nvPr/>
        </p:nvSpPr>
        <p:spPr bwMode="auto">
          <a:xfrm>
            <a:off x="67246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69405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71564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73723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5898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78057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80216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82375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84534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86693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8885244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2" name="AutoShape 32"/>
          <p:cNvSpPr>
            <a:spLocks noChangeArrowheads="1"/>
          </p:cNvSpPr>
          <p:nvPr/>
        </p:nvSpPr>
        <p:spPr bwMode="auto">
          <a:xfrm>
            <a:off x="54292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3" name="AutoShape 33"/>
          <p:cNvSpPr>
            <a:spLocks noChangeArrowheads="1"/>
          </p:cNvSpPr>
          <p:nvPr/>
        </p:nvSpPr>
        <p:spPr bwMode="auto">
          <a:xfrm>
            <a:off x="56451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4" name="AutoShape 34"/>
          <p:cNvSpPr>
            <a:spLocks noChangeArrowheads="1"/>
          </p:cNvSpPr>
          <p:nvPr/>
        </p:nvSpPr>
        <p:spPr bwMode="auto">
          <a:xfrm>
            <a:off x="58610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155" name="AutoShape 35"/>
          <p:cNvSpPr>
            <a:spLocks noChangeArrowheads="1"/>
          </p:cNvSpPr>
          <p:nvPr/>
        </p:nvSpPr>
        <p:spPr bwMode="auto">
          <a:xfrm>
            <a:off x="6076956" y="5734050"/>
            <a:ext cx="215900" cy="188913"/>
          </a:xfrm>
          <a:prstGeom prst="parallelogram">
            <a:avLst>
              <a:gd name="adj" fmla="val 28571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159" name="Picture 3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0" name="Picture 4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1623" y="5715016"/>
            <a:ext cx="85117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1" name="Picture 4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2" name="Picture 4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7475" y="4691844"/>
            <a:ext cx="857256" cy="10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68196" y="5500702"/>
            <a:ext cx="1018645" cy="1357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2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9A25F-1124-4D98-A000-06FD24283996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2B29-7E05-4B24-BB20-241C4B3417C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E704C-1D7C-4056-8625-949E1DBE299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79E5-2BE4-4557-A79A-D05DFED6507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4095E-0E21-4A92-82ED-EDDBFB29035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1614"/>
            <a:ext cx="2428891" cy="3236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1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9E465-96E9-4979-B598-97FA1C8A931A}" type="slidenum">
              <a:rPr lang="en-US" altLang="ja-JP"/>
              <a:pPr/>
              <a:t>&lt;#&gt;</a:t>
            </a:fld>
            <a:endParaRPr lang="en-US" altLang="ja-JP"/>
          </a:p>
        </p:txBody>
      </p:sp>
      <p:pic>
        <p:nvPicPr>
          <p:cNvPr id="8" name="図 7" descr="ss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7950" y="3626536"/>
            <a:ext cx="2428890" cy="3236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1622F-DBE2-4987-881F-67E838EA6BD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73C8E-F1EF-4848-84A5-BFCC3F3260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60F8-6EF1-4FA7-9A26-C1A99211051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2B19-FC77-4F4C-A366-F8656D7A7AA3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756293" y="1571612"/>
            <a:ext cx="7358114" cy="4269502"/>
          </a:xfrm>
          <a:prstGeom prst="roundRect">
            <a:avLst/>
          </a:prstGeom>
          <a:solidFill>
            <a:schemeClr val="bg2">
              <a:lumMod val="60000"/>
              <a:lumOff val="40000"/>
              <a:alpha val="73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929322" y="5000636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2">
                    <a:lumMod val="75000"/>
                  </a:schemeClr>
                </a:solidFill>
              </a:rPr>
              <a:t>▼</a:t>
            </a:r>
            <a:endParaRPr kumimoji="1" lang="ja-JP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691" y="142852"/>
            <a:ext cx="1500198" cy="12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249238" y="1509713"/>
            <a:ext cx="433387" cy="10668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57290" y="428604"/>
            <a:ext cx="6886598" cy="100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38" y="1785926"/>
            <a:ext cx="6601789" cy="392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6EE9FA56-B3C1-495F-9699-14BC4115706C}" type="slidenum">
              <a:rPr lang="en-US" altLang="ja-JP"/>
              <a:pPr/>
              <a:t>&lt;#&gt;</a:t>
            </a:fld>
            <a:endParaRPr lang="en-US" altLang="ja-JP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026400" y="1293813"/>
            <a:ext cx="431800" cy="431800"/>
            <a:chOff x="2971" y="2523"/>
            <a:chExt cx="544" cy="544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0"/>
                </a:cxn>
                <a:cxn ang="0">
                  <a:pos x="0" y="227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 rot="16200000">
            <a:off x="5951537" y="2289175"/>
            <a:ext cx="4581526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8204200" y="1463675"/>
            <a:ext cx="73025" cy="71438"/>
          </a:xfrm>
          <a:prstGeom prst="ellips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/>
          <p:cNvSpPr>
            <a:spLocks/>
          </p:cNvSpPr>
          <p:nvPr/>
        </p:nvSpPr>
        <p:spPr bwMode="auto">
          <a:xfrm>
            <a:off x="0" y="5567363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-4763" y="58547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-4763" y="6143625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0" y="6426200"/>
            <a:ext cx="1512888" cy="431800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73" y="0"/>
              </a:cxn>
              <a:cxn ang="0">
                <a:pos x="953" y="272"/>
              </a:cxn>
            </a:cxnLst>
            <a:rect l="0" t="0" r="r" b="b"/>
            <a:pathLst>
              <a:path w="953" h="272">
                <a:moveTo>
                  <a:pt x="0" y="90"/>
                </a:moveTo>
                <a:lnTo>
                  <a:pt x="273" y="0"/>
                </a:lnTo>
                <a:lnTo>
                  <a:pt x="953" y="272"/>
                </a:lnTo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8" name="Arc 24"/>
          <p:cNvSpPr>
            <a:spLocks/>
          </p:cNvSpPr>
          <p:nvPr/>
        </p:nvSpPr>
        <p:spPr bwMode="auto">
          <a:xfrm>
            <a:off x="249238" y="5372100"/>
            <a:ext cx="433387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9" name="Arc 25"/>
          <p:cNvSpPr>
            <a:spLocks/>
          </p:cNvSpPr>
          <p:nvPr/>
        </p:nvSpPr>
        <p:spPr bwMode="auto">
          <a:xfrm>
            <a:off x="177800" y="4940300"/>
            <a:ext cx="576263" cy="142875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0" name="Arc 26"/>
          <p:cNvSpPr>
            <a:spLocks/>
          </p:cNvSpPr>
          <p:nvPr/>
        </p:nvSpPr>
        <p:spPr bwMode="auto">
          <a:xfrm>
            <a:off x="106363" y="4506913"/>
            <a:ext cx="719137" cy="144462"/>
          </a:xfrm>
          <a:custGeom>
            <a:avLst/>
            <a:gdLst>
              <a:gd name="G0" fmla="+- 21600 0 0"/>
              <a:gd name="G1" fmla="+- 20533 0 0"/>
              <a:gd name="G2" fmla="+- 21600 0 0"/>
              <a:gd name="T0" fmla="*/ 28303 w 43200"/>
              <a:gd name="T1" fmla="*/ 0 h 42133"/>
              <a:gd name="T2" fmla="*/ 4170 w 43200"/>
              <a:gd name="T3" fmla="*/ 7776 h 42133"/>
              <a:gd name="T4" fmla="*/ 21600 w 43200"/>
              <a:gd name="T5" fmla="*/ 20533 h 4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33" fill="none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</a:path>
              <a:path w="43200" h="42133" stroke="0" extrusionOk="0">
                <a:moveTo>
                  <a:pt x="28303" y="-1"/>
                </a:moveTo>
                <a:cubicBezTo>
                  <a:pt x="37188" y="2900"/>
                  <a:pt x="43200" y="11186"/>
                  <a:pt x="43200" y="20533"/>
                </a:cubicBezTo>
                <a:cubicBezTo>
                  <a:pt x="43200" y="32462"/>
                  <a:pt x="33529" y="42133"/>
                  <a:pt x="21600" y="42133"/>
                </a:cubicBezTo>
                <a:cubicBezTo>
                  <a:pt x="9670" y="42133"/>
                  <a:pt x="0" y="32462"/>
                  <a:pt x="0" y="20533"/>
                </a:cubicBezTo>
                <a:cubicBezTo>
                  <a:pt x="-1" y="15945"/>
                  <a:pt x="1460" y="11477"/>
                  <a:pt x="4169" y="7775"/>
                </a:cubicBezTo>
                <a:lnTo>
                  <a:pt x="21600" y="20533"/>
                </a:lnTo>
                <a:close/>
              </a:path>
            </a:pathLst>
          </a:cu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1" name="AutoShape 27"/>
          <p:cNvSpPr>
            <a:spLocks noChangeArrowheads="1"/>
          </p:cNvSpPr>
          <p:nvPr/>
        </p:nvSpPr>
        <p:spPr bwMode="auto">
          <a:xfrm>
            <a:off x="427038" y="3211513"/>
            <a:ext cx="73025" cy="35004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2" name="AutoShape 28"/>
          <p:cNvSpPr>
            <a:spLocks noChangeArrowheads="1"/>
          </p:cNvSpPr>
          <p:nvPr/>
        </p:nvSpPr>
        <p:spPr bwMode="auto">
          <a:xfrm flipV="1">
            <a:off x="249238" y="2562225"/>
            <a:ext cx="433387" cy="936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4" name="AutoShape 30"/>
          <p:cNvSpPr>
            <a:spLocks noChangeArrowheads="1"/>
          </p:cNvSpPr>
          <p:nvPr/>
        </p:nvSpPr>
        <p:spPr bwMode="auto">
          <a:xfrm>
            <a:off x="15462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auto">
          <a:xfrm>
            <a:off x="17621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6" name="AutoShape 32"/>
          <p:cNvSpPr>
            <a:spLocks noChangeArrowheads="1"/>
          </p:cNvSpPr>
          <p:nvPr/>
        </p:nvSpPr>
        <p:spPr bwMode="auto">
          <a:xfrm>
            <a:off x="19780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auto">
          <a:xfrm>
            <a:off x="21939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auto">
          <a:xfrm>
            <a:off x="24098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59" name="AutoShape 35"/>
          <p:cNvSpPr>
            <a:spLocks noChangeArrowheads="1"/>
          </p:cNvSpPr>
          <p:nvPr/>
        </p:nvSpPr>
        <p:spPr bwMode="auto">
          <a:xfrm>
            <a:off x="2625725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28432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1" name="AutoShape 37"/>
          <p:cNvSpPr>
            <a:spLocks noChangeArrowheads="1"/>
          </p:cNvSpPr>
          <p:nvPr/>
        </p:nvSpPr>
        <p:spPr bwMode="auto">
          <a:xfrm>
            <a:off x="30591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2" name="AutoShape 38"/>
          <p:cNvSpPr>
            <a:spLocks noChangeArrowheads="1"/>
          </p:cNvSpPr>
          <p:nvPr/>
        </p:nvSpPr>
        <p:spPr bwMode="auto">
          <a:xfrm>
            <a:off x="32750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3" name="AutoShape 39"/>
          <p:cNvSpPr>
            <a:spLocks noChangeArrowheads="1"/>
          </p:cNvSpPr>
          <p:nvPr/>
        </p:nvSpPr>
        <p:spPr bwMode="auto">
          <a:xfrm>
            <a:off x="34909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auto">
          <a:xfrm>
            <a:off x="37068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auto">
          <a:xfrm>
            <a:off x="3922713" y="6091238"/>
            <a:ext cx="215900" cy="188912"/>
          </a:xfrm>
          <a:prstGeom prst="parallelogram">
            <a:avLst>
              <a:gd name="adj" fmla="val 28572"/>
            </a:avLst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9034463" y="19859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>
            <a:off x="8816975" y="2201863"/>
            <a:ext cx="0" cy="3313112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8961438" y="22748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8961438" y="27066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79" name="Line 55"/>
          <p:cNvSpPr>
            <a:spLocks noChangeShapeType="1"/>
          </p:cNvSpPr>
          <p:nvPr/>
        </p:nvSpPr>
        <p:spPr bwMode="auto">
          <a:xfrm>
            <a:off x="8961438" y="31384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8961438" y="35702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8961438" y="40020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8961438" y="44354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>
            <a:off x="8961438" y="48672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4" name="Line 60"/>
          <p:cNvSpPr>
            <a:spLocks noChangeShapeType="1"/>
          </p:cNvSpPr>
          <p:nvPr/>
        </p:nvSpPr>
        <p:spPr bwMode="auto">
          <a:xfrm>
            <a:off x="8961438" y="24907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>
            <a:off x="8961438" y="29225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8961438" y="33543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7" name="Line 63"/>
          <p:cNvSpPr>
            <a:spLocks noChangeShapeType="1"/>
          </p:cNvSpPr>
          <p:nvPr/>
        </p:nvSpPr>
        <p:spPr bwMode="auto">
          <a:xfrm>
            <a:off x="8961438" y="37861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961438" y="4217988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>
            <a:off x="8961438" y="46513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8816975" y="23463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>
            <a:off x="8816975" y="27781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8816975" y="3209925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>
            <a:off x="8816975" y="36433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8816975" y="40751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>
            <a:off x="8816975" y="45069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8816975" y="4938713"/>
            <a:ext cx="144463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961438" y="5083175"/>
            <a:ext cx="73025" cy="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Team </a:t>
            </a:r>
            <a:r>
              <a:rPr kumimoji="1" lang="en-US" altLang="ja-JP" dirty="0" err="1" smtClean="0"/>
              <a:t>ksk</a:t>
            </a:r>
            <a:r>
              <a:rPr lang="ja-JP" altLang="en-US" dirty="0" smtClean="0"/>
              <a:t> 班 </a:t>
            </a:r>
            <a:r>
              <a:rPr lang="ja-JP" altLang="en-US" dirty="0" smtClean="0"/>
              <a:t>第</a:t>
            </a:r>
            <a:r>
              <a:rPr lang="en-US" altLang="ja-JP" dirty="0" smtClean="0"/>
              <a:t>7</a:t>
            </a:r>
            <a:r>
              <a:rPr lang="ja-JP" altLang="en-US" dirty="0" smtClean="0"/>
              <a:t>回</a:t>
            </a:r>
            <a:r>
              <a:rPr lang="ja-JP" altLang="en-US" dirty="0" smtClean="0"/>
              <a:t>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57422" y="3908425"/>
            <a:ext cx="6383353" cy="1806591"/>
          </a:xfrm>
        </p:spPr>
        <p:txBody>
          <a:bodyPr/>
          <a:lstStyle/>
          <a:p>
            <a:r>
              <a:rPr lang="ja-JP" altLang="en-US" dirty="0" smtClean="0"/>
              <a:t>班長・発表</a:t>
            </a:r>
            <a:r>
              <a:rPr lang="en-US" altLang="ja-JP" dirty="0" smtClean="0"/>
              <a:t>:</a:t>
            </a:r>
            <a:r>
              <a:rPr lang="ja-JP" altLang="en-US" dirty="0" smtClean="0"/>
              <a:t>中村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xyx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r>
              <a:rPr lang="ja-JP" altLang="en-US" dirty="0" smtClean="0"/>
              <a:t>岩田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wata</a:t>
            </a:r>
            <a:r>
              <a:rPr lang="en-US" altLang="ja-JP" dirty="0" smtClean="0"/>
              <a:t>) </a:t>
            </a:r>
            <a:r>
              <a:rPr lang="ja-JP" altLang="en-US" dirty="0" smtClean="0"/>
              <a:t>畔柳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ksk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秋葉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iwi</a:t>
            </a:r>
            <a:r>
              <a:rPr lang="en-US" altLang="ja-JP" dirty="0" smtClean="0"/>
              <a:t>) </a:t>
            </a:r>
            <a:r>
              <a:rPr lang="ja-JP" altLang="en-US" dirty="0" smtClean="0"/>
              <a:t>太田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hota</a:t>
            </a:r>
            <a:r>
              <a:rPr lang="en-US" altLang="ja-JP" dirty="0" smtClean="0"/>
              <a:t>)</a:t>
            </a:r>
            <a:r>
              <a:rPr lang="ja-JP" altLang="en-US" dirty="0" smtClean="0"/>
              <a:t>梁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ageha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RS232C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ja-JP" altLang="en-US" dirty="0" smtClean="0"/>
              <a:t>これ</a:t>
            </a:r>
            <a:r>
              <a:rPr lang="ja-JP" altLang="en-US" dirty="0" smtClean="0"/>
              <a:t>だけ聞くと当たり前に見えるが、制御線の定義を各メーカーが解釈したときに、クロスケーブルの仕様がメーカー間で多少違いが出てきて</a:t>
            </a:r>
            <a:r>
              <a:rPr lang="ja-JP" altLang="en-US" dirty="0" smtClean="0"/>
              <a:t>しまったわ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これ</a:t>
            </a:r>
            <a:r>
              <a:rPr lang="ja-JP" altLang="en-US" dirty="0" smtClean="0"/>
              <a:t>が制御線を使うのをお勧めできない理由の</a:t>
            </a:r>
            <a:r>
              <a:rPr lang="ja-JP" altLang="en-US" dirty="0" smtClean="0"/>
              <a:t>ひとつよ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ちなみ</a:t>
            </a:r>
            <a:r>
              <a:rPr lang="ja-JP" altLang="en-US" dirty="0" smtClean="0"/>
              <a:t>に筆者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xyx</a:t>
            </a:r>
            <a:r>
              <a:rPr lang="en-US" altLang="ja-JP" dirty="0" smtClean="0"/>
              <a:t>)</a:t>
            </a:r>
            <a:r>
              <a:rPr lang="ja-JP" altLang="en-US" dirty="0" smtClean="0"/>
              <a:t>さんは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Model </a:t>
            </a:r>
            <a:r>
              <a:rPr lang="en-US" altLang="ja-JP" dirty="0" err="1" smtClean="0"/>
              <a:t>Sim</a:t>
            </a:r>
            <a:r>
              <a:rPr lang="ja-JP" altLang="en-US" dirty="0" smtClean="0"/>
              <a:t>上でストレートケーブルでモジュールをつなげてしまうというミスをして、数時間ぐらいはまっていたことが</a:t>
            </a:r>
            <a:r>
              <a:rPr lang="ja-JP" altLang="en-US" dirty="0" smtClean="0"/>
              <a:t>あるらしいわ、みんなは注意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するといい</a:t>
            </a:r>
            <a:r>
              <a:rPr lang="ja-JP" altLang="en-US" dirty="0" smtClean="0"/>
              <a:t>わね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(</a:t>
            </a:r>
            <a:r>
              <a:rPr lang="en-US" altLang="ja-JP" dirty="0" smtClean="0"/>
              <a:t>out </a:t>
            </a:r>
            <a:r>
              <a:rPr lang="ja-JP" altLang="en-US" dirty="0" smtClean="0"/>
              <a:t>と </a:t>
            </a:r>
            <a:r>
              <a:rPr lang="en-US" altLang="ja-JP" dirty="0" smtClean="0"/>
              <a:t>out</a:t>
            </a:r>
            <a:r>
              <a:rPr lang="ja-JP" altLang="en-US" dirty="0" smtClean="0"/>
              <a:t>をつないだら警告してよ</a:t>
            </a:r>
            <a:r>
              <a:rPr lang="en-US" altLang="ja-JP" dirty="0" err="1" smtClean="0"/>
              <a:t>ModelSim</a:t>
            </a:r>
            <a:r>
              <a:rPr lang="ja-JP" altLang="en-US" dirty="0" err="1" smtClean="0"/>
              <a:t>さん</a:t>
            </a:r>
            <a:r>
              <a:rPr lang="en-US" altLang="ja-JP" dirty="0" smtClean="0"/>
              <a:t>)</a:t>
            </a:r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RS232C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通信速度</a:t>
            </a:r>
          </a:p>
          <a:p>
            <a:pPr lvl="1"/>
            <a:r>
              <a:rPr lang="ja-JP" altLang="en-US" dirty="0" smtClean="0"/>
              <a:t>当初</a:t>
            </a:r>
            <a:r>
              <a:rPr lang="ja-JP" altLang="en-US" dirty="0" smtClean="0"/>
              <a:t>の規格では、かなりの低速通信用として開発されたため、</a:t>
            </a:r>
            <a:r>
              <a:rPr lang="en-US" altLang="ja-JP" dirty="0" smtClean="0"/>
              <a:t>baud rate(</a:t>
            </a:r>
            <a:r>
              <a:rPr lang="ja-JP" altLang="en-US" dirty="0" smtClean="0"/>
              <a:t>本当は違うが、通信速度と同義と見てよい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110bps(bit/s) -- 9600bps</a:t>
            </a:r>
            <a:r>
              <a:rPr lang="ja-JP" altLang="en-US" dirty="0" smtClean="0"/>
              <a:t>で策定</a:t>
            </a:r>
            <a:r>
              <a:rPr lang="ja-JP" altLang="en-US" dirty="0" smtClean="0"/>
              <a:t>された</a:t>
            </a:r>
            <a:r>
              <a:rPr lang="ja-JP" altLang="en-US" dirty="0" smtClean="0"/>
              <a:t>わ</a:t>
            </a:r>
          </a:p>
          <a:p>
            <a:pPr lvl="1"/>
            <a:r>
              <a:rPr lang="ja-JP" altLang="en-US" dirty="0" smtClean="0"/>
              <a:t>これ</a:t>
            </a:r>
            <a:r>
              <a:rPr lang="ja-JP" altLang="en-US" dirty="0" smtClean="0"/>
              <a:t>が、ある程度時間がたつと、遅すぎるということで</a:t>
            </a:r>
            <a:r>
              <a:rPr lang="en-US" altLang="ja-JP" dirty="0" smtClean="0"/>
              <a:t>14400bps,28800bps</a:t>
            </a:r>
            <a:r>
              <a:rPr lang="ja-JP" altLang="en-US" dirty="0" smtClean="0"/>
              <a:t>が使われるように</a:t>
            </a:r>
            <a:r>
              <a:rPr lang="ja-JP" altLang="en-US" dirty="0" smtClean="0"/>
              <a:t>なって、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さらに</a:t>
            </a:r>
            <a:r>
              <a:rPr lang="ja-JP" altLang="en-US" dirty="0" smtClean="0"/>
              <a:t>時間がたって、</a:t>
            </a:r>
            <a:r>
              <a:rPr lang="en-US" altLang="ja-JP" dirty="0" smtClean="0"/>
              <a:t>115200bps</a:t>
            </a:r>
            <a:r>
              <a:rPr lang="ja-JP" altLang="en-US" dirty="0" smtClean="0"/>
              <a:t>が策定</a:t>
            </a:r>
            <a:r>
              <a:rPr lang="ja-JP" altLang="en-US" dirty="0" smtClean="0"/>
              <a:t>されて、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最終的</a:t>
            </a:r>
            <a:r>
              <a:rPr lang="ja-JP" altLang="en-US" dirty="0" smtClean="0"/>
              <a:t>に、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などで、その</a:t>
            </a:r>
            <a:r>
              <a:rPr lang="ja-JP" altLang="en-US" dirty="0" err="1" smtClean="0"/>
              <a:t>倍倍</a:t>
            </a:r>
            <a:r>
              <a:rPr lang="ja-JP" altLang="en-US" dirty="0" smtClean="0"/>
              <a:t>である、</a:t>
            </a:r>
            <a:r>
              <a:rPr lang="en-US" altLang="ja-JP" dirty="0" smtClean="0"/>
              <a:t>230400bps,460800bps,921600bps</a:t>
            </a:r>
            <a:r>
              <a:rPr lang="ja-JP" altLang="en-US" dirty="0" smtClean="0"/>
              <a:t>が策定</a:t>
            </a:r>
            <a:r>
              <a:rPr lang="ja-JP" altLang="en-US" dirty="0" smtClean="0"/>
              <a:t>され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err="1" smtClean="0"/>
              <a:t>たわ</a:t>
            </a:r>
            <a:endParaRPr lang="ja-JP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RS232C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ja-JP" altLang="en-US" dirty="0" smtClean="0"/>
              <a:t>学科</a:t>
            </a:r>
            <a:r>
              <a:rPr lang="en-US" altLang="ja-JP" dirty="0" smtClean="0"/>
              <a:t>PC</a:t>
            </a:r>
            <a:r>
              <a:rPr lang="ja-JP" altLang="en-US" dirty="0" smtClean="0"/>
              <a:t>や筆者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xyx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さんの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の後ろについているシリアルポートは、多分</a:t>
            </a:r>
            <a:r>
              <a:rPr lang="en-US" altLang="ja-JP" dirty="0" smtClean="0"/>
              <a:t>115200bps</a:t>
            </a:r>
            <a:r>
              <a:rPr lang="ja-JP" altLang="en-US" dirty="0" smtClean="0"/>
              <a:t>が</a:t>
            </a:r>
            <a:r>
              <a:rPr lang="ja-JP" altLang="en-US" dirty="0" smtClean="0"/>
              <a:t>上限よ</a:t>
            </a:r>
            <a:r>
              <a:rPr lang="en-US" altLang="ja-JP" dirty="0" smtClean="0"/>
              <a:t>(</a:t>
            </a:r>
            <a:r>
              <a:rPr lang="ja-JP" altLang="en-US" dirty="0" smtClean="0"/>
              <a:t>デバイスドライバ見てください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それ</a:t>
            </a:r>
            <a:r>
              <a:rPr lang="ja-JP" altLang="en-US" dirty="0" smtClean="0"/>
              <a:t>以上の速さでは本来プログラムで開けないはずなん</a:t>
            </a:r>
            <a:r>
              <a:rPr lang="ja-JP" altLang="en-US" dirty="0" smtClean="0"/>
              <a:t>だけど、</a:t>
            </a:r>
            <a:r>
              <a:rPr lang="en-US" altLang="ja-JP" dirty="0" err="1" smtClean="0"/>
              <a:t>TeraTerm</a:t>
            </a:r>
            <a:r>
              <a:rPr lang="ja-JP" altLang="en-US" dirty="0" smtClean="0"/>
              <a:t>では何をしているのか</a:t>
            </a:r>
            <a:r>
              <a:rPr lang="ja-JP" altLang="en-US" dirty="0" smtClean="0"/>
              <a:t>知らないけど、</a:t>
            </a:r>
            <a:r>
              <a:rPr lang="ja-JP" altLang="en-US" dirty="0" smtClean="0"/>
              <a:t>それ以上の速度で通信できているように</a:t>
            </a:r>
            <a:r>
              <a:rPr lang="ja-JP" altLang="en-US" dirty="0" smtClean="0"/>
              <a:t>見えるわ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(</a:t>
            </a:r>
            <a:r>
              <a:rPr lang="ja-JP" altLang="en-US" dirty="0" smtClean="0"/>
              <a:t>多分実際にはその速度でやり取りして</a:t>
            </a:r>
            <a:r>
              <a:rPr lang="ja-JP" altLang="en-US" dirty="0" smtClean="0"/>
              <a:t>いないの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だと思うわ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ぷ</a:t>
            </a:r>
            <a:r>
              <a:rPr lang="ja-JP" altLang="en-US" dirty="0" smtClean="0"/>
              <a:t>ｎ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コホン、入江</a:t>
            </a:r>
            <a:r>
              <a:rPr lang="ja-JP" altLang="en-US" dirty="0" smtClean="0"/>
              <a:t>先生の貸してくれた</a:t>
            </a:r>
            <a:r>
              <a:rPr lang="ja-JP" altLang="en-US" dirty="0" smtClean="0"/>
              <a:t>シリアル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2USB</a:t>
            </a:r>
            <a:r>
              <a:rPr lang="ja-JP" altLang="en-US" dirty="0" smtClean="0"/>
              <a:t>を使うと、送信は</a:t>
            </a:r>
            <a:r>
              <a:rPr lang="en-US" altLang="ja-JP" dirty="0" smtClean="0"/>
              <a:t>921600bps</a:t>
            </a:r>
            <a:r>
              <a:rPr lang="ja-JP" altLang="en-US" dirty="0" err="1" smtClean="0"/>
              <a:t>まで</a:t>
            </a:r>
            <a:r>
              <a:rPr lang="ja-JP" altLang="en-US" dirty="0" smtClean="0"/>
              <a:t>いけて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受信</a:t>
            </a:r>
            <a:r>
              <a:rPr lang="ja-JP" altLang="en-US" dirty="0" smtClean="0"/>
              <a:t>は</a:t>
            </a:r>
            <a:r>
              <a:rPr lang="en-US" altLang="ja-JP" dirty="0" smtClean="0"/>
              <a:t>460800bps</a:t>
            </a:r>
            <a:r>
              <a:rPr lang="ja-JP" altLang="en-US" dirty="0" err="1" smtClean="0"/>
              <a:t>まで</a:t>
            </a:r>
            <a:r>
              <a:rPr lang="ja-JP" altLang="en-US" dirty="0" smtClean="0"/>
              <a:t>いけるわ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RS232C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ja-JP" altLang="en-US" dirty="0" smtClean="0"/>
              <a:t>最も性能の高いシリアル</a:t>
            </a:r>
            <a:r>
              <a:rPr lang="en-US" altLang="ja-JP" dirty="0" smtClean="0"/>
              <a:t>2USB</a:t>
            </a:r>
            <a:r>
              <a:rPr lang="ja-JP" altLang="en-US" dirty="0" smtClean="0"/>
              <a:t>を使うと</a:t>
            </a:r>
            <a:r>
              <a:rPr lang="en-US" altLang="ja-JP" dirty="0" smtClean="0"/>
              <a:t>921600bps≒1Mbps</a:t>
            </a:r>
            <a:r>
              <a:rPr lang="ja-JP" altLang="en-US" dirty="0" err="1" smtClean="0"/>
              <a:t>まで</a:t>
            </a:r>
            <a:r>
              <a:rPr lang="ja-JP" altLang="en-US" dirty="0" smtClean="0"/>
              <a:t>出せるという噂も</a:t>
            </a:r>
            <a:r>
              <a:rPr lang="ja-JP" altLang="en-US" dirty="0" smtClean="0"/>
              <a:t>ある</a:t>
            </a:r>
            <a:r>
              <a:rPr lang="ja-JP" altLang="en-US" dirty="0" smtClean="0"/>
              <a:t>わ</a:t>
            </a:r>
            <a:endParaRPr lang="en-US" altLang="ja-JP" dirty="0" smtClean="0"/>
          </a:p>
          <a:p>
            <a:pPr lvl="1"/>
            <a:endParaRPr lang="ja-JP" altLang="en-US" dirty="0" smtClean="0"/>
          </a:p>
          <a:p>
            <a:pPr lvl="1"/>
            <a:r>
              <a:rPr lang="ja-JP" altLang="en-US" dirty="0" smtClean="0"/>
              <a:t>ちなみ</a:t>
            </a:r>
            <a:r>
              <a:rPr lang="ja-JP" altLang="en-US" dirty="0" smtClean="0"/>
              <a:t>に、</a:t>
            </a:r>
            <a:r>
              <a:rPr lang="en-US" altLang="ja-JP" dirty="0" smtClean="0"/>
              <a:t>921600bps</a:t>
            </a:r>
            <a:r>
              <a:rPr lang="ja-JP" altLang="en-US" dirty="0" smtClean="0"/>
              <a:t>で</a:t>
            </a:r>
            <a:r>
              <a:rPr lang="en-US" altLang="ja-JP" dirty="0" smtClean="0"/>
              <a:t>contest.sld</a:t>
            </a:r>
            <a:r>
              <a:rPr lang="ja-JP" altLang="en-US" dirty="0" smtClean="0"/>
              <a:t>を実行すると、</a:t>
            </a:r>
            <a:r>
              <a:rPr lang="en-US" altLang="ja-JP" dirty="0" smtClean="0"/>
              <a:t>IO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で</a:t>
            </a:r>
            <a:r>
              <a:rPr lang="en-US" altLang="ja-JP" dirty="0" smtClean="0"/>
              <a:t>0.5s</a:t>
            </a:r>
            <a:r>
              <a:rPr lang="ja-JP" altLang="en-US" dirty="0" smtClean="0"/>
              <a:t>かかるわ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FPGA</a:t>
            </a:r>
            <a:r>
              <a:rPr lang="ja-JP" altLang="en-US" dirty="0" smtClean="0"/>
              <a:t>基板の方が圧倒的に性能が</a:t>
            </a:r>
            <a:r>
              <a:rPr lang="ja-JP" altLang="en-US" dirty="0" smtClean="0"/>
              <a:t>高いから、</a:t>
            </a:r>
            <a:r>
              <a:rPr lang="ja-JP" altLang="en-US" dirty="0" smtClean="0"/>
              <a:t>たとえ</a:t>
            </a:r>
            <a:r>
              <a:rPr lang="en-US" altLang="ja-JP" dirty="0" smtClean="0"/>
              <a:t>921600bps</a:t>
            </a:r>
            <a:r>
              <a:rPr lang="ja-JP" altLang="en-US" dirty="0" smtClean="0"/>
              <a:t>でも余裕で受信</a:t>
            </a:r>
            <a:r>
              <a:rPr lang="ja-JP" altLang="en-US" dirty="0" smtClean="0"/>
              <a:t>できるわ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(</a:t>
            </a:r>
            <a:r>
              <a:rPr lang="ja-JP" altLang="en-US" dirty="0" smtClean="0"/>
              <a:t>数十</a:t>
            </a:r>
            <a:r>
              <a:rPr lang="en-US" altLang="ja-JP" dirty="0" smtClean="0"/>
              <a:t>--</a:t>
            </a:r>
            <a:r>
              <a:rPr lang="ja-JP" altLang="en-US" dirty="0" smtClean="0"/>
              <a:t>数百クロックかかる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ちなみ</a:t>
            </a:r>
            <a:r>
              <a:rPr lang="ja-JP" altLang="en-US" dirty="0" smtClean="0"/>
              <a:t>に、</a:t>
            </a:r>
            <a:r>
              <a:rPr lang="en-US" altLang="ja-JP" dirty="0" smtClean="0"/>
              <a:t>USB2.0</a:t>
            </a:r>
            <a:r>
              <a:rPr lang="ja-JP" altLang="en-US" dirty="0" smtClean="0"/>
              <a:t>なら、旧基板でももはや</a:t>
            </a:r>
            <a:r>
              <a:rPr lang="ja-JP" altLang="en-US" dirty="0" smtClean="0"/>
              <a:t>シリ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アル</a:t>
            </a:r>
            <a:r>
              <a:rPr lang="ja-JP" altLang="en-US" dirty="0" smtClean="0"/>
              <a:t>の速度が無視できるぐらい</a:t>
            </a:r>
            <a:r>
              <a:rPr lang="ja-JP" altLang="en-US" dirty="0" smtClean="0"/>
              <a:t>速いわ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(</a:t>
            </a:r>
            <a:r>
              <a:rPr lang="ja-JP" altLang="en-US" dirty="0" smtClean="0"/>
              <a:t>旧基板でも概算で</a:t>
            </a:r>
            <a:r>
              <a:rPr lang="en-US" altLang="ja-JP" dirty="0" smtClean="0"/>
              <a:t>50Mbps)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RS232C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信号の規格</a:t>
            </a:r>
          </a:p>
          <a:p>
            <a:pPr lvl="1"/>
            <a:r>
              <a:rPr lang="ja-JP" altLang="en-US" dirty="0" smtClean="0"/>
              <a:t>以下</a:t>
            </a:r>
            <a:r>
              <a:rPr lang="ja-JP" altLang="en-US" dirty="0" smtClean="0"/>
              <a:t>のように信号と電圧が対応して</a:t>
            </a:r>
            <a:r>
              <a:rPr lang="ja-JP" altLang="en-US" dirty="0" smtClean="0"/>
              <a:t>いるわ</a:t>
            </a:r>
            <a:endParaRPr lang="ja-JP" altLang="en-US" dirty="0" smtClean="0"/>
          </a:p>
          <a:p>
            <a:pPr lvl="2"/>
            <a:r>
              <a:rPr lang="en-US" altLang="ja-JP" dirty="0" smtClean="0"/>
              <a:t>0</a:t>
            </a:r>
            <a:r>
              <a:rPr lang="en-US" altLang="ja-JP" dirty="0" smtClean="0"/>
              <a:t>:+12V</a:t>
            </a:r>
          </a:p>
          <a:p>
            <a:pPr lvl="2"/>
            <a:r>
              <a:rPr lang="en-US" altLang="ja-JP" dirty="0" smtClean="0"/>
              <a:t>1</a:t>
            </a:r>
            <a:r>
              <a:rPr lang="en-US" altLang="ja-JP" dirty="0" smtClean="0"/>
              <a:t>:-12V</a:t>
            </a:r>
          </a:p>
          <a:p>
            <a:pPr lvl="1"/>
            <a:r>
              <a:rPr lang="ja-JP" altLang="en-US" dirty="0" smtClean="0"/>
              <a:t>拡張</a:t>
            </a:r>
            <a:r>
              <a:rPr lang="ja-JP" altLang="en-US" dirty="0" smtClean="0"/>
              <a:t>基板上に作成する場合は自分で電圧調整のチップを挟む必要が</a:t>
            </a:r>
            <a:r>
              <a:rPr lang="ja-JP" altLang="en-US" dirty="0" smtClean="0"/>
              <a:t>あった</a:t>
            </a:r>
            <a:r>
              <a:rPr lang="ja-JP" altLang="en-US" dirty="0" smtClean="0"/>
              <a:t>けど</a:t>
            </a:r>
          </a:p>
          <a:p>
            <a:pPr lvl="1"/>
            <a:r>
              <a:rPr lang="ja-JP" altLang="en-US" dirty="0" smtClean="0"/>
              <a:t>新基板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FPGA</a:t>
            </a:r>
            <a:r>
              <a:rPr lang="ja-JP" altLang="en-US" dirty="0" smtClean="0"/>
              <a:t>のピンが電圧調整の石を</a:t>
            </a:r>
            <a:r>
              <a:rPr lang="ja-JP" altLang="en-US" dirty="0" smtClean="0"/>
              <a:t>はさん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で</a:t>
            </a:r>
            <a:r>
              <a:rPr lang="ja-JP" altLang="en-US" dirty="0" smtClean="0"/>
              <a:t>ソケットにつながって</a:t>
            </a:r>
            <a:r>
              <a:rPr lang="ja-JP" altLang="en-US" dirty="0" smtClean="0"/>
              <a:t>いる</a:t>
            </a:r>
            <a:r>
              <a:rPr lang="ja-JP" altLang="en-US" dirty="0" smtClean="0"/>
              <a:t>から</a:t>
            </a:r>
            <a:r>
              <a:rPr lang="ja-JP" altLang="en-US" dirty="0" smtClean="0"/>
              <a:t>、</a:t>
            </a:r>
            <a:r>
              <a:rPr lang="ja-JP" altLang="en-US" dirty="0" smtClean="0"/>
              <a:t>何も考えず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0,1</a:t>
            </a:r>
            <a:r>
              <a:rPr lang="ja-JP" altLang="en-US" dirty="0" smtClean="0"/>
              <a:t>を出力すれば</a:t>
            </a:r>
            <a:r>
              <a:rPr lang="ja-JP" altLang="en-US" dirty="0" smtClean="0"/>
              <a:t>よいわ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RS232C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通信の仕組み</a:t>
            </a:r>
          </a:p>
          <a:p>
            <a:pPr lvl="1"/>
            <a:r>
              <a:rPr lang="ja-JP" altLang="en-US" dirty="0" smtClean="0"/>
              <a:t>受信</a:t>
            </a:r>
            <a:r>
              <a:rPr lang="ja-JP" altLang="en-US" dirty="0" smtClean="0"/>
              <a:t>と送信の原理は</a:t>
            </a:r>
            <a:r>
              <a:rPr lang="ja-JP" altLang="en-US" dirty="0" smtClean="0"/>
              <a:t>同じよ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以下</a:t>
            </a:r>
            <a:r>
              <a:rPr lang="ja-JP" altLang="en-US" dirty="0" smtClean="0"/>
              <a:t>のようにデータが流れて</a:t>
            </a:r>
            <a:r>
              <a:rPr lang="ja-JP" altLang="en-US" dirty="0" smtClean="0"/>
              <a:t>くる</a:t>
            </a:r>
            <a:r>
              <a:rPr lang="ja-JP" altLang="en-US" dirty="0" smtClean="0"/>
              <a:t>わ</a:t>
            </a:r>
          </a:p>
          <a:p>
            <a:pPr lvl="2"/>
            <a:r>
              <a:rPr lang="ja-JP" altLang="en-US" dirty="0" smtClean="0"/>
              <a:t>通常</a:t>
            </a:r>
            <a:r>
              <a:rPr lang="ja-JP" altLang="en-US" dirty="0" smtClean="0"/>
              <a:t>時</a:t>
            </a:r>
            <a:r>
              <a:rPr lang="en-US" altLang="ja-JP" dirty="0" smtClean="0"/>
              <a:t>'1'</a:t>
            </a:r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 smtClean="0"/>
              <a:t>を送りたいとき</a:t>
            </a:r>
            <a:r>
              <a:rPr lang="en-US" altLang="ja-JP" dirty="0" smtClean="0"/>
              <a:t>:</a:t>
            </a:r>
            <a:r>
              <a:rPr lang="ja-JP" altLang="en-US" dirty="0" smtClean="0"/>
              <a:t>スタートビット</a:t>
            </a:r>
            <a:r>
              <a:rPr lang="en-US" altLang="ja-JP" dirty="0" smtClean="0"/>
              <a:t>('0'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1bit),</a:t>
            </a:r>
            <a:r>
              <a:rPr lang="ja-JP" altLang="en-US" dirty="0" smtClean="0"/>
              <a:t>データビット</a:t>
            </a:r>
            <a:r>
              <a:rPr lang="en-US" altLang="ja-JP" dirty="0" smtClean="0"/>
              <a:t>(7--8bit),</a:t>
            </a:r>
            <a:r>
              <a:rPr lang="ja-JP" altLang="en-US" dirty="0" smtClean="0"/>
              <a:t>パリティビット</a:t>
            </a:r>
            <a:r>
              <a:rPr lang="en-US" altLang="ja-JP" dirty="0" smtClean="0"/>
              <a:t>(0--1bit),</a:t>
            </a:r>
            <a:r>
              <a:rPr lang="ja-JP" altLang="en-US" dirty="0" smtClean="0"/>
              <a:t>ストップビット</a:t>
            </a:r>
            <a:r>
              <a:rPr lang="en-US" altLang="ja-JP" dirty="0" smtClean="0"/>
              <a:t>('1'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1or2bit)</a:t>
            </a:r>
            <a:r>
              <a:rPr lang="ja-JP" altLang="en-US" dirty="0" smtClean="0"/>
              <a:t>の順で流れる</a:t>
            </a:r>
          </a:p>
          <a:p>
            <a:pPr lvl="1"/>
            <a:r>
              <a:rPr lang="ja-JP" altLang="en-US" dirty="0" smtClean="0"/>
              <a:t>パリティ</a:t>
            </a:r>
            <a:r>
              <a:rPr lang="ja-JP" altLang="en-US" dirty="0" smtClean="0"/>
              <a:t>を使用するかどうかやストップビット</a:t>
            </a:r>
            <a:r>
              <a:rPr lang="ja-JP" altLang="en-US" dirty="0" smtClean="0"/>
              <a:t>・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データビット</a:t>
            </a:r>
            <a:r>
              <a:rPr lang="ja-JP" altLang="en-US" dirty="0" smtClean="0"/>
              <a:t>をいくつにするかは</a:t>
            </a:r>
            <a:r>
              <a:rPr lang="en-US" altLang="ja-JP" dirty="0" smtClean="0"/>
              <a:t>baud rate</a:t>
            </a:r>
            <a:r>
              <a:rPr lang="ja-JP" altLang="en-US" dirty="0" smtClean="0"/>
              <a:t>と</a:t>
            </a:r>
            <a:r>
              <a:rPr lang="ja-JP" altLang="en-US" dirty="0" smtClean="0"/>
              <a:t>同じ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よう</a:t>
            </a:r>
            <a:r>
              <a:rPr lang="ja-JP" altLang="en-US" dirty="0" smtClean="0"/>
              <a:t>に、プログラムでポートを開く際に</a:t>
            </a:r>
            <a:r>
              <a:rPr lang="ja-JP" altLang="en-US" dirty="0" smtClean="0"/>
              <a:t>決められ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るから、</a:t>
            </a:r>
            <a:r>
              <a:rPr lang="ja-JP" altLang="en-US" dirty="0" smtClean="0"/>
              <a:t>好きなものにする</a:t>
            </a:r>
            <a:r>
              <a:rPr lang="ja-JP" altLang="en-US" dirty="0" smtClean="0"/>
              <a:t>とよいわ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cserver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)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RS232C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ja-JP" altLang="en-US" dirty="0" smtClean="0"/>
              <a:t>通常、データビットは</a:t>
            </a:r>
            <a:r>
              <a:rPr lang="en-US" altLang="ja-JP" dirty="0" smtClean="0"/>
              <a:t>8bit(</a:t>
            </a:r>
            <a:r>
              <a:rPr lang="ja-JP" altLang="en-US" dirty="0" smtClean="0"/>
              <a:t>当たり前</a:t>
            </a:r>
            <a:r>
              <a:rPr lang="en-US" altLang="ja-JP" dirty="0" smtClean="0"/>
              <a:t>),</a:t>
            </a:r>
            <a:r>
              <a:rPr lang="ja-JP" altLang="en-US" dirty="0" smtClean="0"/>
              <a:t>パリティは使わない、ストップビットは</a:t>
            </a:r>
            <a:r>
              <a:rPr lang="en-US" altLang="ja-JP" dirty="0" smtClean="0"/>
              <a:t>1or2bit</a:t>
            </a:r>
          </a:p>
          <a:p>
            <a:pPr lvl="1"/>
            <a:r>
              <a:rPr lang="ja-JP" altLang="en-US" dirty="0" smtClean="0"/>
              <a:t>送信</a:t>
            </a:r>
            <a:r>
              <a:rPr lang="ja-JP" altLang="en-US" dirty="0" smtClean="0"/>
              <a:t>線と受信線だけを使うと</a:t>
            </a:r>
            <a:r>
              <a:rPr lang="en-US" altLang="ja-JP" dirty="0" smtClean="0"/>
              <a:t>read</a:t>
            </a:r>
            <a:r>
              <a:rPr lang="ja-JP" altLang="en-US" dirty="0" smtClean="0"/>
              <a:t>側が</a:t>
            </a:r>
            <a:r>
              <a:rPr lang="ja-JP" altLang="en-US" dirty="0" smtClean="0"/>
              <a:t>待てない</a:t>
            </a:r>
            <a:r>
              <a:rPr lang="ja-JP" altLang="en-US" dirty="0" smtClean="0"/>
              <a:t>から</a:t>
            </a:r>
            <a:r>
              <a:rPr lang="ja-JP" altLang="en-US" dirty="0" smtClean="0"/>
              <a:t>、</a:t>
            </a:r>
            <a:r>
              <a:rPr lang="ja-JP" altLang="en-US" dirty="0" smtClean="0"/>
              <a:t>自動的にバッファを作る仕様に</a:t>
            </a:r>
            <a:r>
              <a:rPr lang="ja-JP" altLang="en-US" dirty="0" smtClean="0"/>
              <a:t>なるわ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RS232C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モジュールの書き方</a:t>
            </a:r>
            <a:r>
              <a:rPr lang="en-US" altLang="ja-JP" dirty="0" smtClean="0"/>
              <a:t>:</a:t>
            </a:r>
          </a:p>
          <a:p>
            <a:pPr lvl="1"/>
            <a:r>
              <a:rPr lang="ja-JP" altLang="en-US" dirty="0" smtClean="0"/>
              <a:t>受信</a:t>
            </a:r>
            <a:r>
              <a:rPr lang="ja-JP" altLang="en-US" dirty="0" smtClean="0"/>
              <a:t>するとき</a:t>
            </a:r>
            <a:r>
              <a:rPr lang="en-US" altLang="ja-JP" dirty="0" smtClean="0"/>
              <a:t>:</a:t>
            </a:r>
          </a:p>
          <a:p>
            <a:pPr lvl="2"/>
            <a:r>
              <a:rPr lang="ja-JP" altLang="en-US" dirty="0" smtClean="0"/>
              <a:t>まず</a:t>
            </a:r>
            <a:r>
              <a:rPr lang="ja-JP" altLang="en-US" dirty="0" smtClean="0"/>
              <a:t>スタートピットを検出する</a:t>
            </a:r>
          </a:p>
          <a:p>
            <a:pPr lvl="2"/>
            <a:r>
              <a:rPr lang="ja-JP" altLang="en-US" dirty="0" smtClean="0"/>
              <a:t>数</a:t>
            </a:r>
            <a:r>
              <a:rPr lang="ja-JP" altLang="en-US" dirty="0" smtClean="0"/>
              <a:t>クロック待って、まだスタートビットだったらデータを受信開始</a:t>
            </a:r>
          </a:p>
          <a:p>
            <a:pPr lvl="2"/>
            <a:r>
              <a:rPr lang="ja-JP" altLang="en-US" dirty="0" smtClean="0"/>
              <a:t>適当</a:t>
            </a:r>
            <a:r>
              <a:rPr lang="ja-JP" altLang="en-US" dirty="0" smtClean="0"/>
              <a:t>に待ってデータを採取</a:t>
            </a:r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 smtClean="0"/>
              <a:t>を取得し終わったら、しばらく</a:t>
            </a:r>
            <a:r>
              <a:rPr lang="ja-JP" altLang="en-US" dirty="0" smtClean="0"/>
              <a:t>ストップ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ビット</a:t>
            </a:r>
            <a:r>
              <a:rPr lang="ja-JP" altLang="en-US" dirty="0" smtClean="0"/>
              <a:t>を待って、全てストップビットが</a:t>
            </a:r>
            <a:r>
              <a:rPr lang="ja-JP" altLang="en-US" dirty="0" smtClean="0"/>
              <a:t>終わる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前</a:t>
            </a:r>
            <a:r>
              <a:rPr lang="ja-JP" altLang="en-US" dirty="0" smtClean="0"/>
              <a:t>に、最初の状態に戻る</a:t>
            </a:r>
          </a:p>
          <a:p>
            <a:pPr lvl="3"/>
            <a:r>
              <a:rPr lang="ja-JP" altLang="en-US" dirty="0" smtClean="0"/>
              <a:t>これ</a:t>
            </a:r>
            <a:r>
              <a:rPr lang="ja-JP" altLang="en-US" dirty="0" smtClean="0"/>
              <a:t>をしないと、最後に余計な</a:t>
            </a:r>
            <a:r>
              <a:rPr lang="ja-JP" altLang="en-US" dirty="0" smtClean="0"/>
              <a:t>データ</a:t>
            </a:r>
            <a:endParaRPr lang="en-US" altLang="ja-JP" dirty="0" smtClean="0"/>
          </a:p>
          <a:p>
            <a:pPr lvl="3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を</a:t>
            </a:r>
            <a:r>
              <a:rPr lang="ja-JP" altLang="en-US" dirty="0" smtClean="0"/>
              <a:t>読んでしまうことが</a:t>
            </a:r>
            <a:r>
              <a:rPr lang="ja-JP" altLang="en-US" dirty="0" smtClean="0"/>
              <a:t>あ</a:t>
            </a:r>
            <a:r>
              <a:rPr lang="ja-JP" altLang="en-US" dirty="0" smtClean="0"/>
              <a:t>るわ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RS232C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(11)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ja-JP" dirty="0" smtClean="0"/>
              <a:t>1bit</a:t>
            </a:r>
            <a:r>
              <a:rPr lang="ja-JP" altLang="en-US" dirty="0" smtClean="0"/>
              <a:t>にかける長さは、受信側で少し本来の値より長く、送信側で少し短くするといい場合が</a:t>
            </a:r>
            <a:r>
              <a:rPr lang="ja-JP" altLang="en-US" dirty="0" smtClean="0"/>
              <a:t>あ</a:t>
            </a:r>
            <a:r>
              <a:rPr lang="ja-JP" altLang="en-US" dirty="0" smtClean="0"/>
              <a:t>るわ</a:t>
            </a:r>
          </a:p>
          <a:p>
            <a:pPr lvl="1"/>
            <a:r>
              <a:rPr lang="ja-JP" altLang="en-US" dirty="0" smtClean="0"/>
              <a:t>一応</a:t>
            </a:r>
            <a:r>
              <a:rPr lang="ja-JP" altLang="en-US" dirty="0" smtClean="0"/>
              <a:t>、ノイズも想定して、前後数クロックを使用してデータを採取した方が</a:t>
            </a:r>
            <a:r>
              <a:rPr lang="ja-JP" altLang="en-US" dirty="0" smtClean="0"/>
              <a:t>いいわよ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RS232C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(12)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その他</a:t>
            </a:r>
          </a:p>
          <a:p>
            <a:pPr lvl="1"/>
            <a:r>
              <a:rPr lang="ja-JP" altLang="en-US" dirty="0" smtClean="0"/>
              <a:t>よく</a:t>
            </a:r>
            <a:r>
              <a:rPr lang="en-US" altLang="ja-JP" dirty="0" smtClean="0"/>
              <a:t>bit</a:t>
            </a:r>
            <a:r>
              <a:rPr lang="ja-JP" altLang="en-US" dirty="0" smtClean="0"/>
              <a:t>のエンディアンがよくわからなくなるので、変なことになったらいろいろと調整して</a:t>
            </a:r>
            <a:r>
              <a:rPr lang="ja-JP" altLang="en-US" dirty="0" smtClean="0"/>
              <a:t>み</a:t>
            </a:r>
            <a:r>
              <a:rPr lang="ja-JP" altLang="en-US" dirty="0" smtClean="0"/>
              <a:t>るといいわ</a:t>
            </a:r>
          </a:p>
          <a:p>
            <a:pPr lvl="1"/>
            <a:r>
              <a:rPr lang="ja-JP" altLang="en-US" dirty="0" smtClean="0"/>
              <a:t>基板</a:t>
            </a:r>
            <a:r>
              <a:rPr lang="ja-JP" altLang="en-US" dirty="0" smtClean="0"/>
              <a:t>に何も書き込んでいない状態では、受信線と送信線が結線しているので、エコー</a:t>
            </a:r>
            <a:r>
              <a:rPr lang="ja-JP" altLang="en-US" dirty="0" smtClean="0"/>
              <a:t>して</a:t>
            </a:r>
            <a:r>
              <a:rPr lang="ja-JP" altLang="en-US" dirty="0" smtClean="0"/>
              <a:t>くるわ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これ</a:t>
            </a:r>
            <a:r>
              <a:rPr lang="ja-JP" altLang="en-US" dirty="0" smtClean="0"/>
              <a:t>でそもそも</a:t>
            </a:r>
            <a:r>
              <a:rPr lang="en-US" altLang="ja-JP" dirty="0" smtClean="0"/>
              <a:t>PC</a:t>
            </a:r>
            <a:r>
              <a:rPr lang="ja-JP" altLang="en-US" dirty="0" smtClean="0"/>
              <a:t>側のシリアルポートがその速さで生きているか実験する</a:t>
            </a:r>
            <a:r>
              <a:rPr lang="ja-JP" altLang="en-US" dirty="0" smtClean="0"/>
              <a:t>といいと思うわよ</a:t>
            </a:r>
            <a:endParaRPr lang="ja-JP" altLang="en-US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今週までの予定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</a:p>
          <a:p>
            <a:pPr lvl="1"/>
            <a:r>
              <a:rPr lang="ja-JP" altLang="en-US" dirty="0" smtClean="0"/>
              <a:t>レイトレ動かす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最適化しまくる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いい加減</a:t>
            </a:r>
            <a:r>
              <a:rPr lang="en-US" altLang="ja-JP" dirty="0" smtClean="0"/>
              <a:t>FPU</a:t>
            </a:r>
            <a:r>
              <a:rPr lang="ja-JP" altLang="en-US" dirty="0" smtClean="0"/>
              <a:t>のシミュレーションをする</a:t>
            </a:r>
            <a:endParaRPr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新基盤で</a:t>
            </a:r>
            <a:r>
              <a:rPr lang="en-US" altLang="ja-JP" dirty="0" smtClean="0"/>
              <a:t>SRAM</a:t>
            </a:r>
            <a:r>
              <a:rPr lang="ja-JP" altLang="en-US" dirty="0" smtClean="0"/>
              <a:t>を</a:t>
            </a:r>
            <a:r>
              <a:rPr lang="ja-JP" altLang="en-US" dirty="0" smtClean="0"/>
              <a:t>動かす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・・</a:t>
            </a:r>
            <a:r>
              <a:rPr lang="ja-JP" altLang="en-US" dirty="0" smtClean="0"/>
              <a:t>・本当かしら</a:t>
            </a:r>
            <a:r>
              <a:rPr lang="en-US" altLang="ja-JP" dirty="0" smtClean="0"/>
              <a:t>(C.V.</a:t>
            </a:r>
            <a:r>
              <a:rPr lang="ja-JP" altLang="en-US" dirty="0" smtClean="0"/>
              <a:t>野川さくら</a:t>
            </a:r>
            <a:r>
              <a:rPr lang="en-US" altLang="ja-JP" dirty="0" smtClean="0"/>
              <a:t>)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SRAM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SRAM</a:t>
            </a:r>
            <a:r>
              <a:rPr lang="ja-JP" altLang="en-US" dirty="0" smtClean="0"/>
              <a:t>チップの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GS8160Z18BGT-150</a:t>
            </a:r>
            <a:r>
              <a:rPr lang="ja-JP" altLang="en-US" dirty="0" smtClean="0"/>
              <a:t>という</a:t>
            </a:r>
            <a:r>
              <a:rPr lang="ja-JP" altLang="en-US" dirty="0" smtClean="0"/>
              <a:t>チップ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基本的</a:t>
            </a:r>
            <a:r>
              <a:rPr lang="ja-JP" altLang="en-US" dirty="0" smtClean="0"/>
              <a:t>な使い方は旧基板と</a:t>
            </a:r>
            <a:r>
              <a:rPr lang="ja-JP" altLang="en-US" dirty="0" smtClean="0"/>
              <a:t>同じ</a:t>
            </a:r>
            <a:r>
              <a:rPr lang="ja-JP" altLang="en-US" dirty="0" smtClean="0"/>
              <a:t>よ</a:t>
            </a:r>
          </a:p>
          <a:p>
            <a:pPr lvl="2"/>
            <a:r>
              <a:rPr lang="ja-JP" altLang="en-US" dirty="0" smtClean="0"/>
              <a:t>制御</a:t>
            </a:r>
            <a:r>
              <a:rPr lang="ja-JP" altLang="en-US" dirty="0" smtClean="0"/>
              <a:t>線に、常時使えるように信号を流して、</a:t>
            </a:r>
          </a:p>
          <a:p>
            <a:pPr lvl="2"/>
            <a:r>
              <a:rPr lang="ja-JP" altLang="en-US" dirty="0" smtClean="0"/>
              <a:t>決められた</a:t>
            </a:r>
            <a:r>
              <a:rPr lang="ja-JP" altLang="en-US" dirty="0" smtClean="0"/>
              <a:t>周波数以下のクロックを流し込む</a:t>
            </a:r>
          </a:p>
          <a:p>
            <a:pPr lvl="2"/>
            <a:r>
              <a:rPr lang="en-US" altLang="ja-JP" dirty="0" smtClean="0"/>
              <a:t>read/write</a:t>
            </a:r>
            <a:r>
              <a:rPr lang="ja-JP" altLang="en-US" dirty="0" smtClean="0"/>
              <a:t>と、アドレスを指定して、</a:t>
            </a:r>
          </a:p>
          <a:p>
            <a:pPr lvl="2"/>
            <a:r>
              <a:rPr lang="ja-JP" altLang="en-US" dirty="0" smtClean="0"/>
              <a:t>決められた</a:t>
            </a:r>
            <a:r>
              <a:rPr lang="ja-JP" altLang="en-US" dirty="0" smtClean="0"/>
              <a:t>クロック後にバスに読み書きを</a:t>
            </a:r>
            <a:r>
              <a:rPr lang="ja-JP" altLang="en-US" dirty="0" smtClean="0"/>
              <a:t>する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SRAM</a:t>
            </a:r>
            <a:r>
              <a:rPr lang="ja-JP" altLang="en-US" dirty="0" smtClean="0"/>
              <a:t>チップは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つ独立に存在しているけど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read/write</a:t>
            </a:r>
            <a:r>
              <a:rPr lang="ja-JP" altLang="en-US" dirty="0" smtClean="0"/>
              <a:t>を制御する線が基板上で同じ線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なって</a:t>
            </a:r>
            <a:r>
              <a:rPr lang="ja-JP" altLang="en-US" dirty="0" smtClean="0"/>
              <a:t>いるから、別々に</a:t>
            </a:r>
            <a:r>
              <a:rPr lang="ja-JP" altLang="en-US" dirty="0" err="1" smtClean="0"/>
              <a:t>使うの</a:t>
            </a:r>
            <a:r>
              <a:rPr lang="ja-JP" altLang="en-US" dirty="0" smtClean="0"/>
              <a:t>はやめた方</a:t>
            </a:r>
            <a:r>
              <a:rPr lang="ja-JP" altLang="en-US" dirty="0" smtClean="0"/>
              <a:t>が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いいわ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SRAM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モード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新基板には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モードがある</a:t>
            </a:r>
          </a:p>
          <a:p>
            <a:pPr lvl="2"/>
            <a:r>
              <a:rPr lang="en-US" altLang="ja-JP" dirty="0" smtClean="0"/>
              <a:t>Pipeline</a:t>
            </a:r>
            <a:r>
              <a:rPr lang="ja-JP" altLang="en-US" dirty="0" smtClean="0"/>
              <a:t>モード</a:t>
            </a:r>
          </a:p>
          <a:p>
            <a:pPr lvl="2"/>
            <a:r>
              <a:rPr lang="en-US" altLang="ja-JP" dirty="0" smtClean="0"/>
              <a:t>Flow </a:t>
            </a:r>
            <a:r>
              <a:rPr lang="en-US" altLang="ja-JP" dirty="0" smtClean="0"/>
              <a:t>Through(FT)</a:t>
            </a:r>
            <a:r>
              <a:rPr lang="ja-JP" altLang="en-US" dirty="0" smtClean="0"/>
              <a:t>モード</a:t>
            </a:r>
            <a:endParaRPr lang="en-US" altLang="ja-JP" dirty="0" smtClean="0"/>
          </a:p>
          <a:p>
            <a:pPr lvl="2"/>
            <a:endParaRPr lang="ja-JP" altLang="en-US" dirty="0" smtClean="0"/>
          </a:p>
          <a:p>
            <a:pPr lvl="1"/>
            <a:r>
              <a:rPr lang="en-US" altLang="ja-JP" dirty="0" smtClean="0"/>
              <a:t>Pipeline</a:t>
            </a:r>
            <a:r>
              <a:rPr lang="ja-JP" altLang="en-US" dirty="0" smtClean="0"/>
              <a:t>モード</a:t>
            </a:r>
          </a:p>
          <a:p>
            <a:pPr lvl="2"/>
            <a:r>
              <a:rPr lang="ja-JP" altLang="en-US" dirty="0" smtClean="0"/>
              <a:t>クロック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150MHz</a:t>
            </a:r>
            <a:r>
              <a:rPr lang="ja-JP" altLang="en-US" dirty="0" err="1" smtClean="0"/>
              <a:t>まで</a:t>
            </a:r>
            <a:r>
              <a:rPr lang="ja-JP" altLang="en-US" dirty="0" smtClean="0"/>
              <a:t>入れられるけど、</a:t>
            </a:r>
            <a:endParaRPr lang="ja-JP" altLang="en-US" dirty="0" smtClean="0"/>
          </a:p>
          <a:p>
            <a:pPr lvl="2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読み出し</a:t>
            </a:r>
            <a:r>
              <a:rPr lang="ja-JP" altLang="en-US" dirty="0" smtClean="0"/>
              <a:t>・書き出しサイクルが</a:t>
            </a:r>
            <a:r>
              <a:rPr lang="en-US" altLang="ja-JP" dirty="0" smtClean="0"/>
              <a:t>2</a:t>
            </a:r>
            <a:r>
              <a:rPr lang="ja-JP" altLang="en-US" dirty="0" smtClean="0"/>
              <a:t>クロック</a:t>
            </a:r>
          </a:p>
          <a:p>
            <a:pPr lvl="2"/>
            <a:r>
              <a:rPr lang="ja-JP" altLang="en-US" dirty="0" smtClean="0"/>
              <a:t>つまり</a:t>
            </a:r>
            <a:r>
              <a:rPr lang="ja-JP" altLang="en-US" dirty="0" smtClean="0"/>
              <a:t>、全体のクロックが速いけど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キャッシュミス</a:t>
            </a:r>
            <a:r>
              <a:rPr lang="ja-JP" altLang="en-US" dirty="0" smtClean="0"/>
              <a:t>のダメージが</a:t>
            </a:r>
            <a:r>
              <a:rPr lang="en-US" altLang="ja-JP" dirty="0" smtClean="0"/>
              <a:t>2</a:t>
            </a:r>
            <a:r>
              <a:rPr lang="ja-JP" altLang="en-US" dirty="0" smtClean="0"/>
              <a:t>クロック</a:t>
            </a:r>
            <a:r>
              <a:rPr lang="ja-JP" altLang="en-US" dirty="0" smtClean="0"/>
              <a:t>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SRAM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ja-JP" dirty="0" smtClean="0"/>
              <a:t>FT</a:t>
            </a:r>
            <a:r>
              <a:rPr lang="ja-JP" altLang="en-US" dirty="0" smtClean="0"/>
              <a:t>モード</a:t>
            </a:r>
          </a:p>
          <a:p>
            <a:pPr lvl="2"/>
            <a:r>
              <a:rPr lang="ja-JP" altLang="en-US" dirty="0" smtClean="0"/>
              <a:t>クロック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133MHz</a:t>
            </a:r>
            <a:r>
              <a:rPr lang="ja-JP" altLang="en-US" dirty="0" smtClean="0"/>
              <a:t>までしか</a:t>
            </a:r>
            <a:r>
              <a:rPr lang="ja-JP" altLang="en-US" dirty="0" smtClean="0"/>
              <a:t>入れられないけど、</a:t>
            </a:r>
            <a:endParaRPr lang="ja-JP" altLang="en-US" dirty="0" smtClean="0"/>
          </a:p>
          <a:p>
            <a:pPr lvl="2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読み出し</a:t>
            </a:r>
            <a:r>
              <a:rPr lang="ja-JP" altLang="en-US" dirty="0" smtClean="0"/>
              <a:t>・書き出しサイクルが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クロック</a:t>
            </a:r>
          </a:p>
          <a:p>
            <a:pPr lvl="2"/>
            <a:r>
              <a:rPr lang="ja-JP" altLang="en-US" dirty="0" smtClean="0"/>
              <a:t>つまり</a:t>
            </a:r>
            <a:r>
              <a:rPr lang="ja-JP" altLang="en-US" dirty="0" smtClean="0"/>
              <a:t>、キャッシュミスのダメージが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クロック</a:t>
            </a:r>
            <a:r>
              <a:rPr lang="ja-JP" altLang="en-US" dirty="0" smtClean="0"/>
              <a:t>だけ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だけど</a:t>
            </a:r>
            <a:r>
              <a:rPr lang="ja-JP" altLang="en-US" dirty="0" smtClean="0"/>
              <a:t>、全体のクロックが</a:t>
            </a:r>
            <a:r>
              <a:rPr lang="ja-JP" altLang="en-US" dirty="0" smtClean="0"/>
              <a:t>遅い</a:t>
            </a:r>
            <a:r>
              <a:rPr lang="ja-JP" altLang="en-US" dirty="0" smtClean="0"/>
              <a:t>わ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Pipeline</a:t>
            </a:r>
            <a:r>
              <a:rPr kumimoji="1" lang="ja-JP" altLang="en-US" dirty="0" smtClean="0"/>
              <a:t>モード</a:t>
            </a:r>
            <a:endParaRPr kumimoji="1" lang="ja-JP" altLang="en-US" dirty="0"/>
          </a:p>
        </p:txBody>
      </p:sp>
      <p:pic>
        <p:nvPicPr>
          <p:cNvPr id="4" name="コンテンツ プレースホルダ 3" descr="p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507" y="1785938"/>
            <a:ext cx="6334523" cy="3925887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FT</a:t>
            </a:r>
            <a:r>
              <a:rPr kumimoji="1" lang="ja-JP" altLang="en-US" dirty="0" smtClean="0"/>
              <a:t>モード</a:t>
            </a:r>
            <a:endParaRPr kumimoji="1" lang="ja-JP" altLang="en-US" dirty="0"/>
          </a:p>
        </p:txBody>
      </p:sp>
      <p:pic>
        <p:nvPicPr>
          <p:cNvPr id="4" name="コンテンツ プレースホルダ 3" descr="p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879" y="1785938"/>
            <a:ext cx="5483778" cy="3925887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SRAM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と、こうすればいいわとデータシートに書かれてるけど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28728" y="3143248"/>
            <a:ext cx="5981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これ</a:t>
            </a:r>
            <a:r>
              <a:rPr lang="ja-JP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だと動かないわ</a:t>
            </a:r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SRAM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速いクロックだと、</a:t>
            </a:r>
            <a:r>
              <a:rPr lang="en-US" altLang="ja-JP" dirty="0" smtClean="0"/>
              <a:t>read</a:t>
            </a:r>
            <a:r>
              <a:rPr lang="ja-JP" altLang="en-US" dirty="0" smtClean="0"/>
              <a:t>時に、バスから出てくるデータが遅れてくることが</a:t>
            </a:r>
            <a:r>
              <a:rPr lang="ja-JP" altLang="en-US" dirty="0" smtClean="0"/>
              <a:t>あるわ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そこ</a:t>
            </a:r>
            <a:r>
              <a:rPr lang="ja-JP" altLang="en-US" dirty="0" smtClean="0"/>
              <a:t>で、バスから出ている信号は、その後もしばらく出続けていることを利用</a:t>
            </a:r>
            <a:r>
              <a:rPr lang="ja-JP" altLang="en-US" dirty="0" smtClean="0"/>
              <a:t>する</a:t>
            </a:r>
            <a:r>
              <a:rPr lang="ja-JP" altLang="en-US" dirty="0" smtClean="0"/>
              <a:t>のよ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SRAM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SRAM</a:t>
            </a:r>
            <a:r>
              <a:rPr lang="ja-JP" altLang="en-US" dirty="0" smtClean="0"/>
              <a:t>モジュールの作り方</a:t>
            </a:r>
          </a:p>
          <a:p>
            <a:pPr lvl="1"/>
            <a:r>
              <a:rPr lang="ja-JP" altLang="en-US" dirty="0" smtClean="0"/>
              <a:t>基本的</a:t>
            </a:r>
            <a:r>
              <a:rPr lang="ja-JP" altLang="en-US" dirty="0" smtClean="0"/>
              <a:t>に、外部から伸びている</a:t>
            </a:r>
            <a:r>
              <a:rPr lang="en-US" altLang="ja-JP" dirty="0" err="1" smtClean="0"/>
              <a:t>inout</a:t>
            </a:r>
            <a:r>
              <a:rPr lang="ja-JP" altLang="en-US" dirty="0" smtClean="0"/>
              <a:t>を使うときは、ラッチを</a:t>
            </a:r>
            <a:r>
              <a:rPr lang="ja-JP" altLang="en-US" dirty="0" smtClean="0"/>
              <a:t>挟むといいわ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遅く</a:t>
            </a:r>
            <a:r>
              <a:rPr lang="ja-JP" altLang="en-US" dirty="0" smtClean="0"/>
              <a:t>なるが、挟まないと不安定になることがある</a:t>
            </a:r>
          </a:p>
          <a:p>
            <a:pPr lvl="2"/>
            <a:r>
              <a:rPr lang="ja-JP" altLang="en-US" dirty="0" smtClean="0"/>
              <a:t>逆位相</a:t>
            </a:r>
            <a:r>
              <a:rPr lang="ja-JP" altLang="en-US" dirty="0" smtClean="0"/>
              <a:t>を使うのが</a:t>
            </a:r>
            <a:r>
              <a:rPr lang="ja-JP" altLang="en-US" dirty="0" smtClean="0"/>
              <a:t>お勧めよ（次図）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逆位相</a:t>
            </a:r>
            <a:endParaRPr kumimoji="1" lang="ja-JP" altLang="en-US" dirty="0"/>
          </a:p>
        </p:txBody>
      </p:sp>
      <p:pic>
        <p:nvPicPr>
          <p:cNvPr id="4" name="コンテンツ プレースホルダ 3" descr="rvcl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63" y="1984237"/>
            <a:ext cx="6602412" cy="35292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SRAM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ja-JP" altLang="en-US" dirty="0" smtClean="0"/>
              <a:t>じゃあ</a:t>
            </a:r>
            <a:r>
              <a:rPr lang="ja-JP" altLang="en-US" dirty="0" smtClean="0"/>
              <a:t>逆位相</a:t>
            </a:r>
            <a:r>
              <a:rPr lang="ja-JP" altLang="en-US" dirty="0" smtClean="0"/>
              <a:t>を利用するには具体的にどうすれば</a:t>
            </a:r>
            <a:r>
              <a:rPr lang="ja-JP" altLang="en-US" dirty="0" smtClean="0"/>
              <a:t>いい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かしら？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逆位相</a:t>
            </a:r>
            <a:r>
              <a:rPr lang="ja-JP" altLang="en-US" dirty="0" smtClean="0"/>
              <a:t>を使っていないソースを書いて、</a:t>
            </a:r>
            <a:r>
              <a:rPr lang="en-US" altLang="ja-JP" dirty="0" smtClean="0"/>
              <a:t>SRAM</a:t>
            </a:r>
            <a:r>
              <a:rPr lang="ja-JP" altLang="en-US" dirty="0" smtClean="0"/>
              <a:t>に入れているクロックを逆位相のものに切り替えるだけで</a:t>
            </a:r>
            <a:r>
              <a:rPr lang="en-US" altLang="ja-JP" dirty="0" smtClean="0"/>
              <a:t>OK</a:t>
            </a:r>
            <a:r>
              <a:rPr lang="ja-JP" altLang="en-US" dirty="0" smtClean="0"/>
              <a:t>よ！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基盤係より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基盤係からお知らせが届いたわよ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新基盤の概要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RS232C</a:t>
            </a:r>
            <a:r>
              <a:rPr kumimoji="1" lang="ja-JP" altLang="en-US" dirty="0" smtClean="0"/>
              <a:t>解説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SRAM</a:t>
            </a:r>
            <a:r>
              <a:rPr lang="ja-JP" altLang="en-US" dirty="0" smtClean="0"/>
              <a:t>解説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>
              <a:buNone/>
            </a:pPr>
            <a:r>
              <a:rPr kumimoji="1" lang="ja-JP" altLang="en-US" dirty="0" smtClean="0"/>
              <a:t>ちょ</a:t>
            </a:r>
            <a:r>
              <a:rPr kumimoji="1" lang="ja-JP" altLang="en-US" dirty="0" smtClean="0"/>
              <a:t>、ちょっと、勘違いしないでよ？</a:t>
            </a:r>
            <a:endParaRPr kumimoji="1" lang="en-US" altLang="ja-JP" dirty="0" smtClean="0"/>
          </a:p>
          <a:p>
            <a:pPr lvl="1">
              <a:buNone/>
            </a:pPr>
            <a:r>
              <a:rPr lang="ja-JP" altLang="en-US" dirty="0" smtClean="0"/>
              <a:t>届いたから解説するだけだわ、べ、別にあんたの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為に</a:t>
            </a:r>
            <a:r>
              <a:rPr kumimoji="1" lang="ja-JP" altLang="en-US" dirty="0" smtClean="0"/>
              <a:t>解説</a:t>
            </a:r>
            <a:r>
              <a:rPr kumimoji="1" lang="ja-JP" altLang="en-US" dirty="0" smtClean="0"/>
              <a:t>するわけじゃないわよ</a:t>
            </a:r>
            <a:r>
              <a:rPr kumimoji="1" lang="ja-JP" altLang="en-US" dirty="0" smtClean="0"/>
              <a:t>！</a:t>
            </a:r>
            <a:r>
              <a:rPr kumimoji="1" lang="en-US" altLang="ja-JP" dirty="0" smtClean="0"/>
              <a:t>(C.V.</a:t>
            </a:r>
            <a:r>
              <a:rPr kumimoji="1" lang="ja-JP" altLang="en-US" dirty="0" smtClean="0"/>
              <a:t>野川（ｒｙ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SRAM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ちょっとした</a:t>
            </a:r>
            <a:r>
              <a:rPr lang="en-US" altLang="ja-JP" dirty="0" smtClean="0"/>
              <a:t>Tips</a:t>
            </a:r>
          </a:p>
          <a:p>
            <a:pPr lvl="1"/>
            <a:r>
              <a:rPr lang="en-US" altLang="ja-JP" dirty="0" smtClean="0"/>
              <a:t>SRAM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read</a:t>
            </a:r>
            <a:r>
              <a:rPr lang="ja-JP" altLang="en-US" dirty="0" smtClean="0"/>
              <a:t>して、データが帰ってくるときに、アドレスや</a:t>
            </a:r>
            <a:r>
              <a:rPr lang="en-US" altLang="ja-JP" dirty="0" smtClean="0"/>
              <a:t>read</a:t>
            </a:r>
            <a:r>
              <a:rPr lang="ja-JP" altLang="en-US" dirty="0" smtClean="0"/>
              <a:t>するときに一緒に入れた情報を出力してやると、後の処理が書きやすく</a:t>
            </a:r>
            <a:r>
              <a:rPr lang="ja-JP" altLang="en-US" dirty="0" smtClean="0"/>
              <a:t>なる</a:t>
            </a:r>
            <a:r>
              <a:rPr lang="ja-JP" altLang="en-US" dirty="0" smtClean="0"/>
              <a:t>わ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以上で基盤係さんからのお知らせは終わりよ、聞いてくれてありがとう、別に感謝してないけどね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今週までの進捗 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気を取り直して今週までの進捗いくわよ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r>
              <a:rPr kumimoji="1" lang="en-US" altLang="ja-JP" dirty="0" smtClean="0"/>
              <a:t>CPU</a:t>
            </a:r>
            <a:endParaRPr kumimoji="1" lang="en-US" altLang="ja-JP" dirty="0" smtClean="0"/>
          </a:p>
          <a:p>
            <a:pPr lvl="1"/>
            <a:r>
              <a:rPr kumimoji="1" lang="ja-JP" altLang="en-US" dirty="0" err="1" smtClean="0"/>
              <a:t>ほげ</a:t>
            </a:r>
            <a:endParaRPr kumimoji="1" lang="en-US" altLang="ja-JP" dirty="0" smtClean="0"/>
          </a:p>
          <a:p>
            <a:r>
              <a:rPr kumimoji="1" lang="ja-JP" altLang="en-US" dirty="0" smtClean="0"/>
              <a:t>コンパイラ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ふが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結局まだ</a:t>
            </a:r>
            <a:r>
              <a:rPr lang="en-US" altLang="ja-JP" dirty="0" smtClean="0"/>
              <a:t>FPU</a:t>
            </a:r>
            <a:r>
              <a:rPr lang="ja-JP" altLang="en-US" dirty="0" err="1" smtClean="0"/>
              <a:t>ばぐっ</a:t>
            </a:r>
            <a:r>
              <a:rPr lang="ja-JP" altLang="en-US" dirty="0" smtClean="0"/>
              <a:t>てるからデバッグ中</a:t>
            </a:r>
            <a:endParaRPr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ja-JP" altLang="en-US" dirty="0" err="1" smtClean="0"/>
              <a:t>ぴよ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今週までの進捗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Scala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たんで書いてみた</a:t>
            </a:r>
            <a:r>
              <a:rPr kumimoji="1" lang="ja-JP" altLang="en-US" dirty="0" err="1" smtClean="0"/>
              <a:t>お</a:t>
            </a:r>
            <a:r>
              <a:rPr kumimoji="1" lang="ja-JP" altLang="en-US" dirty="0" smtClean="0"/>
              <a:t>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パズルゲームのソルバーです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iwi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ja-JP" altLang="en-US" dirty="0" smtClean="0"/>
              <a:t>駒場祭お疲れ様でした</a:t>
            </a:r>
            <a:r>
              <a:rPr kumimoji="1" lang="ja-JP" altLang="en-US" dirty="0" err="1" smtClean="0"/>
              <a:t>お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スライドのテンプレつくった</a:t>
            </a:r>
            <a:r>
              <a:rPr kumimoji="1" lang="ja-JP" altLang="en-US" dirty="0" err="1" smtClean="0"/>
              <a:t>お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kumimoji="1" lang="en-US" altLang="ja-JP" dirty="0" smtClean="0"/>
              <a:t>min-</a:t>
            </a:r>
            <a:r>
              <a:rPr kumimoji="1" lang="en-US" altLang="ja-JP" dirty="0" err="1" smtClean="0"/>
              <a:t>rt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を読もうとして挫折した</a:t>
            </a:r>
            <a:r>
              <a:rPr kumimoji="1" lang="ja-JP" altLang="en-US" dirty="0" err="1" smtClean="0"/>
              <a:t>お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/>
              <a:t>命令数減らないよ～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ガントチャート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052" y="1566849"/>
            <a:ext cx="6429420" cy="520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来週までの予定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</a:p>
          <a:p>
            <a:pPr lvl="1"/>
            <a:r>
              <a:rPr lang="ja-JP" altLang="en-US" dirty="0" smtClean="0"/>
              <a:t>レイトレ動かす！！！１１１</a:t>
            </a:r>
            <a:endParaRPr lang="en-US" altLang="ja-JP" dirty="0" smtClean="0"/>
          </a:p>
          <a:p>
            <a:r>
              <a:rPr lang="ja-JP" altLang="en-US" dirty="0" smtClean="0"/>
              <a:t>コンパイラ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最適化する</a:t>
            </a:r>
            <a:r>
              <a:rPr lang="ja-JP" altLang="en-US" dirty="0" err="1" smtClean="0"/>
              <a:t>お</a:t>
            </a:r>
            <a:endParaRPr lang="en-US" altLang="ja-JP" dirty="0" smtClean="0"/>
          </a:p>
          <a:p>
            <a:r>
              <a:rPr lang="ja-JP" altLang="en-US" dirty="0" smtClean="0"/>
              <a:t>シミュレータ</a:t>
            </a:r>
            <a:endParaRPr lang="en-US" altLang="ja-JP" dirty="0" smtClean="0"/>
          </a:p>
          <a:p>
            <a:pPr lvl="1"/>
            <a:r>
              <a:rPr lang="ja-JP" altLang="en-US" dirty="0" err="1" smtClean="0"/>
              <a:t>ちょー</a:t>
            </a:r>
            <a:r>
              <a:rPr lang="ja-JP" altLang="en-US" dirty="0" smtClean="0"/>
              <a:t>遅くなったのでデバッグする</a:t>
            </a:r>
            <a:endParaRPr lang="en-US" altLang="ja-JP" dirty="0" smtClean="0"/>
          </a:p>
          <a:p>
            <a:r>
              <a:rPr lang="ja-JP" altLang="en-US" dirty="0" smtClean="0"/>
              <a:t>基盤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体調</a:t>
            </a:r>
            <a:r>
              <a:rPr lang="ja-JP" altLang="en-US" dirty="0" err="1" smtClean="0"/>
              <a:t>悪いからすとー</a:t>
            </a:r>
            <a:r>
              <a:rPr lang="ja-JP" altLang="en-US" dirty="0" smtClean="0"/>
              <a:t>るする</a:t>
            </a:r>
            <a:r>
              <a:rPr lang="ja-JP" altLang="en-US" dirty="0" err="1" smtClean="0"/>
              <a:t>お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新基盤の概要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FPGA</a:t>
            </a:r>
          </a:p>
          <a:p>
            <a:pPr lvl="1"/>
            <a:r>
              <a:rPr lang="ja-JP" altLang="en-US" sz="1600" dirty="0" smtClean="0"/>
              <a:t>名称</a:t>
            </a:r>
            <a:r>
              <a:rPr lang="en-US" altLang="ja-JP" sz="1600" dirty="0" smtClean="0"/>
              <a:t>:XC5VLX50T-1FFG1136</a:t>
            </a:r>
          </a:p>
          <a:p>
            <a:pPr lvl="1"/>
            <a:r>
              <a:rPr lang="en-US" altLang="ja-JP" sz="1600" dirty="0" smtClean="0"/>
              <a:t>CLB(Configurable </a:t>
            </a:r>
            <a:r>
              <a:rPr lang="en-US" altLang="ja-JP" sz="1600" dirty="0" smtClean="0"/>
              <a:t>Logic Block)</a:t>
            </a:r>
          </a:p>
          <a:p>
            <a:pPr lvl="2"/>
            <a:r>
              <a:rPr lang="ja-JP" altLang="en-US" sz="1600" dirty="0" smtClean="0"/>
              <a:t>アレイ</a:t>
            </a:r>
            <a:r>
              <a:rPr lang="en-US" altLang="ja-JP" sz="1600" dirty="0" smtClean="0"/>
              <a:t>:120 x 30</a:t>
            </a:r>
          </a:p>
          <a:p>
            <a:pPr lvl="2"/>
            <a:r>
              <a:rPr lang="en-US" altLang="ja-JP" sz="1600" dirty="0" smtClean="0"/>
              <a:t>vertex-5</a:t>
            </a:r>
            <a:r>
              <a:rPr lang="ja-JP" altLang="en-US" sz="1600" dirty="0" smtClean="0"/>
              <a:t>スライス</a:t>
            </a:r>
            <a:r>
              <a:rPr lang="en-US" altLang="ja-JP" sz="1600" dirty="0" smtClean="0"/>
              <a:t>:7,200(</a:t>
            </a:r>
            <a:r>
              <a:rPr lang="ja-JP" altLang="en-US" sz="1600" dirty="0" smtClean="0"/>
              <a:t>各スライスに</a:t>
            </a:r>
            <a:r>
              <a:rPr lang="en-US" altLang="ja-JP" sz="1600" dirty="0" smtClean="0"/>
              <a:t>LUT</a:t>
            </a:r>
            <a:r>
              <a:rPr lang="ja-JP" altLang="en-US" sz="1600" dirty="0" smtClean="0"/>
              <a:t>とフリップフロップが</a:t>
            </a:r>
            <a:r>
              <a:rPr lang="en-US" altLang="ja-JP" sz="1600" dirty="0" smtClean="0"/>
              <a:t>4</a:t>
            </a:r>
            <a:r>
              <a:rPr lang="ja-JP" altLang="en-US" sz="1600" dirty="0" smtClean="0"/>
              <a:t>個 ← 従来の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倍</a:t>
            </a:r>
            <a:r>
              <a:rPr lang="en-US" altLang="ja-JP" sz="1600" dirty="0" smtClean="0"/>
              <a:t>)</a:t>
            </a:r>
          </a:p>
          <a:p>
            <a:pPr lvl="2"/>
            <a:r>
              <a:rPr lang="ja-JP" altLang="en-US" sz="1600" dirty="0" smtClean="0"/>
              <a:t>最大</a:t>
            </a:r>
            <a:r>
              <a:rPr lang="ja-JP" altLang="en-US" sz="1600" dirty="0" smtClean="0"/>
              <a:t>分散</a:t>
            </a:r>
            <a:r>
              <a:rPr lang="en-US" altLang="ja-JP" sz="1600" dirty="0" smtClean="0"/>
              <a:t>RAM:480Kb = 60KByte</a:t>
            </a:r>
          </a:p>
          <a:p>
            <a:pPr lvl="1"/>
            <a:r>
              <a:rPr lang="en-US" altLang="ja-JP" sz="1600" dirty="0" smtClean="0"/>
              <a:t>DSP48E</a:t>
            </a:r>
            <a:r>
              <a:rPr lang="ja-JP" altLang="en-US" sz="1600" dirty="0" smtClean="0"/>
              <a:t>スライス</a:t>
            </a:r>
            <a:r>
              <a:rPr lang="en-US" altLang="ja-JP" sz="1600" dirty="0" smtClean="0"/>
              <a:t>:48(</a:t>
            </a:r>
            <a:r>
              <a:rPr lang="ja-JP" altLang="en-US" sz="1600" dirty="0" smtClean="0"/>
              <a:t>各スライスに</a:t>
            </a:r>
            <a:r>
              <a:rPr lang="en-US" altLang="ja-JP" sz="1600" dirty="0" smtClean="0"/>
              <a:t>25x18</a:t>
            </a:r>
            <a:r>
              <a:rPr lang="ja-JP" altLang="en-US" sz="1600" dirty="0" smtClean="0"/>
              <a:t>乗算器</a:t>
            </a:r>
            <a:r>
              <a:rPr lang="ja-JP" altLang="en-US" sz="1600" dirty="0" smtClean="0"/>
              <a:t>・</a:t>
            </a:r>
            <a:endParaRPr lang="en-US" altLang="ja-JP" sz="1600" dirty="0" smtClean="0"/>
          </a:p>
          <a:p>
            <a:pPr lvl="1">
              <a:buNone/>
            </a:pPr>
            <a:r>
              <a:rPr lang="en-US" altLang="ja-JP" sz="1600" dirty="0" smtClean="0"/>
              <a:t>	</a:t>
            </a:r>
            <a:r>
              <a:rPr lang="ja-JP" altLang="en-US" sz="1600" dirty="0" smtClean="0"/>
              <a:t>加算器</a:t>
            </a:r>
            <a:r>
              <a:rPr lang="ja-JP" altLang="en-US" sz="1600" dirty="0" smtClean="0"/>
              <a:t>・アキュミュレータを</a:t>
            </a:r>
            <a:r>
              <a:rPr lang="en-US" altLang="ja-JP" sz="1600" dirty="0" smtClean="0"/>
              <a:t>1</a:t>
            </a:r>
            <a:r>
              <a:rPr lang="ja-JP" altLang="en-US" sz="1600" dirty="0" err="1" smtClean="0"/>
              <a:t>つずつ</a:t>
            </a:r>
            <a:r>
              <a:rPr lang="ja-JP" altLang="en-US" sz="1600" dirty="0" smtClean="0"/>
              <a:t>含む</a:t>
            </a:r>
            <a:r>
              <a:rPr lang="en-US" altLang="ja-JP" sz="1600" dirty="0" smtClean="0"/>
              <a:t>)</a:t>
            </a:r>
          </a:p>
          <a:p>
            <a:pPr lvl="1"/>
            <a:r>
              <a:rPr lang="ja-JP" altLang="en-US" sz="1600" dirty="0" smtClean="0"/>
              <a:t>ブロック</a:t>
            </a:r>
            <a:r>
              <a:rPr lang="en-US" altLang="ja-JP" sz="1600" dirty="0" smtClean="0"/>
              <a:t>RAM:</a:t>
            </a:r>
          </a:p>
          <a:p>
            <a:pPr lvl="2"/>
            <a:r>
              <a:rPr lang="en-US" altLang="ja-JP" sz="1600" dirty="0" smtClean="0"/>
              <a:t>18Kb:120</a:t>
            </a:r>
            <a:r>
              <a:rPr lang="ja-JP" altLang="en-US" sz="1600" dirty="0" smtClean="0"/>
              <a:t>又は、</a:t>
            </a:r>
            <a:r>
              <a:rPr lang="en-US" altLang="ja-JP" sz="1600" dirty="0" smtClean="0"/>
              <a:t>36Kb:60(36Kb</a:t>
            </a:r>
            <a:r>
              <a:rPr lang="ja-JP" altLang="en-US" sz="1600" dirty="0" smtClean="0"/>
              <a:t>のもの</a:t>
            </a:r>
            <a:r>
              <a:rPr lang="ja-JP" altLang="en-US" sz="1600" dirty="0" smtClean="0"/>
              <a:t>が</a:t>
            </a:r>
            <a:endParaRPr lang="en-US" altLang="ja-JP" sz="1600" dirty="0" smtClean="0"/>
          </a:p>
          <a:p>
            <a:pPr lvl="2"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/>
              <a:t>18Kb*2</a:t>
            </a:r>
            <a:r>
              <a:rPr lang="ja-JP" altLang="en-US" sz="1600" dirty="0" smtClean="0"/>
              <a:t>としても使えるという</a:t>
            </a:r>
            <a:r>
              <a:rPr lang="ja-JP" altLang="en-US" sz="1600" dirty="0" smtClean="0"/>
              <a:t>こと</a:t>
            </a:r>
            <a:r>
              <a:rPr lang="ja-JP" altLang="en-US" sz="1600" dirty="0" smtClean="0"/>
              <a:t>よ</a:t>
            </a:r>
            <a:r>
              <a:rPr lang="en-US" altLang="ja-JP" sz="1600" dirty="0" smtClean="0"/>
              <a:t>)</a:t>
            </a:r>
            <a:endParaRPr lang="en-US" altLang="ja-JP" sz="1600" dirty="0" smtClean="0"/>
          </a:p>
          <a:p>
            <a:pPr lvl="2"/>
            <a:r>
              <a:rPr lang="ja-JP" altLang="en-US" sz="1600" dirty="0" smtClean="0"/>
              <a:t>合計</a:t>
            </a:r>
            <a:r>
              <a:rPr lang="en-US" altLang="ja-JP" sz="1600" dirty="0" smtClean="0"/>
              <a:t>:2,160Kb=270Kbyte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新基盤の概要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クロック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66.66MHz(15ns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が出ていて、これをメインで使うことに</a:t>
            </a:r>
            <a:r>
              <a:rPr lang="ja-JP" altLang="en-US" dirty="0" smtClean="0"/>
              <a:t>なるわ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48MHz</a:t>
            </a:r>
            <a:r>
              <a:rPr lang="ja-JP" altLang="en-US" dirty="0" smtClean="0"/>
              <a:t>も出ていて、これは</a:t>
            </a:r>
            <a:r>
              <a:rPr lang="en-US" altLang="ja-JP" dirty="0" smtClean="0"/>
              <a:t>USB</a:t>
            </a:r>
            <a:r>
              <a:rPr lang="ja-JP" altLang="en-US" dirty="0" smtClean="0"/>
              <a:t>用よ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XRST</a:t>
            </a:r>
            <a:r>
              <a:rPr lang="ja-JP" altLang="en-US" dirty="0" err="1" smtClean="0"/>
              <a:t>って</a:t>
            </a:r>
            <a:r>
              <a:rPr lang="ja-JP" altLang="en-US" dirty="0" smtClean="0"/>
              <a:t>いうのがあるが、これは</a:t>
            </a:r>
            <a:r>
              <a:rPr lang="ja-JP" altLang="en-US" dirty="0" smtClean="0"/>
              <a:t>リセットスイッチよ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旧基板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FPGA</a:t>
            </a:r>
            <a:r>
              <a:rPr lang="ja-JP" altLang="en-US" dirty="0" smtClean="0"/>
              <a:t>の内容まで消えたが、新基板では普通にリセットスイッチとして</a:t>
            </a:r>
            <a:r>
              <a:rPr lang="ja-JP" altLang="en-US" dirty="0" smtClean="0"/>
              <a:t>使えるわよ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新基盤の概要</a:t>
            </a:r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071538" y="1717694"/>
            <a:ext cx="6601789" cy="3925884"/>
          </a:xfrm>
        </p:spPr>
        <p:txBody>
          <a:bodyPr/>
          <a:lstStyle/>
          <a:p>
            <a:r>
              <a:rPr lang="en-US" altLang="ja-JP" dirty="0" smtClean="0"/>
              <a:t>IO</a:t>
            </a:r>
          </a:p>
          <a:p>
            <a:pPr lvl="1"/>
            <a:r>
              <a:rPr lang="ja-JP" altLang="en-US" sz="1600" dirty="0" smtClean="0"/>
              <a:t>みて</a:t>
            </a:r>
            <a:r>
              <a:rPr lang="ja-JP" altLang="en-US" sz="1600" dirty="0" smtClean="0"/>
              <a:t>分かるとおり、</a:t>
            </a:r>
            <a:r>
              <a:rPr lang="en-US" altLang="ja-JP" sz="1600" dirty="0" smtClean="0"/>
              <a:t>LED</a:t>
            </a:r>
            <a:r>
              <a:rPr lang="ja-JP" altLang="en-US" sz="1600" dirty="0" smtClean="0"/>
              <a:t>は基板上に</a:t>
            </a:r>
            <a:r>
              <a:rPr lang="ja-JP" altLang="en-US" sz="1600" dirty="0" smtClean="0"/>
              <a:t>ないわ</a:t>
            </a:r>
            <a:endParaRPr lang="ja-JP" altLang="en-US" sz="1600" dirty="0" smtClean="0"/>
          </a:p>
          <a:p>
            <a:pPr lvl="1"/>
            <a:r>
              <a:rPr lang="ja-JP" altLang="en-US" sz="1600" dirty="0" smtClean="0"/>
              <a:t>拡張</a:t>
            </a:r>
            <a:r>
              <a:rPr lang="ja-JP" altLang="en-US" sz="1600" dirty="0" smtClean="0"/>
              <a:t>基板は、</a:t>
            </a:r>
            <a:r>
              <a:rPr lang="en-US" altLang="ja-JP" sz="1600" dirty="0" smtClean="0"/>
              <a:t>FPGA</a:t>
            </a:r>
            <a:r>
              <a:rPr lang="ja-JP" altLang="en-US" sz="1600" dirty="0" smtClean="0"/>
              <a:t>につながっているピンこそ違え、基盤から見ると、</a:t>
            </a:r>
            <a:r>
              <a:rPr lang="en-US" altLang="ja-JP" sz="1600" dirty="0" smtClean="0"/>
              <a:t>VCC</a:t>
            </a:r>
            <a:r>
              <a:rPr lang="ja-JP" altLang="en-US" sz="1600" dirty="0" smtClean="0"/>
              <a:t>や</a:t>
            </a:r>
            <a:r>
              <a:rPr lang="en-US" altLang="ja-JP" sz="1600" dirty="0" smtClean="0"/>
              <a:t>GND</a:t>
            </a:r>
            <a:r>
              <a:rPr lang="ja-JP" altLang="en-US" sz="1600" dirty="0" smtClean="0"/>
              <a:t>や並びは</a:t>
            </a:r>
            <a:r>
              <a:rPr lang="ja-JP" altLang="en-US" sz="1600" dirty="0" smtClean="0"/>
              <a:t>同じよ</a:t>
            </a:r>
            <a:endParaRPr lang="ja-JP" altLang="en-US" sz="1600" dirty="0" smtClean="0"/>
          </a:p>
          <a:p>
            <a:pPr lvl="2"/>
            <a:r>
              <a:rPr lang="ja-JP" altLang="en-US" sz="1600" dirty="0" smtClean="0"/>
              <a:t>今</a:t>
            </a:r>
            <a:r>
              <a:rPr lang="ja-JP" altLang="en-US" sz="1600" dirty="0" smtClean="0"/>
              <a:t>までの拡張基板がそのまま</a:t>
            </a:r>
            <a:r>
              <a:rPr lang="ja-JP" altLang="en-US" sz="1600" dirty="0" smtClean="0"/>
              <a:t>使えるわ</a:t>
            </a:r>
            <a:endParaRPr lang="ja-JP" altLang="en-US" sz="1600" dirty="0" smtClean="0"/>
          </a:p>
          <a:p>
            <a:pPr lvl="2"/>
            <a:r>
              <a:rPr lang="ja-JP" altLang="en-US" sz="1600" dirty="0" smtClean="0"/>
              <a:t>適当</a:t>
            </a:r>
            <a:r>
              <a:rPr lang="ja-JP" altLang="en-US" sz="1600" dirty="0" smtClean="0"/>
              <a:t>に旧基板の</a:t>
            </a:r>
            <a:r>
              <a:rPr lang="en-US" altLang="ja-JP" sz="1600" dirty="0" smtClean="0"/>
              <a:t>LOC</a:t>
            </a:r>
            <a:r>
              <a:rPr lang="ja-JP" altLang="en-US" sz="1600" dirty="0" smtClean="0"/>
              <a:t>を新基板の</a:t>
            </a:r>
            <a:r>
              <a:rPr lang="en-US" altLang="ja-JP" sz="1600" dirty="0" smtClean="0"/>
              <a:t>LOC</a:t>
            </a:r>
            <a:r>
              <a:rPr lang="ja-JP" altLang="en-US" sz="1600" dirty="0" smtClean="0"/>
              <a:t>に書き換えるスクリプトを</a:t>
            </a:r>
            <a:r>
              <a:rPr lang="ja-JP" altLang="en-US" sz="1600" dirty="0" smtClean="0"/>
              <a:t>書いたわ</a:t>
            </a:r>
            <a:endParaRPr lang="ja-JP" altLang="en-US" sz="1600" dirty="0" smtClean="0"/>
          </a:p>
          <a:p>
            <a:pPr lvl="1"/>
            <a:r>
              <a:rPr lang="en-US" altLang="ja-JP" sz="1600" dirty="0" smtClean="0"/>
              <a:t>RS232C</a:t>
            </a:r>
            <a:r>
              <a:rPr lang="ja-JP" altLang="en-US" sz="1600" dirty="0" smtClean="0"/>
              <a:t>は、間に電圧を調整するだけのチップを</a:t>
            </a:r>
            <a:r>
              <a:rPr lang="ja-JP" altLang="en-US" sz="1600" dirty="0" smtClean="0"/>
              <a:t>挟んで</a:t>
            </a:r>
            <a:endParaRPr lang="en-US" altLang="ja-JP" sz="1600" dirty="0" smtClean="0"/>
          </a:p>
          <a:p>
            <a:pPr lvl="1">
              <a:buNone/>
            </a:pPr>
            <a:r>
              <a:rPr lang="en-US" altLang="ja-JP" sz="1600" dirty="0" smtClean="0"/>
              <a:t>	</a:t>
            </a:r>
            <a:r>
              <a:rPr lang="ja-JP" altLang="en-US" sz="1600" dirty="0" smtClean="0"/>
              <a:t>その</a:t>
            </a:r>
            <a:r>
              <a:rPr lang="ja-JP" altLang="en-US" sz="1600" dirty="0" smtClean="0"/>
              <a:t>ままソケットにつながって</a:t>
            </a:r>
            <a:r>
              <a:rPr lang="ja-JP" altLang="en-US" sz="1600" dirty="0" smtClean="0"/>
              <a:t>いるわ</a:t>
            </a:r>
            <a:endParaRPr lang="ja-JP" altLang="en-US" sz="1600" dirty="0" smtClean="0"/>
          </a:p>
          <a:p>
            <a:pPr lvl="1"/>
            <a:r>
              <a:rPr lang="en-US" altLang="ja-JP" sz="1600" dirty="0" smtClean="0"/>
              <a:t>USB2.0</a:t>
            </a:r>
            <a:r>
              <a:rPr lang="ja-JP" altLang="en-US" sz="1600" dirty="0" smtClean="0"/>
              <a:t>チップはまだよく</a:t>
            </a:r>
            <a:r>
              <a:rPr lang="ja-JP" altLang="en-US" sz="1600" dirty="0" smtClean="0"/>
              <a:t>わからないわ</a:t>
            </a:r>
            <a:endParaRPr lang="ja-JP" altLang="en-US" sz="1600" dirty="0" smtClean="0"/>
          </a:p>
          <a:p>
            <a:pPr lvl="2"/>
            <a:r>
              <a:rPr lang="ja-JP" altLang="en-US" sz="1600" dirty="0" smtClean="0"/>
              <a:t>クロック</a:t>
            </a:r>
            <a:r>
              <a:rPr lang="ja-JP" altLang="en-US" sz="1600" dirty="0" smtClean="0"/>
              <a:t>と同期して動かす方式で、上の</a:t>
            </a:r>
            <a:r>
              <a:rPr lang="en-US" altLang="ja-JP" sz="1600" dirty="0" smtClean="0"/>
              <a:t>48MHz</a:t>
            </a:r>
          </a:p>
          <a:p>
            <a:pPr lvl="2">
              <a:buNone/>
            </a:pPr>
            <a:r>
              <a:rPr lang="en-US" altLang="ja-JP" sz="1600" dirty="0" smtClean="0"/>
              <a:t>	</a:t>
            </a:r>
            <a:r>
              <a:rPr lang="ja-JP" altLang="en-US" sz="1600" dirty="0" smtClean="0"/>
              <a:t>が</a:t>
            </a:r>
            <a:r>
              <a:rPr lang="ja-JP" altLang="en-US" sz="1600" dirty="0" smtClean="0"/>
              <a:t>既に入っている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チップの上限の速さ</a:t>
            </a:r>
            <a:r>
              <a:rPr lang="en-US" altLang="ja-JP" sz="1600" dirty="0" smtClean="0"/>
              <a:t>)</a:t>
            </a:r>
          </a:p>
          <a:p>
            <a:pPr lvl="1"/>
            <a:r>
              <a:rPr lang="en-US" altLang="ja-JP" sz="1600" dirty="0" smtClean="0"/>
              <a:t>DDR2-SDRAM(SO-DIMM,266MHz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ソケット</a:t>
            </a:r>
            <a:endParaRPr lang="ja-JP" altLang="en-US" sz="1600" dirty="0" smtClean="0"/>
          </a:p>
          <a:p>
            <a:pPr lvl="1"/>
            <a:r>
              <a:rPr lang="en-US" altLang="ja-JP" sz="1600" dirty="0" smtClean="0"/>
              <a:t>DVI</a:t>
            </a:r>
            <a:r>
              <a:rPr lang="ja-JP" altLang="en-US" sz="1600" dirty="0" smtClean="0"/>
              <a:t>ソケットはなく、</a:t>
            </a:r>
            <a:r>
              <a:rPr lang="en-US" altLang="ja-JP" sz="1600" dirty="0" smtClean="0"/>
              <a:t>PCI-express</a:t>
            </a:r>
            <a:r>
              <a:rPr lang="ja-JP" altLang="en-US" sz="1600" dirty="0" smtClean="0"/>
              <a:t>があ</a:t>
            </a:r>
            <a:r>
              <a:rPr lang="ja-JP" altLang="en-US" sz="1600" dirty="0" smtClean="0"/>
              <a:t>る</a:t>
            </a:r>
            <a:r>
              <a:rPr lang="ja-JP" altLang="en-US" sz="1600" dirty="0" smtClean="0"/>
              <a:t>けど・・・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新基盤の概要</a:t>
            </a:r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電源</a:t>
            </a:r>
          </a:p>
          <a:p>
            <a:pPr lvl="1"/>
            <a:r>
              <a:rPr lang="en-US" altLang="ja-JP" dirty="0" smtClean="0"/>
              <a:t>ATX</a:t>
            </a:r>
            <a:r>
              <a:rPr lang="ja-JP" altLang="en-US" dirty="0" smtClean="0"/>
              <a:t>電源の</a:t>
            </a:r>
            <a:r>
              <a:rPr lang="en-US" altLang="ja-JP" dirty="0" smtClean="0"/>
              <a:t>4pin</a:t>
            </a:r>
            <a:r>
              <a:rPr lang="ja-JP" altLang="en-US" dirty="0" smtClean="0"/>
              <a:t>ペリフェラルコネクタが</a:t>
            </a:r>
            <a:r>
              <a:rPr lang="ja-JP" altLang="en-US" dirty="0" smtClean="0"/>
              <a:t>使える</a:t>
            </a:r>
            <a:r>
              <a:rPr lang="ja-JP" altLang="en-US" dirty="0" smtClean="0"/>
              <a:t>わ</a:t>
            </a:r>
          </a:p>
          <a:p>
            <a:pPr lvl="1"/>
            <a:r>
              <a:rPr lang="ja-JP" altLang="en-US" dirty="0" smtClean="0"/>
              <a:t>普通</a:t>
            </a:r>
            <a:r>
              <a:rPr lang="en-US" altLang="ja-JP" dirty="0" smtClean="0"/>
              <a:t>ATX</a:t>
            </a:r>
            <a:r>
              <a:rPr lang="ja-JP" altLang="en-US" dirty="0" smtClean="0"/>
              <a:t>電源はマザボに刺さっているか検出する</a:t>
            </a:r>
            <a:r>
              <a:rPr lang="en-US" altLang="ja-JP" dirty="0" smtClean="0"/>
              <a:t>pin</a:t>
            </a:r>
            <a:r>
              <a:rPr lang="ja-JP" altLang="en-US" dirty="0" smtClean="0"/>
              <a:t>があって、それをつながないと起動</a:t>
            </a:r>
            <a:r>
              <a:rPr lang="ja-JP" altLang="en-US" dirty="0" smtClean="0"/>
              <a:t>しないわ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「</a:t>
            </a:r>
            <a:r>
              <a:rPr lang="en-US" altLang="ja-JP" dirty="0" smtClean="0"/>
              <a:t>ATX</a:t>
            </a:r>
            <a:r>
              <a:rPr lang="ja-JP" altLang="en-US" dirty="0" smtClean="0"/>
              <a:t>電源 単独起動」で</a:t>
            </a:r>
            <a:r>
              <a:rPr lang="ja-JP" altLang="en-US" dirty="0" err="1" smtClean="0"/>
              <a:t>ぐぐると</a:t>
            </a:r>
            <a:r>
              <a:rPr lang="ja-JP" altLang="en-US" dirty="0" smtClean="0"/>
              <a:t>よいわね</a:t>
            </a:r>
            <a:endParaRPr lang="ja-JP" altLang="en-US" dirty="0" smtClean="0"/>
          </a:p>
          <a:p>
            <a:pPr lvl="2"/>
            <a:r>
              <a:rPr lang="ja-JP" altLang="en-US" dirty="0" smtClean="0"/>
              <a:t>具体的</a:t>
            </a:r>
            <a:r>
              <a:rPr lang="ja-JP" altLang="en-US" dirty="0" smtClean="0"/>
              <a:t>には、</a:t>
            </a:r>
            <a:r>
              <a:rPr lang="en-US" altLang="ja-JP" dirty="0" smtClean="0"/>
              <a:t>20/24pin</a:t>
            </a:r>
            <a:r>
              <a:rPr lang="ja-JP" altLang="en-US" dirty="0" smtClean="0"/>
              <a:t>のやつの緑の線と黒の線を適当な抵抗をつないでショートさせれば</a:t>
            </a:r>
            <a:r>
              <a:rPr lang="ja-JP" altLang="en-US" dirty="0" smtClean="0"/>
              <a:t>よいわ</a:t>
            </a:r>
            <a:endParaRPr lang="ja-JP" altLang="en-US" dirty="0" smtClean="0"/>
          </a:p>
          <a:p>
            <a:pPr lvl="2"/>
            <a:r>
              <a:rPr lang="en-US" altLang="ja-JP" dirty="0" smtClean="0"/>
              <a:t>web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直接銅線を刺すように書いて</a:t>
            </a:r>
            <a:r>
              <a:rPr lang="ja-JP" altLang="en-US" dirty="0" smtClean="0"/>
              <a:t>いる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けど抵抗</a:t>
            </a:r>
            <a:r>
              <a:rPr lang="ja-JP" altLang="en-US" dirty="0" smtClean="0"/>
              <a:t>つないだ方が安全だ</a:t>
            </a:r>
            <a:r>
              <a:rPr lang="ja-JP" altLang="en-US" dirty="0" smtClean="0"/>
              <a:t>しね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RS232C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RS232C</a:t>
            </a:r>
            <a:r>
              <a:rPr lang="ja-JP" altLang="en-US" dirty="0" smtClean="0"/>
              <a:t>について</a:t>
            </a:r>
          </a:p>
          <a:p>
            <a:pPr lvl="1"/>
            <a:r>
              <a:rPr lang="en-US" altLang="ja-JP" dirty="0" smtClean="0"/>
              <a:t>RS232C</a:t>
            </a:r>
            <a:r>
              <a:rPr lang="ja-JP" altLang="en-US" dirty="0" smtClean="0"/>
              <a:t>ポートにはピンがいっぱい伸びているけど、通信に使うのはたった</a:t>
            </a:r>
            <a:r>
              <a:rPr lang="en-US" altLang="ja-JP" dirty="0" smtClean="0"/>
              <a:t>2</a:t>
            </a:r>
            <a:r>
              <a:rPr lang="ja-JP" altLang="en-US" dirty="0" smtClean="0"/>
              <a:t>本の</a:t>
            </a:r>
            <a:r>
              <a:rPr lang="ja-JP" altLang="en-US" dirty="0" smtClean="0"/>
              <a:t>線</a:t>
            </a:r>
            <a:r>
              <a:rPr lang="ja-JP" altLang="en-US" dirty="0" smtClean="0"/>
              <a:t>よ</a:t>
            </a:r>
            <a:r>
              <a:rPr lang="en-US" altLang="ja-JP" dirty="0" smtClean="0"/>
              <a:t>(</a:t>
            </a:r>
            <a:r>
              <a:rPr lang="ja-JP" altLang="en-US" dirty="0" smtClean="0"/>
              <a:t>送信線と受信線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他</a:t>
            </a:r>
            <a:r>
              <a:rPr lang="ja-JP" altLang="en-US" dirty="0" smtClean="0"/>
              <a:t>のピンは制御線だが、仕様が曖昧なところが</a:t>
            </a:r>
            <a:r>
              <a:rPr lang="ja-JP" altLang="en-US" dirty="0" smtClean="0"/>
              <a:t>あるから、</a:t>
            </a:r>
            <a:r>
              <a:rPr lang="ja-JP" altLang="en-US" dirty="0" smtClean="0"/>
              <a:t>使用はお勧め</a:t>
            </a:r>
            <a:r>
              <a:rPr lang="ja-JP" altLang="en-US" dirty="0" smtClean="0"/>
              <a:t>できないわ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むしろ</a:t>
            </a:r>
            <a:r>
              <a:rPr lang="ja-JP" altLang="en-US" dirty="0" smtClean="0"/>
              <a:t>たった</a:t>
            </a:r>
            <a:r>
              <a:rPr lang="en-US" altLang="ja-JP" dirty="0" smtClean="0"/>
              <a:t>2</a:t>
            </a:r>
            <a:r>
              <a:rPr lang="ja-JP" altLang="en-US" dirty="0" smtClean="0"/>
              <a:t>本の線で通信できるのが</a:t>
            </a:r>
            <a:r>
              <a:rPr lang="en-US" altLang="ja-JP" dirty="0" smtClean="0"/>
              <a:t>RS232C</a:t>
            </a:r>
            <a:r>
              <a:rPr lang="ja-JP" altLang="en-US" dirty="0" smtClean="0"/>
              <a:t>のすごい</a:t>
            </a:r>
            <a:r>
              <a:rPr lang="ja-JP" altLang="en-US" dirty="0" smtClean="0"/>
              <a:t>ところ</a:t>
            </a:r>
            <a:r>
              <a:rPr lang="ja-JP" altLang="en-US" dirty="0" smtClean="0"/>
              <a:t>だから</a:t>
            </a:r>
            <a:r>
              <a:rPr lang="ja-JP" altLang="en-US" dirty="0" smtClean="0"/>
              <a:t>、</a:t>
            </a:r>
            <a:r>
              <a:rPr lang="ja-JP" altLang="en-US" dirty="0" smtClean="0"/>
              <a:t>これだけで</a:t>
            </a:r>
            <a:r>
              <a:rPr lang="ja-JP" altLang="en-US" dirty="0" smtClean="0"/>
              <a:t>通信</a:t>
            </a:r>
            <a:r>
              <a:rPr lang="ja-JP" altLang="en-US" dirty="0" smtClean="0"/>
              <a:t>するの</a:t>
            </a:r>
            <a:r>
              <a:rPr lang="ja-JP" altLang="en-US" dirty="0" smtClean="0"/>
              <a:t>がいいわよ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RS232C</a:t>
            </a:r>
            <a:r>
              <a:rPr kumimoji="1" lang="ja-JP" altLang="en-US" dirty="0" smtClean="0"/>
              <a:t>解説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ストレートとクロス</a:t>
            </a:r>
          </a:p>
          <a:p>
            <a:pPr lvl="1"/>
            <a:r>
              <a:rPr lang="ja-JP" altLang="en-US" dirty="0" smtClean="0"/>
              <a:t>もともと</a:t>
            </a:r>
            <a:r>
              <a:rPr lang="en-US" altLang="ja-JP" dirty="0" smtClean="0"/>
              <a:t>RS232C</a:t>
            </a:r>
            <a:r>
              <a:rPr lang="ja-JP" altLang="en-US" dirty="0" smtClean="0"/>
              <a:t>は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とモデムの間をつなぐのに使われて</a:t>
            </a:r>
            <a:r>
              <a:rPr lang="ja-JP" altLang="en-US" dirty="0" smtClean="0"/>
              <a:t>いた</a:t>
            </a:r>
            <a:r>
              <a:rPr lang="ja-JP" altLang="en-US" dirty="0" smtClean="0"/>
              <a:t>わ</a:t>
            </a:r>
          </a:p>
          <a:p>
            <a:pPr lvl="2"/>
            <a:r>
              <a:rPr lang="ja-JP" altLang="en-US" dirty="0" smtClean="0"/>
              <a:t>その</a:t>
            </a:r>
            <a:r>
              <a:rPr lang="ja-JP" altLang="en-US" dirty="0" smtClean="0"/>
              <a:t>ときは、普通に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から送信する線をモデム側が受信して、モデムが、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が受信できるように受信線に送信すれば</a:t>
            </a:r>
            <a:r>
              <a:rPr lang="ja-JP" altLang="en-US" dirty="0" smtClean="0"/>
              <a:t>よかったの</a:t>
            </a:r>
            <a:r>
              <a:rPr lang="en-US" altLang="ja-JP" dirty="0" smtClean="0"/>
              <a:t>(</a:t>
            </a:r>
            <a:r>
              <a:rPr lang="ja-JP" altLang="en-US" dirty="0" smtClean="0"/>
              <a:t>ストレートケーブル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これ</a:t>
            </a:r>
            <a:r>
              <a:rPr lang="ja-JP" altLang="en-US" dirty="0" smtClean="0"/>
              <a:t>を、</a:t>
            </a:r>
            <a:r>
              <a:rPr lang="en-US" altLang="ja-JP" dirty="0" smtClean="0"/>
              <a:t>PC</a:t>
            </a:r>
            <a:r>
              <a:rPr lang="ja-JP" altLang="en-US" dirty="0" smtClean="0"/>
              <a:t>間、あるいは他の機器と接続するとき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その</a:t>
            </a:r>
            <a:r>
              <a:rPr lang="ja-JP" altLang="en-US" dirty="0" smtClean="0"/>
              <a:t>まま接続すると、受信線と受信線・送信線</a:t>
            </a:r>
            <a:r>
              <a:rPr lang="ja-JP" altLang="en-US" dirty="0" smtClean="0"/>
              <a:t>と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送信</a:t>
            </a:r>
            <a:r>
              <a:rPr lang="ja-JP" altLang="en-US" dirty="0" smtClean="0"/>
              <a:t>線がつながって</a:t>
            </a:r>
            <a:r>
              <a:rPr lang="ja-JP" altLang="en-US" dirty="0" smtClean="0"/>
              <a:t>しまうわ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そこ</a:t>
            </a:r>
            <a:r>
              <a:rPr lang="ja-JP" altLang="en-US" dirty="0" smtClean="0"/>
              <a:t>で、受信線と相手の送信線をつなぐよう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した</a:t>
            </a:r>
            <a:r>
              <a:rPr lang="ja-JP" altLang="en-US" dirty="0" smtClean="0"/>
              <a:t>ものを、クロスケーブルと</a:t>
            </a:r>
            <a:r>
              <a:rPr lang="ja-JP" altLang="en-US" dirty="0" smtClean="0"/>
              <a:t>いうわ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テーマ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101</TotalTime>
  <Words>1567</Words>
  <Application>Microsoft Office PowerPoint</Application>
  <PresentationFormat>画面に合わせる (4:3)</PresentationFormat>
  <Paragraphs>229</Paragraphs>
  <Slides>35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35</vt:i4>
      </vt:variant>
    </vt:vector>
  </HeadingPairs>
  <TitlesOfParts>
    <vt:vector size="37" baseType="lpstr">
      <vt:lpstr>テーマ2</vt:lpstr>
      <vt:lpstr>1_テーマ2</vt:lpstr>
      <vt:lpstr>Team ksk 班 第7回報告</vt:lpstr>
      <vt:lpstr>今週までの予定</vt:lpstr>
      <vt:lpstr>基盤係より</vt:lpstr>
      <vt:lpstr>新基盤の概要(1)</vt:lpstr>
      <vt:lpstr>新基盤の概要(2)</vt:lpstr>
      <vt:lpstr>新基盤の概要(3)</vt:lpstr>
      <vt:lpstr>新基盤の概要(4)</vt:lpstr>
      <vt:lpstr>RS232C解説(1)</vt:lpstr>
      <vt:lpstr>RS232C解説(2)</vt:lpstr>
      <vt:lpstr>RS232C解説(3)</vt:lpstr>
      <vt:lpstr>RS232C解説(4)</vt:lpstr>
      <vt:lpstr>RS232C解説(5)</vt:lpstr>
      <vt:lpstr>RS232C解説(6)</vt:lpstr>
      <vt:lpstr>RS232C解説(7)</vt:lpstr>
      <vt:lpstr>RS232C解説(8)</vt:lpstr>
      <vt:lpstr>RS232C解説(9)</vt:lpstr>
      <vt:lpstr>RS232C解説(10)</vt:lpstr>
      <vt:lpstr>RS232C解説(11)</vt:lpstr>
      <vt:lpstr>RS232C解説(12)</vt:lpstr>
      <vt:lpstr>SRAM解説(1)</vt:lpstr>
      <vt:lpstr>SRAM解説(2)</vt:lpstr>
      <vt:lpstr>SRAM解説(3)</vt:lpstr>
      <vt:lpstr>Pipelineモード</vt:lpstr>
      <vt:lpstr>FTモード</vt:lpstr>
      <vt:lpstr>SRAM解説(4)</vt:lpstr>
      <vt:lpstr>SRAM解説(5)</vt:lpstr>
      <vt:lpstr>SRAM解説(6)</vt:lpstr>
      <vt:lpstr>逆位相</vt:lpstr>
      <vt:lpstr>SRAM解説(7)</vt:lpstr>
      <vt:lpstr>SRAM解説(8)</vt:lpstr>
      <vt:lpstr>スライド 31</vt:lpstr>
      <vt:lpstr>今週までの進捗 (1)</vt:lpstr>
      <vt:lpstr>今週までの進捗 (2)</vt:lpstr>
      <vt:lpstr>ガントチャート</vt:lpstr>
      <vt:lpstr>来週までの予定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ksk 班 第6回報告</dc:title>
  <dc:creator>nagato</dc:creator>
  <cp:lastModifiedBy>nagato</cp:lastModifiedBy>
  <cp:revision>51</cp:revision>
  <dcterms:created xsi:type="dcterms:W3CDTF">2009-11-23T22:37:44Z</dcterms:created>
  <dcterms:modified xsi:type="dcterms:W3CDTF">2009-12-01T03:23:33Z</dcterms:modified>
</cp:coreProperties>
</file>