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57" r:id="rId4"/>
    <p:sldId id="261" r:id="rId5"/>
    <p:sldId id="263" r:id="rId6"/>
    <p:sldId id="269" r:id="rId7"/>
    <p:sldId id="265" r:id="rId8"/>
    <p:sldId id="267" r:id="rId9"/>
    <p:sldId id="268" r:id="rId10"/>
    <p:sldId id="266" r:id="rId11"/>
    <p:sldId id="258" r:id="rId12"/>
    <p:sldId id="270" r:id="rId13"/>
    <p:sldId id="262" r:id="rId14"/>
    <p:sldId id="264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05B"/>
    <a:srgbClr val="A09F89"/>
    <a:srgbClr val="4F5545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60"/>
  </p:normalViewPr>
  <p:slideViewPr>
    <p:cSldViewPr showGuides="1">
      <p:cViewPr varScale="1">
        <p:scale>
          <a:sx n="88" d="100"/>
          <a:sy n="88" d="100"/>
        </p:scale>
        <p:origin x="-1062" y="-10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C8068-8777-4042-95E4-DDEA4655F6BC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9D08-2EEC-4421-8743-37A004C801DB}" type="slidenum">
              <a:rPr lang="en-US" smtClean="0"/>
              <a:pPr/>
              <a:t>&lt;#&gt;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C9D08-2EEC-4421-8743-37A004C801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62F2BE-758A-41B1-9712-5419755F4487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2F2BE-758A-41B1-9712-5419755F4487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2F2BE-758A-41B1-9712-5419755F4487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2F2BE-758A-41B1-9712-5419755F4487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2F2BE-758A-41B1-9712-5419755F4487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2F2BE-758A-41B1-9712-5419755F4487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2F2BE-758A-41B1-9712-5419755F4487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2F2BE-758A-41B1-9712-5419755F4487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2F2BE-758A-41B1-9712-5419755F4487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462F2BE-758A-41B1-9712-5419755F4487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62F2BE-758A-41B1-9712-5419755F4487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462F2BE-758A-41B1-9712-5419755F4487}" type="datetimeFigureOut">
              <a:rPr lang="en-US" smtClean="0"/>
              <a:pPr/>
              <a:t>10/27/2009</a:t>
            </a:fld>
            <a:endParaRPr lang="en-US" dirty="0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2028838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+mj-ea"/>
              </a:rPr>
              <a:t>Team </a:t>
            </a:r>
            <a:r>
              <a:rPr lang="en-US" altLang="ja-JP" dirty="0" err="1" smtClean="0">
                <a:latin typeface="+mj-ea"/>
              </a:rPr>
              <a:t>ksk</a:t>
            </a:r>
            <a:r>
              <a:rPr lang="en-US" altLang="ja-JP" dirty="0" smtClean="0">
                <a:latin typeface="+mj-ea"/>
              </a:rPr>
              <a:t/>
            </a:r>
            <a:br>
              <a:rPr lang="en-US" altLang="ja-JP" dirty="0" smtClean="0">
                <a:latin typeface="+mj-ea"/>
              </a:rPr>
            </a:br>
            <a:r>
              <a:rPr lang="en-US" altLang="ja-JP" sz="1800" dirty="0" smtClean="0">
                <a:latin typeface="+mj-ea"/>
              </a:rPr>
              <a:t/>
            </a:r>
            <a:br>
              <a:rPr lang="en-US" altLang="ja-JP" sz="1800" dirty="0" smtClean="0">
                <a:latin typeface="+mj-ea"/>
              </a:rPr>
            </a:br>
            <a:r>
              <a:rPr lang="en-US" altLang="ja-JP" dirty="0" err="1" smtClean="0">
                <a:latin typeface="+mj-ea"/>
              </a:rPr>
              <a:t>Scala</a:t>
            </a:r>
            <a:r>
              <a:rPr lang="en-US" altLang="ja-JP" dirty="0" smtClean="0">
                <a:latin typeface="+mj-ea"/>
              </a:rPr>
              <a:t> </a:t>
            </a:r>
            <a:r>
              <a:rPr lang="ja-JP" altLang="en-US" dirty="0" smtClean="0">
                <a:latin typeface="+mj-ea"/>
              </a:rPr>
              <a:t>アーキテクチャ</a:t>
            </a:r>
            <a:endParaRPr lang="ja-JP" altLang="en-US" dirty="0">
              <a:latin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dirty="0" smtClean="0">
                <a:latin typeface="ＭＳ Ｐゴシック" pitchFamily="50" charset="-128"/>
                <a:ea typeface="ＭＳ Ｐゴシック" pitchFamily="50" charset="-128"/>
              </a:rPr>
              <a:t>2009 / 10 / 23</a:t>
            </a:r>
            <a:endParaRPr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IO (</a:t>
            </a:r>
            <a:r>
              <a:rPr lang="ja-JP" altLang="en-US" dirty="0" smtClean="0"/>
              <a:t>たぶん　</a:t>
            </a:r>
            <a:r>
              <a:rPr lang="en-US" altLang="ja-JP" dirty="0" smtClean="0"/>
              <a:t>8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)	 I</a:t>
            </a:r>
            <a:r>
              <a:rPr lang="ja-JP" altLang="en-US" dirty="0" smtClean="0"/>
              <a:t>形式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Read</a:t>
            </a:r>
          </a:p>
          <a:p>
            <a:pPr lvl="2"/>
            <a:r>
              <a:rPr lang="en-US" altLang="ja-JP" dirty="0" smtClean="0"/>
              <a:t>Rd &gt; 0xFF </a:t>
            </a:r>
            <a:r>
              <a:rPr lang="ja-JP" altLang="en-US" dirty="0" smtClean="0"/>
              <a:t>なら失敗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Write</a:t>
            </a:r>
          </a:p>
          <a:p>
            <a:pPr lvl="2"/>
            <a:r>
              <a:rPr lang="en-US" altLang="ja-JP" dirty="0" smtClean="0"/>
              <a:t>Rd != 0 </a:t>
            </a:r>
            <a:r>
              <a:rPr lang="ja-JP" altLang="en-US" dirty="0" smtClean="0"/>
              <a:t>なら失敗</a:t>
            </a:r>
            <a:endParaRPr lang="en-US" altLang="ja-JP" dirty="0" smtClean="0"/>
          </a:p>
          <a:p>
            <a:r>
              <a:rPr lang="ja-JP" altLang="en-US" dirty="0" smtClean="0"/>
              <a:t>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Ｎ</a:t>
            </a:r>
            <a:r>
              <a:rPr lang="en-US" altLang="ja-JP" dirty="0" smtClean="0"/>
              <a:t>op</a:t>
            </a:r>
          </a:p>
          <a:p>
            <a:pPr lvl="2"/>
            <a:r>
              <a:rPr lang="ja-JP" altLang="en-US" dirty="0" smtClean="0"/>
              <a:t>使用されない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Ledout</a:t>
            </a:r>
            <a:r>
              <a:rPr lang="en-US" altLang="ja-JP" dirty="0" smtClean="0"/>
              <a:t> </a:t>
            </a:r>
          </a:p>
          <a:p>
            <a:pPr lvl="2"/>
            <a:r>
              <a:rPr lang="ja-JP" altLang="en-US" dirty="0" smtClean="0"/>
              <a:t>信頼できる</a:t>
            </a:r>
            <a:r>
              <a:rPr lang="en-US" altLang="ja-JP" dirty="0" smtClean="0"/>
              <a:t>IO	RT</a:t>
            </a:r>
            <a:r>
              <a:rPr lang="ja-JP" altLang="en-US" dirty="0" smtClean="0"/>
              <a:t>では使用されない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Halt</a:t>
            </a:r>
          </a:p>
          <a:p>
            <a:pPr lvl="2"/>
            <a:r>
              <a:rPr lang="en-US" altLang="ja-JP" dirty="0" smtClean="0"/>
              <a:t>PC &lt;= PC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命令リスト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ROM,SRAM,</a:t>
            </a:r>
            <a:r>
              <a:rPr kumimoji="1" lang="ja-JP" altLang="en-US" dirty="0" smtClean="0"/>
              <a:t>キャッシュを管理する。</a:t>
            </a:r>
            <a:endParaRPr kumimoji="1" lang="en-US" altLang="ja-JP" dirty="0" smtClean="0"/>
          </a:p>
          <a:p>
            <a:r>
              <a:rPr lang="ja-JP" altLang="en-US" dirty="0" smtClean="0"/>
              <a:t>状況に応じた命令を発行することで、</a:t>
            </a:r>
            <a:r>
              <a:rPr lang="en-US" altLang="ja-JP" dirty="0" smtClean="0"/>
              <a:t>CPU</a:t>
            </a:r>
            <a:r>
              <a:rPr lang="ja-JP" altLang="en-US" dirty="0" smtClean="0"/>
              <a:t>全体を制御する。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命令実行中は</a:t>
            </a:r>
            <a:r>
              <a:rPr lang="en-US" altLang="ja-JP" dirty="0" smtClean="0"/>
              <a:t>wait</a:t>
            </a:r>
            <a:r>
              <a:rPr lang="ja-JP" altLang="en-US" dirty="0" smtClean="0"/>
              <a:t>命令（実態は</a:t>
            </a:r>
            <a:r>
              <a:rPr lang="en-US" altLang="ja-JP" dirty="0" smtClean="0"/>
              <a:t>halt</a:t>
            </a:r>
            <a:r>
              <a:rPr lang="ja-JP" altLang="en-US" dirty="0" smtClean="0"/>
              <a:t>）を発行する。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他の部分はなるべくステートを持たない。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デバッグしやすい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パイプライン化しやすいかも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メモリユニット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アドレス</a:t>
            </a:r>
            <a:r>
              <a:rPr kumimoji="1" lang="en-US" altLang="ja-JP" dirty="0" smtClean="0"/>
              <a:t>0x100000</a:t>
            </a:r>
            <a:r>
              <a:rPr kumimoji="1" lang="ja-JP" altLang="en-US" dirty="0" smtClean="0"/>
              <a:t>以降の読み出しは</a:t>
            </a:r>
            <a:r>
              <a:rPr lang="ja-JP" altLang="en-US" dirty="0" smtClean="0"/>
              <a:t>ここから</a:t>
            </a:r>
            <a:endParaRPr lang="en-US" altLang="ja-JP" dirty="0" smtClean="0"/>
          </a:p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ははじめ</a:t>
            </a:r>
            <a:r>
              <a:rPr lang="en-US" altLang="ja-JP" dirty="0" smtClean="0"/>
              <a:t>0x100000</a:t>
            </a:r>
            <a:r>
              <a:rPr lang="ja-JP" altLang="en-US" dirty="0" smtClean="0"/>
              <a:t>にセットされる</a:t>
            </a:r>
            <a:endParaRPr lang="en-US" altLang="ja-JP" dirty="0" smtClean="0"/>
          </a:p>
          <a:p>
            <a:r>
              <a:rPr lang="ja-JP" altLang="en-US" dirty="0" smtClean="0"/>
              <a:t>プログラムの内容</a:t>
            </a:r>
            <a:endParaRPr kumimoji="1" lang="en-US" altLang="ja-JP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altLang="ja-JP" dirty="0" smtClean="0"/>
              <a:t>USB</a:t>
            </a:r>
            <a:r>
              <a:rPr lang="ja-JP" altLang="en-US" dirty="0" smtClean="0"/>
              <a:t>から実行プログラムを</a:t>
            </a:r>
            <a:r>
              <a:rPr lang="en-US" altLang="ja-JP" dirty="0" smtClean="0"/>
              <a:t>Read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ja-JP" dirty="0" smtClean="0"/>
              <a:t>SRAM</a:t>
            </a:r>
            <a:r>
              <a:rPr lang="ja-JP" altLang="en-US" dirty="0" smtClean="0"/>
              <a:t>に</a:t>
            </a:r>
            <a:r>
              <a:rPr lang="en-US" altLang="ja-JP" dirty="0" smtClean="0"/>
              <a:t>Store</a:t>
            </a:r>
          </a:p>
          <a:p>
            <a:pPr marL="850392" lvl="1" indent="-457200">
              <a:buFont typeface="+mj-lt"/>
              <a:buAutoNum type="arabicPeriod"/>
            </a:pPr>
            <a:r>
              <a:rPr lang="ja-JP" altLang="en-US" dirty="0" smtClean="0"/>
              <a:t>プログラム全体を</a:t>
            </a:r>
            <a:r>
              <a:rPr lang="en-US" altLang="ja-JP" dirty="0" smtClean="0"/>
              <a:t>Read</a:t>
            </a:r>
            <a:r>
              <a:rPr lang="ja-JP" altLang="en-US" dirty="0" smtClean="0"/>
              <a:t>・</a:t>
            </a:r>
            <a:r>
              <a:rPr lang="en-US" altLang="ja-JP" dirty="0" smtClean="0"/>
              <a:t>Store</a:t>
            </a:r>
            <a:r>
              <a:rPr lang="ja-JP" altLang="en-US" dirty="0" smtClean="0"/>
              <a:t>できたら、</a:t>
            </a:r>
            <a:r>
              <a:rPr lang="en-US" altLang="ja-JP" dirty="0" smtClean="0"/>
              <a:t>0xAA</a:t>
            </a:r>
            <a:r>
              <a:rPr lang="ja-JP" altLang="en-US" dirty="0" smtClean="0"/>
              <a:t>を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に</a:t>
            </a:r>
            <a:r>
              <a:rPr lang="en-US" altLang="ja-JP" dirty="0" smtClean="0"/>
              <a:t>Write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ja-JP" dirty="0" smtClean="0"/>
              <a:t>0x00000</a:t>
            </a:r>
            <a:r>
              <a:rPr lang="ja-JP" altLang="en-US" dirty="0" smtClean="0"/>
              <a:t>に</a:t>
            </a:r>
            <a:r>
              <a:rPr lang="en-US" altLang="ja-JP" dirty="0" err="1" smtClean="0"/>
              <a:t>jr</a:t>
            </a:r>
            <a:endParaRPr lang="en-US" altLang="ja-JP" dirty="0" smtClean="0"/>
          </a:p>
          <a:p>
            <a:r>
              <a:rPr lang="en-US" altLang="ja-JP" dirty="0" smtClean="0"/>
              <a:t>Read</a:t>
            </a:r>
            <a:r>
              <a:rPr lang="ja-JP" altLang="en-US" dirty="0" smtClean="0"/>
              <a:t>する</a:t>
            </a:r>
            <a:r>
              <a:rPr kumimoji="1" lang="ja-JP" altLang="en-US" dirty="0" smtClean="0"/>
              <a:t>初めの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ワード</a:t>
            </a:r>
            <a:r>
              <a:rPr lang="ja-JP" altLang="en-US" dirty="0" smtClean="0"/>
              <a:t>で</a:t>
            </a:r>
            <a:r>
              <a:rPr kumimoji="1" lang="ja-JP" altLang="en-US" dirty="0" smtClean="0"/>
              <a:t>読み込むプログラムの大きさを指定する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ROM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命令キャッシュ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4k word	</a:t>
            </a:r>
            <a:r>
              <a:rPr lang="ja-JP" altLang="en-US" dirty="0" smtClean="0"/>
              <a:t>ダイレクトマップ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アドレス</a:t>
            </a:r>
            <a:r>
              <a:rPr lang="en-US" altLang="ja-JP" dirty="0" smtClean="0"/>
              <a:t>2</a:t>
            </a:r>
            <a:r>
              <a:rPr lang="en-US" altLang="ja-JP" baseline="30000" dirty="0" smtClean="0"/>
              <a:t>14</a:t>
            </a:r>
            <a:r>
              <a:rPr lang="ja-JP" altLang="en-US" dirty="0" err="1" smtClean="0"/>
              <a:t>までが</a:t>
            </a:r>
            <a:r>
              <a:rPr lang="ja-JP" altLang="en-US" dirty="0" smtClean="0"/>
              <a:t>対象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自己書き換えはできない。</a:t>
            </a:r>
            <a:endParaRPr lang="en-US" altLang="ja-JP" dirty="0" smtClean="0"/>
          </a:p>
          <a:p>
            <a:r>
              <a:rPr lang="ja-JP" altLang="en-US" dirty="0" smtClean="0"/>
              <a:t>データキャッシュ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2k word	</a:t>
            </a:r>
            <a:r>
              <a:rPr kumimoji="1" lang="ja-JP" altLang="en-US" dirty="0" smtClean="0"/>
              <a:t>ダイレクトマップ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ライトスルー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全アドレス対象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キャッシュ</a:t>
            </a:r>
            <a:endParaRPr kumimoji="1"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7094815" y="1782081"/>
            <a:ext cx="292388" cy="964571"/>
            <a:chOff x="4411786" y="4143380"/>
            <a:chExt cx="443954" cy="1110909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4500562" y="4143380"/>
              <a:ext cx="278676" cy="909821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ja-JP" altLang="ja-JP" sz="700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4411786" y="4214818"/>
              <a:ext cx="443954" cy="1039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r>
                <a:rPr lang="ja-JP" altLang="en-US" sz="700" dirty="0"/>
                <a:t>命令キャッシュ</a:t>
              </a:r>
            </a:p>
          </p:txBody>
        </p:sp>
      </p:grp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016421" y="2346398"/>
            <a:ext cx="209755" cy="993389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ja-JP" altLang="ja-JP" sz="70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968082" y="2455019"/>
            <a:ext cx="292388" cy="90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ja-JP" altLang="en-US" sz="700" dirty="0"/>
              <a:t>命令キャッシュ</a:t>
            </a:r>
            <a:r>
              <a:rPr lang="en-US" altLang="ja-JP" sz="700" dirty="0"/>
              <a:t>TAG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688074" y="2738239"/>
            <a:ext cx="0" cy="4739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6696925" y="2738239"/>
            <a:ext cx="131097" cy="63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6819171" y="2801436"/>
            <a:ext cx="0" cy="347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6596148" y="2826452"/>
            <a:ext cx="292388" cy="44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r>
              <a:rPr lang="en-US" altLang="ja-JP" sz="700" dirty="0"/>
              <a:t>COMP</a:t>
            </a: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6688074" y="3149024"/>
            <a:ext cx="131097" cy="63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6873354" y="2959427"/>
            <a:ext cx="693497" cy="39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6226176" y="3086996"/>
            <a:ext cx="446743" cy="59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5073252" y="1990495"/>
            <a:ext cx="20231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7378655" y="2030191"/>
            <a:ext cx="7865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5637841" y="2000702"/>
            <a:ext cx="0" cy="104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5637841" y="3047300"/>
            <a:ext cx="352361" cy="39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6361008" y="1990261"/>
            <a:ext cx="0" cy="771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>
            <a:off x="6363321" y="2768014"/>
            <a:ext cx="268597" cy="39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>
            <a:off x="5649350" y="1285860"/>
            <a:ext cx="0" cy="2211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6437674" y="1285860"/>
            <a:ext cx="0" cy="2211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>
            <a:off x="7237254" y="1285860"/>
            <a:ext cx="0" cy="2211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>
            <a:off x="5649350" y="1285860"/>
            <a:ext cx="7883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 flipH="1">
            <a:off x="7237254" y="1285860"/>
            <a:ext cx="367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>
            <a:off x="5649350" y="1507052"/>
            <a:ext cx="0" cy="28439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>
            <a:off x="7237254" y="1507052"/>
            <a:ext cx="0" cy="28439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5214399" y="1843127"/>
            <a:ext cx="29687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700" dirty="0"/>
              <a:t>PC</a:t>
            </a:r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7472753" y="1844108"/>
            <a:ext cx="65594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700" dirty="0"/>
              <a:t>Instruction</a:t>
            </a:r>
          </a:p>
        </p:txBody>
      </p:sp>
      <p:sp>
        <p:nvSpPr>
          <p:cNvPr id="38" name="Text Box 45"/>
          <p:cNvSpPr txBox="1">
            <a:spLocks noChangeArrowheads="1"/>
          </p:cNvSpPr>
          <p:nvPr/>
        </p:nvSpPr>
        <p:spPr bwMode="auto">
          <a:xfrm>
            <a:off x="6955214" y="2776932"/>
            <a:ext cx="39786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700" dirty="0" err="1"/>
              <a:t>ICHit</a:t>
            </a:r>
            <a:endParaRPr lang="en-US" altLang="ja-JP" sz="700" dirty="0"/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6378030" y="2929002"/>
            <a:ext cx="36740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700"/>
              <a:t>TAG</a:t>
            </a:r>
          </a:p>
        </p:txBody>
      </p:sp>
      <p:sp>
        <p:nvSpPr>
          <p:cNvPr id="42" name="Line 35"/>
          <p:cNvSpPr>
            <a:spLocks noChangeShapeType="1"/>
          </p:cNvSpPr>
          <p:nvPr/>
        </p:nvSpPr>
        <p:spPr bwMode="auto">
          <a:xfrm>
            <a:off x="6440297" y="1507940"/>
            <a:ext cx="7883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>
            <a:off x="4857752" y="1507940"/>
            <a:ext cx="7883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>
            <a:off x="7249017" y="1285860"/>
            <a:ext cx="7883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grpSp>
        <p:nvGrpSpPr>
          <p:cNvPr id="46" name="グループ化 45"/>
          <p:cNvGrpSpPr/>
          <p:nvPr/>
        </p:nvGrpSpPr>
        <p:grpSpPr>
          <a:xfrm>
            <a:off x="7089062" y="4782477"/>
            <a:ext cx="292388" cy="964571"/>
            <a:chOff x="4411840" y="4143380"/>
            <a:chExt cx="443954" cy="1110909"/>
          </a:xfrm>
        </p:grpSpPr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4500562" y="4143380"/>
              <a:ext cx="278676" cy="909821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ja-JP" altLang="ja-JP" sz="700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4411840" y="4214818"/>
              <a:ext cx="443954" cy="1039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r>
                <a:rPr lang="ja-JP" altLang="en-US" sz="700" dirty="0" smtClean="0"/>
                <a:t>データキャッシュ</a:t>
              </a:r>
              <a:endParaRPr lang="ja-JP" altLang="en-US" sz="700" dirty="0"/>
            </a:p>
          </p:txBody>
        </p:sp>
      </p:grp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7143768" y="5793197"/>
            <a:ext cx="209755" cy="993389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ja-JP" altLang="ja-JP" sz="700"/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7094815" y="5857892"/>
            <a:ext cx="292388" cy="90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ja-JP" altLang="en-US" sz="700" dirty="0" smtClean="0"/>
              <a:t>データキャッシュ</a:t>
            </a:r>
            <a:r>
              <a:rPr lang="en-US" altLang="ja-JP" sz="700" dirty="0"/>
              <a:t>TAG</a:t>
            </a:r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7574199" y="5643578"/>
            <a:ext cx="0" cy="4739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52" name="Line 16"/>
          <p:cNvSpPr>
            <a:spLocks noChangeShapeType="1"/>
          </p:cNvSpPr>
          <p:nvPr/>
        </p:nvSpPr>
        <p:spPr bwMode="auto">
          <a:xfrm>
            <a:off x="7583050" y="5643578"/>
            <a:ext cx="131097" cy="63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auto">
          <a:xfrm>
            <a:off x="7705296" y="5706775"/>
            <a:ext cx="0" cy="347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7482273" y="5715016"/>
            <a:ext cx="292388" cy="44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r>
              <a:rPr lang="en-US" altLang="ja-JP" sz="700" dirty="0"/>
              <a:t>COMP</a:t>
            </a: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7574199" y="6054363"/>
            <a:ext cx="131097" cy="63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56" name="Line 24"/>
          <p:cNvSpPr>
            <a:spLocks noChangeShapeType="1"/>
          </p:cNvSpPr>
          <p:nvPr/>
        </p:nvSpPr>
        <p:spPr bwMode="auto">
          <a:xfrm>
            <a:off x="7715272" y="5857892"/>
            <a:ext cx="693497" cy="39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57" name="Line 25"/>
          <p:cNvSpPr>
            <a:spLocks noChangeShapeType="1"/>
          </p:cNvSpPr>
          <p:nvPr/>
        </p:nvSpPr>
        <p:spPr bwMode="auto">
          <a:xfrm flipV="1">
            <a:off x="7358082" y="5929330"/>
            <a:ext cx="214314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6357950" y="4972911"/>
            <a:ext cx="732630" cy="61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59" name="Line 27"/>
          <p:cNvSpPr>
            <a:spLocks noChangeShapeType="1"/>
          </p:cNvSpPr>
          <p:nvPr/>
        </p:nvSpPr>
        <p:spPr bwMode="auto">
          <a:xfrm>
            <a:off x="7372875" y="5030587"/>
            <a:ext cx="7865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auto">
          <a:xfrm>
            <a:off x="6572264" y="5000636"/>
            <a:ext cx="0" cy="104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1" name="Line 29"/>
          <p:cNvSpPr>
            <a:spLocks noChangeShapeType="1"/>
          </p:cNvSpPr>
          <p:nvPr/>
        </p:nvSpPr>
        <p:spPr bwMode="auto">
          <a:xfrm>
            <a:off x="6572264" y="6050996"/>
            <a:ext cx="583013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2" name="Line 30"/>
          <p:cNvSpPr>
            <a:spLocks noChangeShapeType="1"/>
          </p:cNvSpPr>
          <p:nvPr/>
        </p:nvSpPr>
        <p:spPr bwMode="auto">
          <a:xfrm>
            <a:off x="6715140" y="5000636"/>
            <a:ext cx="2722" cy="6529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>
            <a:off x="6715140" y="5643578"/>
            <a:ext cx="857256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>
            <a:off x="5643570" y="4286256"/>
            <a:ext cx="0" cy="2211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5" name="Line 33"/>
          <p:cNvSpPr>
            <a:spLocks noChangeShapeType="1"/>
          </p:cNvSpPr>
          <p:nvPr/>
        </p:nvSpPr>
        <p:spPr bwMode="auto">
          <a:xfrm>
            <a:off x="6431894" y="4286256"/>
            <a:ext cx="0" cy="2211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6" name="Line 34"/>
          <p:cNvSpPr>
            <a:spLocks noChangeShapeType="1"/>
          </p:cNvSpPr>
          <p:nvPr/>
        </p:nvSpPr>
        <p:spPr bwMode="auto">
          <a:xfrm>
            <a:off x="7231474" y="4286256"/>
            <a:ext cx="0" cy="2211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7" name="Line 35"/>
          <p:cNvSpPr>
            <a:spLocks noChangeShapeType="1"/>
          </p:cNvSpPr>
          <p:nvPr/>
        </p:nvSpPr>
        <p:spPr bwMode="auto">
          <a:xfrm>
            <a:off x="5643570" y="4286256"/>
            <a:ext cx="7883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 flipH="1">
            <a:off x="7231474" y="4286256"/>
            <a:ext cx="367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9" name="Line 39"/>
          <p:cNvSpPr>
            <a:spLocks noChangeShapeType="1"/>
          </p:cNvSpPr>
          <p:nvPr/>
        </p:nvSpPr>
        <p:spPr bwMode="auto">
          <a:xfrm>
            <a:off x="5643570" y="4507448"/>
            <a:ext cx="0" cy="28439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70" name="Line 41"/>
          <p:cNvSpPr>
            <a:spLocks noChangeShapeType="1"/>
          </p:cNvSpPr>
          <p:nvPr/>
        </p:nvSpPr>
        <p:spPr bwMode="auto">
          <a:xfrm>
            <a:off x="7231474" y="4507448"/>
            <a:ext cx="0" cy="28439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72" name="Text Box 44"/>
          <p:cNvSpPr txBox="1">
            <a:spLocks noChangeArrowheads="1"/>
          </p:cNvSpPr>
          <p:nvPr/>
        </p:nvSpPr>
        <p:spPr bwMode="auto">
          <a:xfrm>
            <a:off x="7466973" y="4844504"/>
            <a:ext cx="42672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700" dirty="0" smtClean="0"/>
              <a:t>データ</a:t>
            </a:r>
            <a:endParaRPr lang="en-US" altLang="ja-JP" sz="700" dirty="0"/>
          </a:p>
        </p:txBody>
      </p:sp>
      <p:sp>
        <p:nvSpPr>
          <p:cNvPr id="73" name="Text Box 45"/>
          <p:cNvSpPr txBox="1">
            <a:spLocks noChangeArrowheads="1"/>
          </p:cNvSpPr>
          <p:nvPr/>
        </p:nvSpPr>
        <p:spPr bwMode="auto">
          <a:xfrm>
            <a:off x="7841339" y="5643578"/>
            <a:ext cx="43954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700" dirty="0" err="1" smtClean="0"/>
              <a:t>DCHit</a:t>
            </a:r>
            <a:endParaRPr lang="en-US" altLang="ja-JP" sz="700" dirty="0"/>
          </a:p>
        </p:txBody>
      </p:sp>
      <p:sp>
        <p:nvSpPr>
          <p:cNvPr id="74" name="Text Box 46"/>
          <p:cNvSpPr txBox="1">
            <a:spLocks noChangeArrowheads="1"/>
          </p:cNvSpPr>
          <p:nvPr/>
        </p:nvSpPr>
        <p:spPr bwMode="auto">
          <a:xfrm>
            <a:off x="7286644" y="6215082"/>
            <a:ext cx="36740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700" dirty="0"/>
              <a:t>TAG</a:t>
            </a:r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>
            <a:off x="6434517" y="4508336"/>
            <a:ext cx="7883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76" name="Line 35"/>
          <p:cNvSpPr>
            <a:spLocks noChangeShapeType="1"/>
          </p:cNvSpPr>
          <p:nvPr/>
        </p:nvSpPr>
        <p:spPr bwMode="auto">
          <a:xfrm>
            <a:off x="4851972" y="4508336"/>
            <a:ext cx="7883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77" name="Line 35"/>
          <p:cNvSpPr>
            <a:spLocks noChangeShapeType="1"/>
          </p:cNvSpPr>
          <p:nvPr/>
        </p:nvSpPr>
        <p:spPr bwMode="auto">
          <a:xfrm>
            <a:off x="7243237" y="4286256"/>
            <a:ext cx="7883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>
            <a:off x="5715008" y="5000636"/>
            <a:ext cx="429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79" name="Text Box 44"/>
          <p:cNvSpPr txBox="1">
            <a:spLocks noChangeArrowheads="1"/>
          </p:cNvSpPr>
          <p:nvPr/>
        </p:nvSpPr>
        <p:spPr bwMode="auto">
          <a:xfrm>
            <a:off x="5500694" y="4714884"/>
            <a:ext cx="65594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700" dirty="0"/>
              <a:t>Instruction</a:t>
            </a:r>
          </a:p>
        </p:txBody>
      </p:sp>
      <p:sp>
        <p:nvSpPr>
          <p:cNvPr id="80" name="Rectangle 9"/>
          <p:cNvSpPr>
            <a:spLocks noChangeArrowheads="1"/>
          </p:cNvSpPr>
          <p:nvPr/>
        </p:nvSpPr>
        <p:spPr bwMode="auto">
          <a:xfrm>
            <a:off x="6143636" y="4714884"/>
            <a:ext cx="183536" cy="150019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ja-JP" altLang="ja-JP" sz="700"/>
          </a:p>
        </p:txBody>
      </p:sp>
      <p:sp>
        <p:nvSpPr>
          <p:cNvPr id="81" name="Text Box 12"/>
          <p:cNvSpPr txBox="1">
            <a:spLocks noChangeArrowheads="1"/>
          </p:cNvSpPr>
          <p:nvPr/>
        </p:nvSpPr>
        <p:spPr bwMode="auto">
          <a:xfrm>
            <a:off x="6087350" y="4786322"/>
            <a:ext cx="29238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r>
              <a:rPr lang="ja-JP" altLang="en-US" sz="700" dirty="0" smtClean="0"/>
              <a:t>デコード　・　アドレス計算</a:t>
            </a:r>
            <a:endParaRPr lang="en-US" altLang="ja-JP" sz="700" dirty="0"/>
          </a:p>
        </p:txBody>
      </p:sp>
      <p:sp>
        <p:nvSpPr>
          <p:cNvPr id="82" name="Rectangle 9"/>
          <p:cNvSpPr>
            <a:spLocks noChangeArrowheads="1"/>
          </p:cNvSpPr>
          <p:nvPr/>
        </p:nvSpPr>
        <p:spPr bwMode="auto">
          <a:xfrm>
            <a:off x="5572132" y="4857760"/>
            <a:ext cx="183536" cy="789972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ja-JP" altLang="ja-JP" sz="700"/>
          </a:p>
        </p:txBody>
      </p:sp>
      <p:sp>
        <p:nvSpPr>
          <p:cNvPr id="83" name="Text Box 10"/>
          <p:cNvSpPr txBox="1">
            <a:spLocks noChangeArrowheads="1"/>
          </p:cNvSpPr>
          <p:nvPr/>
        </p:nvSpPr>
        <p:spPr bwMode="auto">
          <a:xfrm>
            <a:off x="5500694" y="4857760"/>
            <a:ext cx="292388" cy="90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ja-JP" altLang="en-US" sz="700" dirty="0"/>
              <a:t>命令キャッシュ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fadd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fsub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fmul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ナイーブな計算</a:t>
            </a:r>
            <a:endParaRPr lang="en-US" altLang="ja-JP" dirty="0" smtClean="0"/>
          </a:p>
          <a:p>
            <a:r>
              <a:rPr lang="en-US" altLang="ja-JP" dirty="0" err="1" smtClean="0"/>
              <a:t>finv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区分一次近似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テーブルは </a:t>
            </a:r>
            <a:r>
              <a:rPr lang="en-US" altLang="ja-JP" dirty="0" smtClean="0"/>
              <a:t>2K</a:t>
            </a:r>
            <a:r>
              <a:rPr lang="ja-JP" altLang="en-US" dirty="0" smtClean="0"/>
              <a:t> エントリ </a:t>
            </a:r>
            <a:r>
              <a:rPr lang="en-US" altLang="ja-JP" dirty="0" smtClean="0"/>
              <a:t>× 24 bit</a:t>
            </a:r>
            <a:endParaRPr lang="en-US" altLang="ja-JP" dirty="0" smtClean="0"/>
          </a:p>
          <a:p>
            <a:r>
              <a:rPr lang="en-US" altLang="ja-JP" dirty="0" smtClean="0"/>
              <a:t>float_spec.pdf </a:t>
            </a:r>
            <a:r>
              <a:rPr lang="ja-JP" altLang="en-US" dirty="0" smtClean="0"/>
              <a:t>の精度を完全に満たしているはず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ライブラリの精度</a:t>
            </a:r>
            <a:r>
              <a:rPr lang="ja-JP" altLang="en-US" dirty="0" smtClean="0"/>
              <a:t>は未検証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FPU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全体図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4071934" y="3714752"/>
            <a:ext cx="428628" cy="1214446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rtlCol="0" anchor="ctr"/>
          <a:lstStyle/>
          <a:p>
            <a:pPr algn="ctr"/>
            <a:r>
              <a:rPr kumimoji="1" lang="ja-JP" altLang="en-US" dirty="0" smtClean="0"/>
              <a:t>レジスタ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714348" y="1785926"/>
            <a:ext cx="6500858" cy="64294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me</a:t>
            </a:r>
            <a:endParaRPr kumimoji="1" lang="ja-JP" altLang="en-US" sz="8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5857884" y="1214422"/>
            <a:ext cx="1143008" cy="35719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SRAM</a:t>
            </a:r>
            <a:endParaRPr kumimoji="1" lang="ja-JP" altLang="en-US" sz="800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5857884" y="1928802"/>
            <a:ext cx="1143008" cy="35719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SRAMC</a:t>
            </a:r>
            <a:endParaRPr kumimoji="1" lang="ja-JP" altLang="en-US" sz="8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5857884" y="5643578"/>
            <a:ext cx="642942" cy="4286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USBC</a:t>
            </a:r>
            <a:endParaRPr kumimoji="1" lang="ja-JP" altLang="en-US" sz="8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857884" y="5143512"/>
            <a:ext cx="642942" cy="4286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IOU</a:t>
            </a:r>
            <a:endParaRPr kumimoji="1" lang="ja-JP" altLang="en-US" sz="800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857884" y="3000372"/>
            <a:ext cx="642942" cy="4286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ALU</a:t>
            </a:r>
            <a:endParaRPr kumimoji="1" lang="ja-JP" altLang="en-US" sz="800" dirty="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857884" y="4000504"/>
            <a:ext cx="642942" cy="4286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FPU</a:t>
            </a:r>
            <a:endParaRPr kumimoji="1" lang="ja-JP" altLang="en-US" sz="800" dirty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857884" y="3500438"/>
            <a:ext cx="642942" cy="4286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ALUI</a:t>
            </a:r>
            <a:endParaRPr kumimoji="1" lang="ja-JP" altLang="en-US" sz="800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4643438" y="1928802"/>
            <a:ext cx="928694" cy="35719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err="1" smtClean="0"/>
              <a:t>ICache</a:t>
            </a:r>
            <a:endParaRPr kumimoji="1" lang="en-US" altLang="ja-JP" sz="800" dirty="0" smtClean="0"/>
          </a:p>
        </p:txBody>
      </p:sp>
      <p:sp>
        <p:nvSpPr>
          <p:cNvPr id="16" name="正方形/長方形 15"/>
          <p:cNvSpPr/>
          <p:nvPr/>
        </p:nvSpPr>
        <p:spPr bwMode="auto">
          <a:xfrm>
            <a:off x="3428992" y="1928802"/>
            <a:ext cx="928694" cy="35719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err="1" smtClean="0"/>
              <a:t>DCache</a:t>
            </a:r>
            <a:endParaRPr kumimoji="1" lang="en-US" altLang="ja-JP" sz="800" dirty="0" smtClean="0"/>
          </a:p>
        </p:txBody>
      </p:sp>
      <p:cxnSp>
        <p:nvCxnSpPr>
          <p:cNvPr id="18" name="カギ線コネクタ 17"/>
          <p:cNvCxnSpPr>
            <a:stCxn id="8" idx="0"/>
            <a:endCxn id="7" idx="2"/>
          </p:cNvCxnSpPr>
          <p:nvPr/>
        </p:nvCxnSpPr>
        <p:spPr>
          <a:xfrm rot="5400000" flipH="1" flipV="1">
            <a:off x="6250793" y="1750207"/>
            <a:ext cx="35719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 bwMode="auto">
          <a:xfrm>
            <a:off x="2214546" y="1928802"/>
            <a:ext cx="928694" cy="35719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ROM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14348" y="1785926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メモリユニット</a:t>
            </a:r>
            <a:endParaRPr kumimoji="1" lang="ja-JP" altLang="en-US" sz="1400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857884" y="4500570"/>
            <a:ext cx="642942" cy="4286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LSU</a:t>
            </a:r>
            <a:endParaRPr kumimoji="1" lang="ja-JP" altLang="en-US" sz="800" dirty="0"/>
          </a:p>
        </p:txBody>
      </p:sp>
      <p:sp>
        <p:nvSpPr>
          <p:cNvPr id="22" name="正方形/長方形 21"/>
          <p:cNvSpPr/>
          <p:nvPr/>
        </p:nvSpPr>
        <p:spPr bwMode="auto">
          <a:xfrm>
            <a:off x="2000232" y="3714752"/>
            <a:ext cx="428628" cy="1214446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rtlCol="0" anchor="ctr"/>
          <a:lstStyle/>
          <a:p>
            <a:pPr algn="ctr"/>
            <a:r>
              <a:rPr kumimoji="1" lang="ja-JP" altLang="en-US" dirty="0" smtClean="0"/>
              <a:t>デコーダ</a:t>
            </a:r>
            <a:endParaRPr kumimoji="1" lang="ja-JP" altLang="en-US" dirty="0"/>
          </a:p>
        </p:txBody>
      </p:sp>
      <p:cxnSp>
        <p:nvCxnSpPr>
          <p:cNvPr id="24" name="カギ線コネクタ 23"/>
          <p:cNvCxnSpPr/>
          <p:nvPr/>
        </p:nvCxnSpPr>
        <p:spPr>
          <a:xfrm>
            <a:off x="2428860" y="4143380"/>
            <a:ext cx="164307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/>
          <p:nvPr/>
        </p:nvCxnSpPr>
        <p:spPr>
          <a:xfrm>
            <a:off x="2428860" y="4427544"/>
            <a:ext cx="164307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4" idx="3"/>
          </p:cNvCxnSpPr>
          <p:nvPr/>
        </p:nvCxnSpPr>
        <p:spPr>
          <a:xfrm flipV="1">
            <a:off x="4500562" y="3124200"/>
            <a:ext cx="1377724" cy="11977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endCxn id="4" idx="3"/>
          </p:cNvCxnSpPr>
          <p:nvPr/>
        </p:nvCxnSpPr>
        <p:spPr>
          <a:xfrm rot="10800000" flipV="1">
            <a:off x="4500562" y="3298371"/>
            <a:ext cx="1355952" cy="10236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/>
          <p:nvPr/>
        </p:nvCxnSpPr>
        <p:spPr>
          <a:xfrm flipV="1">
            <a:off x="4500562" y="3857628"/>
            <a:ext cx="1357322" cy="4833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図形 36"/>
          <p:cNvCxnSpPr>
            <a:endCxn id="22" idx="1"/>
          </p:cNvCxnSpPr>
          <p:nvPr/>
        </p:nvCxnSpPr>
        <p:spPr>
          <a:xfrm rot="16200000" flipH="1">
            <a:off x="696489" y="3018231"/>
            <a:ext cx="1893107" cy="7143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/>
          <p:nvPr/>
        </p:nvCxnSpPr>
        <p:spPr>
          <a:xfrm>
            <a:off x="1285852" y="3571876"/>
            <a:ext cx="4572032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図形 45"/>
          <p:cNvCxnSpPr>
            <a:stCxn id="21" idx="3"/>
            <a:endCxn id="5" idx="3"/>
          </p:cNvCxnSpPr>
          <p:nvPr/>
        </p:nvCxnSpPr>
        <p:spPr>
          <a:xfrm flipV="1">
            <a:off x="6500826" y="2107397"/>
            <a:ext cx="714380" cy="2607487"/>
          </a:xfrm>
          <a:prstGeom prst="bentConnector3">
            <a:avLst>
              <a:gd name="adj1" fmla="val 2508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図形 56"/>
          <p:cNvCxnSpPr>
            <a:stCxn id="12" idx="3"/>
            <a:endCxn id="4" idx="1"/>
          </p:cNvCxnSpPr>
          <p:nvPr/>
        </p:nvCxnSpPr>
        <p:spPr>
          <a:xfrm flipH="1">
            <a:off x="4071934" y="3214686"/>
            <a:ext cx="2428892" cy="1107289"/>
          </a:xfrm>
          <a:prstGeom prst="bentConnector5">
            <a:avLst>
              <a:gd name="adj1" fmla="val -9412"/>
              <a:gd name="adj2" fmla="val -56221"/>
              <a:gd name="adj3" fmla="val 1094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図形 59"/>
          <p:cNvCxnSpPr/>
          <p:nvPr/>
        </p:nvCxnSpPr>
        <p:spPr>
          <a:xfrm rot="5400000" flipH="1" flipV="1">
            <a:off x="6357950" y="3357562"/>
            <a:ext cx="500066" cy="214314"/>
          </a:xfrm>
          <a:prstGeom prst="bentConnector3">
            <a:avLst>
              <a:gd name="adj1" fmla="val -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図形 59"/>
          <p:cNvCxnSpPr/>
          <p:nvPr/>
        </p:nvCxnSpPr>
        <p:spPr>
          <a:xfrm rot="5400000" flipH="1" flipV="1">
            <a:off x="6357950" y="3857628"/>
            <a:ext cx="500066" cy="214314"/>
          </a:xfrm>
          <a:prstGeom prst="bentConnector3">
            <a:avLst>
              <a:gd name="adj1" fmla="val -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図形 64"/>
          <p:cNvCxnSpPr>
            <a:endCxn id="4" idx="1"/>
          </p:cNvCxnSpPr>
          <p:nvPr/>
        </p:nvCxnSpPr>
        <p:spPr>
          <a:xfrm rot="16200000" flipH="1">
            <a:off x="2768191" y="3018231"/>
            <a:ext cx="1893107" cy="7143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図形 59"/>
          <p:cNvCxnSpPr/>
          <p:nvPr/>
        </p:nvCxnSpPr>
        <p:spPr>
          <a:xfrm rot="5400000" flipH="1" flipV="1">
            <a:off x="5965041" y="4679165"/>
            <a:ext cx="1285884" cy="214314"/>
          </a:xfrm>
          <a:prstGeom prst="bentConnector3">
            <a:avLst>
              <a:gd name="adj1" fmla="val 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 bwMode="auto">
          <a:xfrm>
            <a:off x="4071934" y="3071810"/>
            <a:ext cx="428628" cy="35719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PC</a:t>
            </a:r>
            <a:endParaRPr kumimoji="1" lang="ja-JP" altLang="en-US" sz="800" dirty="0"/>
          </a:p>
        </p:txBody>
      </p:sp>
      <p:cxnSp>
        <p:nvCxnSpPr>
          <p:cNvPr id="76" name="図形 75"/>
          <p:cNvCxnSpPr>
            <a:stCxn id="71" idx="3"/>
          </p:cNvCxnSpPr>
          <p:nvPr/>
        </p:nvCxnSpPr>
        <p:spPr>
          <a:xfrm flipV="1">
            <a:off x="4500562" y="2857496"/>
            <a:ext cx="785818" cy="3929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71" idx="1"/>
          </p:cNvCxnSpPr>
          <p:nvPr/>
        </p:nvCxnSpPr>
        <p:spPr>
          <a:xfrm rot="10800000" flipV="1">
            <a:off x="3857620" y="3250404"/>
            <a:ext cx="21431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endCxn id="5" idx="3"/>
          </p:cNvCxnSpPr>
          <p:nvPr/>
        </p:nvCxnSpPr>
        <p:spPr>
          <a:xfrm flipV="1">
            <a:off x="5214942" y="2107397"/>
            <a:ext cx="2000264" cy="750099"/>
          </a:xfrm>
          <a:prstGeom prst="bentConnector3">
            <a:avLst>
              <a:gd name="adj1" fmla="val 111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5143504" y="4071942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5143504" y="428466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/>
          <p:nvPr/>
        </p:nvCxnSpPr>
        <p:spPr>
          <a:xfrm>
            <a:off x="5143504" y="4286256"/>
            <a:ext cx="714380" cy="571504"/>
          </a:xfrm>
          <a:prstGeom prst="bentConnector3">
            <a:avLst>
              <a:gd name="adj1" fmla="val 58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カギ線コネクタ 104"/>
          <p:cNvCxnSpPr/>
          <p:nvPr/>
        </p:nvCxnSpPr>
        <p:spPr>
          <a:xfrm rot="16200000" flipH="1">
            <a:off x="4979872" y="4479814"/>
            <a:ext cx="1079740" cy="676284"/>
          </a:xfrm>
          <a:prstGeom prst="bentConnector3">
            <a:avLst>
              <a:gd name="adj1" fmla="val 994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カギ線コネクタ 109"/>
          <p:cNvCxnSpPr>
            <a:stCxn id="9" idx="0"/>
            <a:endCxn id="11" idx="2"/>
          </p:cNvCxnSpPr>
          <p:nvPr/>
        </p:nvCxnSpPr>
        <p:spPr>
          <a:xfrm rot="5400000" flipH="1" flipV="1">
            <a:off x="6143636" y="5607859"/>
            <a:ext cx="7143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カギ線コネクタ 115"/>
          <p:cNvCxnSpPr/>
          <p:nvPr/>
        </p:nvCxnSpPr>
        <p:spPr>
          <a:xfrm rot="16200000" flipH="1">
            <a:off x="4893471" y="3607595"/>
            <a:ext cx="1000132" cy="928694"/>
          </a:xfrm>
          <a:prstGeom prst="bentConnector3">
            <a:avLst>
              <a:gd name="adj1" fmla="val 1044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r>
              <a:rPr lang="ja-JP" altLang="en-US" dirty="0" smtClean="0"/>
              <a:t>方針</a:t>
            </a:r>
            <a:endParaRPr lang="en-US" altLang="ja-JP" dirty="0" smtClean="0"/>
          </a:p>
          <a:p>
            <a:r>
              <a:rPr lang="ja-JP" altLang="en-US" dirty="0" smtClean="0"/>
              <a:t>軌跡</a:t>
            </a:r>
            <a:endParaRPr lang="en-US" altLang="ja-JP" dirty="0" smtClean="0"/>
          </a:p>
          <a:p>
            <a:r>
              <a:rPr lang="ja-JP" altLang="en-US" dirty="0" smtClean="0"/>
              <a:t>命令形式</a:t>
            </a:r>
            <a:endParaRPr lang="en-US" altLang="ja-JP" dirty="0" smtClean="0"/>
          </a:p>
          <a:p>
            <a:r>
              <a:rPr kumimoji="1" lang="ja-JP" altLang="en-US" dirty="0" smtClean="0"/>
              <a:t>命令リスト</a:t>
            </a:r>
            <a:endParaRPr kumimoji="1" lang="en-US" altLang="ja-JP" dirty="0" smtClean="0"/>
          </a:p>
          <a:p>
            <a:r>
              <a:rPr lang="ja-JP" altLang="en-US" dirty="0" smtClean="0"/>
              <a:t>メモリ</a:t>
            </a:r>
            <a:endParaRPr lang="en-US" altLang="ja-JP" dirty="0" smtClean="0"/>
          </a:p>
          <a:p>
            <a:r>
              <a:rPr kumimoji="1" lang="ja-JP" altLang="en-US" dirty="0" smtClean="0"/>
              <a:t>キャッシュ</a:t>
            </a:r>
            <a:endParaRPr kumimoji="1" lang="en-US" altLang="ja-JP" dirty="0" smtClean="0"/>
          </a:p>
          <a:p>
            <a:r>
              <a:rPr lang="en-US" altLang="ja-JP" dirty="0" smtClean="0"/>
              <a:t>FPU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909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旧基盤で動作</a:t>
            </a:r>
            <a:endParaRPr kumimoji="1" lang="en-US" altLang="ja-JP" dirty="0" smtClean="0"/>
          </a:p>
          <a:p>
            <a:r>
              <a:rPr kumimoji="1" lang="en-US" altLang="ja-JP" dirty="0" smtClean="0"/>
              <a:t>50Mhz</a:t>
            </a:r>
          </a:p>
          <a:p>
            <a:r>
              <a:rPr kumimoji="1" lang="ja-JP" altLang="en-US" dirty="0" smtClean="0"/>
              <a:t>マルチサイクル</a:t>
            </a:r>
            <a:endParaRPr kumimoji="1" lang="en-US" altLang="ja-JP" dirty="0" smtClean="0"/>
          </a:p>
          <a:p>
            <a:r>
              <a:rPr lang="en-US" altLang="ja-JP" dirty="0" smtClean="0"/>
              <a:t>26</a:t>
            </a:r>
            <a:r>
              <a:rPr lang="ja-JP" altLang="en-US" dirty="0" smtClean="0"/>
              <a:t>億命令実行で</a:t>
            </a:r>
            <a:r>
              <a:rPr lang="en-US" altLang="ja-JP" dirty="0" smtClean="0"/>
              <a:t>141.234sec</a:t>
            </a:r>
          </a:p>
          <a:p>
            <a:pPr lvl="1"/>
            <a:r>
              <a:rPr kumimoji="1" lang="en-US" altLang="ja-JP" dirty="0" smtClean="0"/>
              <a:t>CPI </a:t>
            </a:r>
            <a:r>
              <a:rPr lang="ja-JP" altLang="en-US" dirty="0" smtClean="0"/>
              <a:t>≒</a:t>
            </a:r>
            <a:r>
              <a:rPr kumimoji="1" lang="en-US" altLang="ja-JP" dirty="0" smtClean="0"/>
              <a:t> 2.7</a:t>
            </a:r>
          </a:p>
          <a:p>
            <a:r>
              <a:rPr kumimoji="1" lang="ja-JP" altLang="en-US" dirty="0" smtClean="0"/>
              <a:t>命令長</a:t>
            </a:r>
            <a:r>
              <a:rPr kumimoji="1" lang="en-US" altLang="ja-JP" dirty="0" smtClean="0"/>
              <a:t>32bit</a:t>
            </a:r>
          </a:p>
          <a:p>
            <a:r>
              <a:rPr lang="en-US" altLang="ja-JP" dirty="0" smtClean="0"/>
              <a:t>32bit</a:t>
            </a:r>
            <a:r>
              <a:rPr lang="ja-JP" altLang="en-US" dirty="0" smtClean="0"/>
              <a:t>汎用レジスタ</a:t>
            </a:r>
            <a:r>
              <a:rPr lang="en-US" altLang="ja-JP" dirty="0" smtClean="0"/>
              <a:t>×32</a:t>
            </a:r>
          </a:p>
          <a:p>
            <a:r>
              <a:rPr kumimoji="1" lang="en-US" altLang="ja-JP" dirty="0" smtClean="0"/>
              <a:t>Word</a:t>
            </a:r>
            <a:r>
              <a:rPr kumimoji="1" lang="ja-JP" altLang="en-US" dirty="0" smtClean="0"/>
              <a:t>単位アドレス</a:t>
            </a:r>
            <a:endParaRPr kumimoji="1" lang="en-US" altLang="ja-JP" dirty="0" smtClean="0"/>
          </a:p>
          <a:p>
            <a:r>
              <a:rPr lang="en-US" altLang="ja-JP" dirty="0" err="1" smtClean="0"/>
              <a:t>ICache,DCache</a:t>
            </a:r>
            <a:endParaRPr lang="en-US" altLang="ja-JP" dirty="0" smtClean="0"/>
          </a:p>
          <a:p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命令</a:t>
            </a: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とりあえずレイトレを動かす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を理解する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RT</a:t>
            </a:r>
            <a:r>
              <a:rPr kumimoji="1" lang="ja-JP" altLang="en-US" dirty="0" smtClean="0"/>
              <a:t>を理解する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高速化に対する知見を得る</a:t>
            </a:r>
            <a:endParaRPr kumimoji="1" lang="en-US" altLang="ja-JP" dirty="0" smtClean="0"/>
          </a:p>
          <a:p>
            <a:r>
              <a:rPr lang="ja-JP" altLang="en-US" dirty="0" smtClean="0"/>
              <a:t>デバッグしやすいように、命令数を少なくする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MIPS</a:t>
            </a:r>
            <a:r>
              <a:rPr lang="ja-JP" altLang="en-US" dirty="0" smtClean="0"/>
              <a:t>から必要そうな命令をピックアップ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Sqrt</a:t>
            </a:r>
            <a:r>
              <a:rPr lang="en-US" altLang="ja-JP" dirty="0" smtClean="0"/>
              <a:t>,</a:t>
            </a:r>
            <a:r>
              <a:rPr lang="ja-JP" altLang="en-US" dirty="0" smtClean="0"/>
              <a:t>三角関数などはソフトウエア</a:t>
            </a:r>
            <a:endParaRPr lang="en-US" altLang="ja-JP" dirty="0" smtClean="0"/>
          </a:p>
          <a:p>
            <a:r>
              <a:rPr lang="ja-JP" altLang="en-US" dirty="0" smtClean="0"/>
              <a:t>高速化は後回し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方針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軌跡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505654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10/2</a:t>
            </a:r>
          </a:p>
          <a:p>
            <a:pPr lvl="1"/>
            <a:r>
              <a:rPr lang="ja-JP" altLang="en-US" dirty="0" smtClean="0"/>
              <a:t>チーム結成</a:t>
            </a:r>
            <a:endParaRPr kumimoji="1" lang="en-US" altLang="ja-JP" dirty="0" smtClean="0"/>
          </a:p>
          <a:p>
            <a:r>
              <a:rPr lang="en-US" altLang="ja-JP" dirty="0" smtClean="0"/>
              <a:t>10/5</a:t>
            </a:r>
          </a:p>
          <a:p>
            <a:pPr lvl="1"/>
            <a:r>
              <a:rPr lang="ja-JP" altLang="en-US" dirty="0" smtClean="0"/>
              <a:t>命令セット決定</a:t>
            </a:r>
            <a:endParaRPr lang="en-US" altLang="ja-JP" dirty="0" smtClean="0"/>
          </a:p>
          <a:p>
            <a:r>
              <a:rPr kumimoji="1" lang="en-US" altLang="ja-JP" dirty="0" smtClean="0"/>
              <a:t>10/8</a:t>
            </a:r>
          </a:p>
          <a:p>
            <a:pPr lvl="1"/>
            <a:r>
              <a:rPr kumimoji="1" lang="ja-JP" altLang="en-US" dirty="0" smtClean="0"/>
              <a:t>整数ループ</a:t>
            </a:r>
            <a:r>
              <a:rPr lang="ja-JP" altLang="en-US" dirty="0" smtClean="0"/>
              <a:t>ｆ</a:t>
            </a:r>
            <a:r>
              <a:rPr kumimoji="1" lang="en-US" altLang="ja-JP" dirty="0" err="1" smtClean="0"/>
              <a:t>ib</a:t>
            </a:r>
            <a:r>
              <a:rPr kumimoji="1" lang="ja-JP" altLang="en-US" dirty="0" smtClean="0"/>
              <a:t>動作</a:t>
            </a:r>
            <a:endParaRPr lang="en-US" altLang="ja-JP" dirty="0" smtClean="0"/>
          </a:p>
          <a:p>
            <a:r>
              <a:rPr lang="en-US" altLang="ja-JP" dirty="0" smtClean="0"/>
              <a:t>10/11		</a:t>
            </a:r>
          </a:p>
          <a:p>
            <a:pPr lvl="1"/>
            <a:r>
              <a:rPr kumimoji="1" lang="ja-JP" altLang="en-US" dirty="0" smtClean="0"/>
              <a:t>再帰整数</a:t>
            </a:r>
            <a:r>
              <a:rPr kumimoji="1" lang="en-US" altLang="ja-JP" dirty="0" smtClean="0"/>
              <a:t>fib</a:t>
            </a:r>
            <a:r>
              <a:rPr kumimoji="1" lang="ja-JP" altLang="en-US" dirty="0" smtClean="0"/>
              <a:t>動作</a:t>
            </a:r>
            <a:endParaRPr kumimoji="1" lang="en-US" altLang="ja-JP" dirty="0" smtClean="0"/>
          </a:p>
          <a:p>
            <a:r>
              <a:rPr lang="en-US" altLang="ja-JP" dirty="0" smtClean="0"/>
              <a:t>10/12</a:t>
            </a:r>
          </a:p>
          <a:p>
            <a:pPr lvl="1"/>
            <a:r>
              <a:rPr kumimoji="1" lang="ja-JP" altLang="en-US" dirty="0" smtClean="0"/>
              <a:t>命令キャッシュ追加</a:t>
            </a:r>
            <a:endParaRPr kumimoji="1" lang="en-US" altLang="ja-JP" dirty="0" smtClean="0"/>
          </a:p>
          <a:p>
            <a:r>
              <a:rPr lang="en-US" altLang="ja-JP" dirty="0" smtClean="0"/>
              <a:t>10/16</a:t>
            </a:r>
            <a:endParaRPr lang="en-US" altLang="ja-JP" sz="2700" dirty="0" smtClean="0"/>
          </a:p>
          <a:p>
            <a:pPr lvl="1"/>
            <a:r>
              <a:rPr lang="en-US" altLang="ja-JP" dirty="0" smtClean="0"/>
              <a:t>USB</a:t>
            </a:r>
            <a:r>
              <a:rPr lang="ja-JP" altLang="en-US" dirty="0" smtClean="0"/>
              <a:t>から転送した再帰整数</a:t>
            </a:r>
            <a:r>
              <a:rPr lang="en-US" altLang="ja-JP" dirty="0" smtClean="0"/>
              <a:t>fib</a:t>
            </a:r>
            <a:r>
              <a:rPr lang="ja-JP" altLang="en-US" dirty="0" smtClean="0"/>
              <a:t>が動作</a:t>
            </a:r>
            <a:endParaRPr lang="en-US" altLang="ja-JP" dirty="0" smtClean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4985102"/>
          </a:xfrm>
        </p:spPr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defRPr/>
            </a:pPr>
            <a:r>
              <a:rPr lang="en-US" altLang="ja-JP" dirty="0" smtClean="0"/>
              <a:t>10/17</a:t>
            </a:r>
          </a:p>
          <a:p>
            <a:pPr lvl="1"/>
            <a:r>
              <a:rPr lang="ja-JP" altLang="en-US" dirty="0" smtClean="0"/>
              <a:t>シミュレータで正しい</a:t>
            </a:r>
            <a:r>
              <a:rPr lang="en-US" altLang="ja-JP" dirty="0" smtClean="0"/>
              <a:t>RT</a:t>
            </a:r>
            <a:r>
              <a:rPr lang="ja-JP" altLang="en-US" dirty="0" smtClean="0"/>
              <a:t>画像が出る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浮動小数点</a:t>
            </a:r>
            <a:r>
              <a:rPr lang="en-US" altLang="ja-JP" dirty="0" smtClean="0"/>
              <a:t>fib</a:t>
            </a:r>
            <a:r>
              <a:rPr lang="ja-JP" altLang="en-US" dirty="0" smtClean="0"/>
              <a:t>が動作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実機で</a:t>
            </a:r>
            <a:r>
              <a:rPr lang="en-US" altLang="ja-JP" dirty="0" smtClean="0"/>
              <a:t>RT</a:t>
            </a:r>
            <a:r>
              <a:rPr lang="ja-JP" altLang="en-US" dirty="0" smtClean="0"/>
              <a:t>に初挑戦</a:t>
            </a:r>
            <a:endParaRPr lang="en-US" altLang="ja-JP" dirty="0" smtClean="0"/>
          </a:p>
          <a:p>
            <a:pPr marL="1078992" lvl="2">
              <a:spcBef>
                <a:spcPts val="324"/>
              </a:spcBef>
              <a:buClr>
                <a:schemeClr val="accent1"/>
              </a:buClr>
            </a:pPr>
            <a:r>
              <a:rPr lang="ja-JP" altLang="en-US" sz="2000" dirty="0" smtClean="0"/>
              <a:t>しかしなにもおこらなかった</a:t>
            </a:r>
            <a:endParaRPr lang="en-US" altLang="ja-JP" sz="2000" dirty="0" smtClean="0"/>
          </a:p>
          <a:p>
            <a:pPr>
              <a:spcBef>
                <a:spcPts val="400"/>
              </a:spcBef>
            </a:pPr>
            <a:r>
              <a:rPr lang="en-US" altLang="ja-JP" dirty="0" smtClean="0"/>
              <a:t>10/18</a:t>
            </a:r>
          </a:p>
          <a:p>
            <a:pPr lvl="1">
              <a:spcBef>
                <a:spcPts val="400"/>
              </a:spcBef>
            </a:pPr>
            <a:r>
              <a:rPr lang="ja-JP" altLang="en-US" dirty="0" smtClean="0"/>
              <a:t>実機で</a:t>
            </a:r>
            <a:r>
              <a:rPr lang="en-US" altLang="ja-JP" dirty="0" smtClean="0"/>
              <a:t>RT</a:t>
            </a:r>
            <a:r>
              <a:rPr lang="ja-JP" altLang="en-US" dirty="0" smtClean="0"/>
              <a:t>が動作</a:t>
            </a:r>
            <a:endParaRPr lang="en-US" altLang="ja-JP" dirty="0" smtClean="0"/>
          </a:p>
          <a:p>
            <a:pPr lvl="2">
              <a:spcBef>
                <a:spcPts val="400"/>
              </a:spcBef>
            </a:pPr>
            <a:r>
              <a:rPr lang="en-US" altLang="ja-JP" dirty="0" smtClean="0"/>
              <a:t>328.985</a:t>
            </a:r>
            <a:r>
              <a:rPr lang="ja-JP" altLang="en-US" dirty="0" smtClean="0"/>
              <a:t> </a:t>
            </a:r>
            <a:r>
              <a:rPr lang="en-US" altLang="ja-JP" dirty="0" smtClean="0"/>
              <a:t>sec</a:t>
            </a:r>
          </a:p>
          <a:p>
            <a:pPr>
              <a:spcBef>
                <a:spcPts val="400"/>
              </a:spcBef>
            </a:pPr>
            <a:r>
              <a:rPr lang="en-US" altLang="ja-JP" dirty="0" smtClean="0"/>
              <a:t>10/22</a:t>
            </a:r>
          </a:p>
          <a:p>
            <a:pPr lvl="1">
              <a:spcBef>
                <a:spcPts val="400"/>
              </a:spcBef>
            </a:pPr>
            <a:r>
              <a:rPr lang="ja-JP" altLang="en-US" dirty="0" smtClean="0"/>
              <a:t>データキャッシュ追加</a:t>
            </a:r>
            <a:endParaRPr lang="en-US" altLang="ja-JP" dirty="0" smtClean="0"/>
          </a:p>
          <a:p>
            <a:pPr lvl="2">
              <a:spcBef>
                <a:spcPts val="400"/>
              </a:spcBef>
            </a:pPr>
            <a:r>
              <a:rPr lang="en-US" altLang="ja-JP" dirty="0" smtClean="0"/>
              <a:t>141.234 sec</a:t>
            </a:r>
          </a:p>
          <a:p>
            <a:pPr>
              <a:spcBef>
                <a:spcPts val="400"/>
              </a:spcBef>
            </a:pPr>
            <a:r>
              <a:rPr lang="en-US" altLang="ja-JP" dirty="0" smtClean="0"/>
              <a:t>10/23</a:t>
            </a:r>
          </a:p>
          <a:p>
            <a:pPr lvl="1">
              <a:spcBef>
                <a:spcPts val="400"/>
              </a:spcBef>
            </a:pPr>
            <a:r>
              <a:rPr lang="ja-JP" altLang="en-US" dirty="0" smtClean="0"/>
              <a:t>開発終了</a:t>
            </a:r>
            <a:endParaRPr lang="en-US" altLang="ja-JP" dirty="0" smtClean="0"/>
          </a:p>
          <a:p>
            <a:endParaRPr kumimoji="1" lang="ja-JP" altLang="en-US" sz="2000" dirty="0"/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2714612" y="1428736"/>
            <a:ext cx="3614734" cy="50006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endParaRPr kumimoji="1" lang="ja-JP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 </a:t>
            </a:r>
            <a:r>
              <a:rPr kumimoji="1" lang="ja-JP" altLang="en-US" dirty="0" smtClean="0"/>
              <a:t>形式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Op(6) Rs(5) </a:t>
            </a:r>
            <a:r>
              <a:rPr lang="en-US" altLang="ja-JP" dirty="0" err="1" smtClean="0"/>
              <a:t>Rt</a:t>
            </a:r>
            <a:r>
              <a:rPr lang="en-US" altLang="ja-JP" dirty="0" smtClean="0"/>
              <a:t>(5) Rd(5)</a:t>
            </a:r>
            <a:endParaRPr kumimoji="1" lang="en-US" altLang="ja-JP" dirty="0" smtClean="0"/>
          </a:p>
          <a:p>
            <a:r>
              <a:rPr lang="en-US" altLang="ja-JP" dirty="0" smtClean="0"/>
              <a:t>I </a:t>
            </a:r>
            <a:r>
              <a:rPr lang="ja-JP" altLang="en-US" dirty="0" smtClean="0"/>
              <a:t>形式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Op(6) Rs(5) </a:t>
            </a:r>
            <a:r>
              <a:rPr lang="en-US" altLang="ja-JP" dirty="0" err="1" smtClean="0"/>
              <a:t>Rt</a:t>
            </a:r>
            <a:r>
              <a:rPr lang="en-US" altLang="ja-JP" dirty="0" smtClean="0"/>
              <a:t>(5) </a:t>
            </a:r>
            <a:r>
              <a:rPr lang="en-US" altLang="ja-JP" dirty="0" err="1" smtClean="0"/>
              <a:t>Im</a:t>
            </a:r>
            <a:r>
              <a:rPr lang="en-US" altLang="ja-JP" dirty="0" smtClean="0"/>
              <a:t>(16) </a:t>
            </a:r>
          </a:p>
          <a:p>
            <a:r>
              <a:rPr kumimoji="1" lang="en-US" altLang="ja-JP" dirty="0" smtClean="0"/>
              <a:t>J </a:t>
            </a:r>
            <a:r>
              <a:rPr kumimoji="1" lang="ja-JP" altLang="en-US" dirty="0" smtClean="0"/>
              <a:t>形式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Op(6) Rs(5)</a:t>
            </a:r>
          </a:p>
          <a:p>
            <a:r>
              <a:rPr lang="en-US" altLang="ja-JP" dirty="0" smtClean="0"/>
              <a:t>M </a:t>
            </a:r>
            <a:r>
              <a:rPr lang="ja-JP" altLang="en-US" dirty="0" smtClean="0"/>
              <a:t>形式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Op(6) Rs(5) Mask(5) </a:t>
            </a:r>
            <a:r>
              <a:rPr lang="en-US" altLang="ja-JP" dirty="0" err="1" smtClean="0"/>
              <a:t>Im</a:t>
            </a:r>
            <a:r>
              <a:rPr lang="en-US" altLang="ja-JP" dirty="0" smtClean="0"/>
              <a:t>(16)</a:t>
            </a:r>
          </a:p>
          <a:p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命令形式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全</a:t>
            </a:r>
            <a:r>
              <a:rPr lang="en-US" altLang="ja-JP" dirty="0" smtClean="0"/>
              <a:t>22</a:t>
            </a:r>
            <a:r>
              <a:rPr lang="ja-JP" altLang="en-US" dirty="0" smtClean="0"/>
              <a:t>種</a:t>
            </a:r>
            <a:endParaRPr lang="en-US" altLang="ja-JP" dirty="0" smtClean="0"/>
          </a:p>
          <a:p>
            <a:r>
              <a:rPr lang="ja-JP" altLang="en-US" dirty="0" smtClean="0"/>
              <a:t>フェッチ </a:t>
            </a:r>
            <a:r>
              <a:rPr lang="en-US" altLang="ja-JP" dirty="0" smtClean="0"/>
              <a:t>1 (+ 3)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 + </a:t>
            </a:r>
            <a:r>
              <a:rPr lang="ja-JP" altLang="en-US" dirty="0" smtClean="0"/>
              <a:t>実行 </a:t>
            </a:r>
            <a:r>
              <a:rPr lang="en-US" altLang="ja-JP" dirty="0" smtClean="0"/>
              <a:t>n </a:t>
            </a:r>
            <a:r>
              <a:rPr lang="en-US" altLang="ja-JP" dirty="0" err="1" smtClean="0"/>
              <a:t>clk</a:t>
            </a:r>
            <a:endParaRPr lang="en-US" altLang="ja-JP" dirty="0" smtClean="0"/>
          </a:p>
          <a:p>
            <a:r>
              <a:rPr lang="en-US" altLang="ja-JP" dirty="0" smtClean="0"/>
              <a:t>ALU (2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)	R</a:t>
            </a:r>
            <a:r>
              <a:rPr lang="ja-JP" altLang="en-US" dirty="0" smtClean="0"/>
              <a:t>形式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Add</a:t>
            </a:r>
          </a:p>
          <a:p>
            <a:pPr lvl="1"/>
            <a:r>
              <a:rPr lang="en-US" altLang="ja-JP" dirty="0" smtClean="0"/>
              <a:t>Sub</a:t>
            </a:r>
          </a:p>
          <a:p>
            <a:pPr lvl="1"/>
            <a:r>
              <a:rPr lang="en-US" altLang="ja-JP" dirty="0" err="1" smtClean="0"/>
              <a:t>Cmp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Rd</a:t>
            </a:r>
            <a:r>
              <a:rPr lang="ja-JP" altLang="en-US" dirty="0" smtClean="0"/>
              <a:t>に比較結果のビット</a:t>
            </a:r>
            <a:r>
              <a:rPr lang="en-US" altLang="ja-JP" dirty="0" smtClean="0"/>
              <a:t>(&gt;=&lt;)</a:t>
            </a:r>
            <a:r>
              <a:rPr lang="ja-JP" altLang="en-US" dirty="0" smtClean="0"/>
              <a:t>をセットする。</a:t>
            </a:r>
            <a:endParaRPr lang="en-US" altLang="ja-JP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ja-JP" sz="2700" dirty="0" smtClean="0"/>
              <a:t>ALUI:</a:t>
            </a:r>
            <a:r>
              <a:rPr lang="ja-JP" altLang="en-US" sz="2700" dirty="0" smtClean="0"/>
              <a:t>即値</a:t>
            </a:r>
            <a:r>
              <a:rPr lang="en-US" altLang="ja-JP" sz="2700" dirty="0" smtClean="0"/>
              <a:t>ALU</a:t>
            </a:r>
            <a:r>
              <a:rPr lang="ja-JP" altLang="en-US" sz="2700" dirty="0" smtClean="0"/>
              <a:t> </a:t>
            </a:r>
            <a:r>
              <a:rPr lang="en-US" altLang="ja-JP" sz="2700" dirty="0" smtClean="0"/>
              <a:t>(1 </a:t>
            </a:r>
            <a:r>
              <a:rPr lang="en-US" altLang="ja-JP" sz="2700" dirty="0" err="1" smtClean="0"/>
              <a:t>clk</a:t>
            </a:r>
            <a:r>
              <a:rPr lang="en-US" altLang="ja-JP" sz="2700" dirty="0" smtClean="0"/>
              <a:t>)	</a:t>
            </a:r>
            <a:r>
              <a:rPr lang="en-US" altLang="ja-JP" sz="2800" dirty="0" smtClean="0"/>
              <a:t>I</a:t>
            </a:r>
            <a:r>
              <a:rPr lang="ja-JP" altLang="en-US" sz="2800" dirty="0" smtClean="0"/>
              <a:t>形式</a:t>
            </a:r>
            <a:r>
              <a:rPr lang="ja-JP" altLang="en-US" sz="2700" dirty="0" smtClean="0"/>
              <a:t>　</a:t>
            </a:r>
            <a:endParaRPr lang="en-US" altLang="ja-JP" sz="2700" dirty="0" smtClean="0"/>
          </a:p>
          <a:p>
            <a:pPr lvl="1"/>
            <a:r>
              <a:rPr lang="en-US" altLang="ja-JP" dirty="0" err="1" smtClean="0"/>
              <a:t>Addi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Srl</a:t>
            </a:r>
          </a:p>
          <a:p>
            <a:pPr lvl="1"/>
            <a:r>
              <a:rPr lang="en-US" altLang="ja-JP" dirty="0" err="1" smtClean="0"/>
              <a:t>Sll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li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命令リスト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FPU	 R</a:t>
            </a:r>
            <a:r>
              <a:rPr lang="ja-JP" altLang="en-US" dirty="0" smtClean="0"/>
              <a:t>形式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Fadd</a:t>
            </a:r>
            <a:r>
              <a:rPr lang="en-US" altLang="ja-JP" dirty="0" smtClean="0"/>
              <a:t> ,</a:t>
            </a:r>
            <a:r>
              <a:rPr lang="en-US" altLang="ja-JP" dirty="0" err="1" smtClean="0"/>
              <a:t>Fsub</a:t>
            </a:r>
            <a:r>
              <a:rPr lang="en-US" altLang="ja-JP" dirty="0" smtClean="0"/>
              <a:t>(4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Fmul</a:t>
            </a:r>
            <a:r>
              <a:rPr lang="en-US" altLang="ja-JP" dirty="0" smtClean="0"/>
              <a:t> (3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Finv</a:t>
            </a:r>
            <a:r>
              <a:rPr lang="en-US" altLang="ja-JP" dirty="0" smtClean="0"/>
              <a:t> (3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Fcmp</a:t>
            </a:r>
            <a:r>
              <a:rPr lang="ja-JP" altLang="en-US" dirty="0" smtClean="0"/>
              <a:t> </a:t>
            </a:r>
            <a:r>
              <a:rPr lang="en-US" altLang="ja-JP" dirty="0" smtClean="0"/>
              <a:t>(3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Rd</a:t>
            </a:r>
            <a:r>
              <a:rPr lang="ja-JP" altLang="en-US" dirty="0" smtClean="0"/>
              <a:t>に比較結果のビット</a:t>
            </a:r>
            <a:r>
              <a:rPr lang="en-US" altLang="ja-JP" dirty="0" smtClean="0"/>
              <a:t>(&gt;=&lt;)</a:t>
            </a:r>
            <a:r>
              <a:rPr lang="ja-JP" altLang="en-US" dirty="0" smtClean="0"/>
              <a:t>をセットする。</a:t>
            </a:r>
            <a:endParaRPr lang="en-US" altLang="ja-JP" dirty="0" smtClean="0"/>
          </a:p>
          <a:p>
            <a:r>
              <a:rPr lang="en-US" altLang="ja-JP" dirty="0" err="1" smtClean="0"/>
              <a:t>LoadStore</a:t>
            </a:r>
            <a:r>
              <a:rPr lang="en-US" altLang="ja-JP" dirty="0" smtClean="0"/>
              <a:t>	 I</a:t>
            </a:r>
            <a:r>
              <a:rPr lang="ja-JP" altLang="en-US" dirty="0" smtClean="0"/>
              <a:t>形式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Load (1 (+ 2)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err="1" smtClean="0"/>
              <a:t>Rt</a:t>
            </a:r>
            <a:r>
              <a:rPr lang="en-US" altLang="ja-JP" dirty="0" smtClean="0"/>
              <a:t> &lt;= [Rs + </a:t>
            </a:r>
            <a:r>
              <a:rPr lang="en-US" altLang="ja-JP" dirty="0" err="1" smtClean="0"/>
              <a:t>Im</a:t>
            </a:r>
            <a:r>
              <a:rPr lang="en-US" altLang="ja-JP" dirty="0" smtClean="0"/>
              <a:t>]</a:t>
            </a:r>
          </a:p>
          <a:p>
            <a:pPr lvl="1"/>
            <a:r>
              <a:rPr lang="en-US" altLang="ja-JP" dirty="0" smtClean="0"/>
              <a:t>Store (1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[Rs + </a:t>
            </a:r>
            <a:r>
              <a:rPr lang="en-US" altLang="ja-JP" dirty="0" err="1" smtClean="0"/>
              <a:t>Im</a:t>
            </a:r>
            <a:r>
              <a:rPr lang="en-US" altLang="ja-JP" dirty="0" smtClean="0"/>
              <a:t>] </a:t>
            </a:r>
            <a:r>
              <a:rPr lang="ja-JP" altLang="en-US" dirty="0" smtClean="0"/>
              <a:t> </a:t>
            </a:r>
            <a:r>
              <a:rPr lang="en-US" altLang="ja-JP" dirty="0" smtClean="0"/>
              <a:t>&lt;= </a:t>
            </a:r>
            <a:r>
              <a:rPr lang="en-US" altLang="ja-JP" dirty="0" err="1" smtClean="0"/>
              <a:t>Rt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命令リスト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制御 </a:t>
            </a:r>
            <a:r>
              <a:rPr lang="en-US" altLang="ja-JP" dirty="0" smtClean="0"/>
              <a:t>(1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)	</a:t>
            </a:r>
          </a:p>
          <a:p>
            <a:pPr lvl="1"/>
            <a:r>
              <a:rPr lang="en-US" altLang="ja-JP" dirty="0" err="1" smtClean="0"/>
              <a:t>Jmp</a:t>
            </a:r>
            <a:r>
              <a:rPr lang="en-US" altLang="ja-JP" dirty="0" smtClean="0"/>
              <a:t>	 M</a:t>
            </a:r>
            <a:r>
              <a:rPr lang="ja-JP" altLang="en-US" dirty="0" smtClean="0"/>
              <a:t>形式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(Rs[2:0] &amp; mask[2:0] )= 0 </a:t>
            </a:r>
            <a:r>
              <a:rPr lang="ja-JP" altLang="en-US" dirty="0" smtClean="0"/>
              <a:t>のとき成立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PC += </a:t>
            </a:r>
            <a:r>
              <a:rPr lang="en-US" altLang="ja-JP" dirty="0" err="1" smtClean="0"/>
              <a:t>Im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Jal</a:t>
            </a:r>
            <a:r>
              <a:rPr lang="en-US" altLang="ja-JP" dirty="0" smtClean="0"/>
              <a:t>	 J</a:t>
            </a:r>
            <a:r>
              <a:rPr lang="ja-JP" altLang="en-US" dirty="0" smtClean="0"/>
              <a:t>形式</a:t>
            </a:r>
            <a:endParaRPr lang="en-US" altLang="ja-JP" b="1" dirty="0" smtClean="0"/>
          </a:p>
          <a:p>
            <a:pPr lvl="2"/>
            <a:r>
              <a:rPr lang="en-US" altLang="ja-JP" dirty="0" smtClean="0"/>
              <a:t>R[31] &lt;= PC,PC &lt;= </a:t>
            </a:r>
            <a:r>
              <a:rPr lang="en-US" altLang="ja-JP" dirty="0" err="1" smtClean="0"/>
              <a:t>Im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Jr</a:t>
            </a:r>
            <a:r>
              <a:rPr lang="en-US" altLang="ja-JP" dirty="0" smtClean="0"/>
              <a:t>		 J</a:t>
            </a:r>
            <a:r>
              <a:rPr lang="ja-JP" altLang="en-US" dirty="0" smtClean="0"/>
              <a:t>形式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PC &lt;= Rs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命令リスト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  <a:effectLst/>
      </a:spPr>
      <a:bodyPr/>
      <a:lstStyle>
        <a:defPPr>
          <a:defRPr sz="80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408</Words>
  <Application>Microsoft Office PowerPoint</Application>
  <PresentationFormat>画面に合わせる (4:3)</PresentationFormat>
  <Paragraphs>179</Paragraphs>
  <Slides>15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ビジネス</vt:lpstr>
      <vt:lpstr>Team ksk  Scala アーキテクチャ</vt:lpstr>
      <vt:lpstr>目次</vt:lpstr>
      <vt:lpstr>概要</vt:lpstr>
      <vt:lpstr>方針</vt:lpstr>
      <vt:lpstr>軌跡</vt:lpstr>
      <vt:lpstr>命令形式</vt:lpstr>
      <vt:lpstr>命令リスト</vt:lpstr>
      <vt:lpstr>命令リスト</vt:lpstr>
      <vt:lpstr>命令リスト</vt:lpstr>
      <vt:lpstr>命令リスト</vt:lpstr>
      <vt:lpstr>メモリユニット</vt:lpstr>
      <vt:lpstr>ROM</vt:lpstr>
      <vt:lpstr>キャッシュ</vt:lpstr>
      <vt:lpstr>FPU</vt:lpstr>
      <vt:lpstr>全体図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2009-10-22T15:56:08Z</dcterms:created>
  <dcterms:modified xsi:type="dcterms:W3CDTF">2009-10-27T03:36:56Z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TC103626501041</vt:lpwstr>
  </property>
</Properties>
</file>