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9"/>
  </p:notesMasterIdLst>
  <p:sldIdLst>
    <p:sldId id="256" r:id="rId2"/>
    <p:sldId id="257" r:id="rId3"/>
    <p:sldId id="258" r:id="rId4"/>
    <p:sldId id="269" r:id="rId5"/>
    <p:sldId id="273" r:id="rId6"/>
    <p:sldId id="317" r:id="rId7"/>
    <p:sldId id="304" r:id="rId8"/>
    <p:sldId id="305" r:id="rId9"/>
    <p:sldId id="306" r:id="rId10"/>
    <p:sldId id="307" r:id="rId11"/>
    <p:sldId id="272" r:id="rId12"/>
    <p:sldId id="308" r:id="rId13"/>
    <p:sldId id="309" r:id="rId14"/>
    <p:sldId id="275" r:id="rId15"/>
    <p:sldId id="271" r:id="rId16"/>
    <p:sldId id="293" r:id="rId17"/>
    <p:sldId id="291" r:id="rId18"/>
    <p:sldId id="318" r:id="rId19"/>
    <p:sldId id="287" r:id="rId20"/>
    <p:sldId id="290" r:id="rId21"/>
    <p:sldId id="289" r:id="rId22"/>
    <p:sldId id="270" r:id="rId23"/>
    <p:sldId id="292" r:id="rId24"/>
    <p:sldId id="268" r:id="rId25"/>
    <p:sldId id="319" r:id="rId26"/>
    <p:sldId id="294" r:id="rId27"/>
    <p:sldId id="282" r:id="rId28"/>
    <p:sldId id="283" r:id="rId29"/>
    <p:sldId id="276" r:id="rId30"/>
    <p:sldId id="299" r:id="rId31"/>
    <p:sldId id="277" r:id="rId32"/>
    <p:sldId id="278" r:id="rId33"/>
    <p:sldId id="296" r:id="rId34"/>
    <p:sldId id="279" r:id="rId35"/>
    <p:sldId id="316" r:id="rId36"/>
    <p:sldId id="315" r:id="rId37"/>
    <p:sldId id="311" r:id="rId38"/>
    <p:sldId id="280" r:id="rId39"/>
    <p:sldId id="310" r:id="rId40"/>
    <p:sldId id="312" r:id="rId41"/>
    <p:sldId id="313" r:id="rId42"/>
    <p:sldId id="281" r:id="rId43"/>
    <p:sldId id="284" r:id="rId44"/>
    <p:sldId id="314" r:id="rId45"/>
    <p:sldId id="297" r:id="rId46"/>
    <p:sldId id="285" r:id="rId47"/>
    <p:sldId id="300" r:id="rId4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1034"/>
    <a:srgbClr val="00204E"/>
    <a:srgbClr val="002680"/>
    <a:srgbClr val="F21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55" autoAdjust="0"/>
  </p:normalViewPr>
  <p:slideViewPr>
    <p:cSldViewPr>
      <p:cViewPr varScale="1">
        <p:scale>
          <a:sx n="78" d="100"/>
          <a:sy n="78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0B89-93E0-46CB-B9E6-20205CF9E403}" type="datetimeFigureOut">
              <a:rPr kumimoji="1" lang="ja-JP" altLang="en-US" smtClean="0"/>
              <a:t>2012/8/7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917F6-0B26-43BD-8039-C8F335B5D2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01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皆さんこんにちは。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修士二年の畔柳です。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おフランスでコンピュータサイエンス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INRIA</a:t>
            </a:r>
            <a:r>
              <a:rPr kumimoji="1" lang="ja-JP" altLang="en-US" dirty="0" smtClean="0"/>
              <a:t>滞在記</a:t>
            </a:r>
            <a:endParaRPr kumimoji="1" lang="en-US" altLang="ja-JP" dirty="0" smtClean="0"/>
          </a:p>
          <a:p>
            <a:r>
              <a:rPr kumimoji="1" lang="ja-JP" altLang="en-US" dirty="0" smtClean="0"/>
              <a:t>という題で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お話しさせていただきます。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917F6-0B26-43BD-8039-C8F335B5D2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34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性能向上を支えるのがアーキテクチャ技術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917F6-0B26-43BD-8039-C8F335B5D2BD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19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フランスどこでしょう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917F6-0B26-43BD-8039-C8F335B5D2BD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10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英語がにがてな人は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言葉について気になる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研究所では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研究は英語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フランス語が話せる人同士はフランス語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もちろん日本語使えない英語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英語が苦手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少し勉強した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917F6-0B26-43BD-8039-C8F335B5D2BD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95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ISTy</a:t>
            </a:r>
            <a:r>
              <a:rPr kumimoji="1" lang="ja-JP" altLang="en-US" dirty="0" err="1" smtClean="0"/>
              <a:t>くん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コンセプトは「情報化社会における安心・安全を守るためのロボット」で、頭のアンテナで世界中の情報を集めています。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917F6-0B26-43BD-8039-C8F335B5D2B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74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日＝＞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秒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917F6-0B26-43BD-8039-C8F335B5D2B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56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宇宙の起源を探る！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創薬</a:t>
            </a:r>
            <a:endParaRPr kumimoji="1" lang="en-US" altLang="ja-JP" dirty="0" smtClean="0"/>
          </a:p>
          <a:p>
            <a:r>
              <a:rPr kumimoji="1" lang="ja-JP" altLang="en-US" dirty="0" smtClean="0"/>
              <a:t>薬を作る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917F6-0B26-43BD-8039-C8F335B5D2B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1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地震のシミュレーション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より詳細なメカニズムの解明</a:t>
            </a:r>
            <a:endParaRPr kumimoji="1" lang="en-US" altLang="ja-JP" dirty="0" smtClean="0"/>
          </a:p>
          <a:p>
            <a:r>
              <a:rPr kumimoji="1" lang="ja-JP" altLang="en-US" dirty="0" smtClean="0"/>
              <a:t>予測</a:t>
            </a:r>
            <a:endParaRPr kumimoji="1" lang="en-US" altLang="ja-JP" dirty="0" smtClean="0"/>
          </a:p>
          <a:p>
            <a:r>
              <a:rPr kumimoji="1" lang="ja-JP" altLang="en-US" dirty="0" smtClean="0"/>
              <a:t>被害予測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もっと高性能なコンピュータを作るためにも必要。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917F6-0B26-43BD-8039-C8F335B5D2B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767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コンピュータの性能向上は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より身近なものにも影響を与えています。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個人用コンピュータ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昔は大きく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ディスプレイも数えられるくらいの色しか出せない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917F6-0B26-43BD-8039-C8F335B5D2B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650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さっきのコンピュータより圧倒的に高性能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が手のひらに収まるサイズになっている。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917F6-0B26-43BD-8039-C8F335B5D2B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66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当たり前のように３</a:t>
            </a:r>
            <a:r>
              <a:rPr kumimoji="1" lang="en-US" altLang="ja-JP" dirty="0" smtClean="0"/>
              <a:t>D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インターネットの向こうの人とリアルタイムで一緒にプレイできる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917F6-0B26-43BD-8039-C8F335B5D2B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558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性能が向上し続けるとどうなるのか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917F6-0B26-43BD-8039-C8F335B5D2BD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34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E37F-D320-4758-983B-319455D7E324}" type="datetimeFigureOut">
              <a:rPr kumimoji="1" lang="ja-JP" altLang="en-US" smtClean="0"/>
              <a:t>2012/8/7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982D-3F98-4F8D-87FA-B3D580EE7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38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E37F-D320-4758-983B-319455D7E324}" type="datetimeFigureOut">
              <a:rPr kumimoji="1" lang="ja-JP" altLang="en-US" smtClean="0"/>
              <a:t>2012/8/7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982D-3F98-4F8D-87FA-B3D580EE7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92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E37F-D320-4758-983B-319455D7E324}" type="datetimeFigureOut">
              <a:rPr kumimoji="1" lang="ja-JP" altLang="en-US" smtClean="0"/>
              <a:t>2012/8/7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982D-3F98-4F8D-87FA-B3D580EE7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55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3"/>
              </a:buBlip>
              <a:defRPr/>
            </a:lvl2pPr>
            <a:lvl3pPr marL="1143000" indent="-228600">
              <a:buFontTx/>
              <a:buBlip>
                <a:blip r:embed="rId4"/>
              </a:buBlip>
              <a:defRPr/>
            </a:lvl3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E37F-D320-4758-983B-319455D7E324}" type="datetimeFigureOut">
              <a:rPr kumimoji="1" lang="ja-JP" altLang="en-US" smtClean="0"/>
              <a:t>2012/8/7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982D-3F98-4F8D-87FA-B3D580EE7FB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39552" y="1052736"/>
            <a:ext cx="8064896" cy="720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25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E37F-D320-4758-983B-319455D7E324}" type="datetimeFigureOut">
              <a:rPr kumimoji="1" lang="ja-JP" altLang="en-US" smtClean="0"/>
              <a:t>2012/8/7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982D-3F98-4F8D-87FA-B3D580EE7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101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E37F-D320-4758-983B-319455D7E324}" type="datetimeFigureOut">
              <a:rPr kumimoji="1" lang="ja-JP" altLang="en-US" smtClean="0"/>
              <a:t>2012/8/7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982D-3F98-4F8D-87FA-B3D580EE7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44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E37F-D320-4758-983B-319455D7E324}" type="datetimeFigureOut">
              <a:rPr kumimoji="1" lang="ja-JP" altLang="en-US" smtClean="0"/>
              <a:t>2012/8/7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982D-3F98-4F8D-87FA-B3D580EE7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461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E37F-D320-4758-983B-319455D7E324}" type="datetimeFigureOut">
              <a:rPr kumimoji="1" lang="ja-JP" altLang="en-US" smtClean="0"/>
              <a:t>2012/8/7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982D-3F98-4F8D-87FA-B3D580EE7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38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E37F-D320-4758-983B-319455D7E324}" type="datetimeFigureOut">
              <a:rPr kumimoji="1" lang="ja-JP" altLang="en-US" smtClean="0"/>
              <a:t>2012/8/7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982D-3F98-4F8D-87FA-B3D580EE7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37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E37F-D320-4758-983B-319455D7E324}" type="datetimeFigureOut">
              <a:rPr kumimoji="1" lang="ja-JP" altLang="en-US" smtClean="0"/>
              <a:t>2012/8/7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982D-3F98-4F8D-87FA-B3D580EE7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91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E37F-D320-4758-983B-319455D7E324}" type="datetimeFigureOut">
              <a:rPr kumimoji="1" lang="ja-JP" altLang="en-US" smtClean="0"/>
              <a:t>2012/8/7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982D-3F98-4F8D-87FA-B3D580EE7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01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E37F-D320-4758-983B-319455D7E324}" type="datetimeFigureOut">
              <a:rPr kumimoji="1" lang="ja-JP" altLang="en-US" smtClean="0"/>
              <a:t>2012/8/7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982D-3F98-4F8D-87FA-B3D580EE7FB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4" y="-70460"/>
            <a:ext cx="323528" cy="6957392"/>
          </a:xfrm>
          <a:prstGeom prst="rect">
            <a:avLst/>
          </a:prstGeom>
          <a:solidFill>
            <a:srgbClr val="002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820472" y="-72008"/>
            <a:ext cx="323528" cy="6957392"/>
          </a:xfrm>
          <a:prstGeom prst="rect">
            <a:avLst/>
          </a:prstGeom>
          <a:solidFill>
            <a:srgbClr val="D2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10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3"/>
        </a:buBlip>
        <a:defRPr kumimoji="1" sz="2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3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gif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12.png"/><Relationship Id="rId7" Type="http://schemas.openxmlformats.org/officeDocument/2006/relationships/image" Target="../media/image15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156176" y="-12516"/>
            <a:ext cx="2987824" cy="6885384"/>
          </a:xfrm>
          <a:prstGeom prst="rect">
            <a:avLst/>
          </a:prstGeom>
          <a:solidFill>
            <a:srgbClr val="D2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2987824" cy="6885384"/>
          </a:xfrm>
          <a:prstGeom prst="rect">
            <a:avLst/>
          </a:prstGeom>
          <a:solidFill>
            <a:srgbClr val="002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1270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ja-JP" sz="1600" dirty="0" smtClean="0"/>
              <a:t>2012 / 08 / 06</a:t>
            </a:r>
          </a:p>
          <a:p>
            <a:r>
              <a:rPr lang="ja-JP" altLang="en-US" sz="1600" dirty="0" smtClean="0"/>
              <a:t>東京大学 情報理工学系研究科</a:t>
            </a:r>
            <a:endParaRPr lang="en-US" altLang="ja-JP" sz="1600" dirty="0" smtClean="0"/>
          </a:p>
          <a:p>
            <a:r>
              <a:rPr lang="ja-JP" altLang="en-US" sz="1600" dirty="0"/>
              <a:t>コンピュータ科学</a:t>
            </a:r>
            <a:r>
              <a:rPr lang="ja-JP" altLang="en-US" sz="1600" dirty="0" smtClean="0"/>
              <a:t>専攻 </a:t>
            </a:r>
            <a:r>
              <a:rPr lang="ja-JP" altLang="en-US" sz="1600" dirty="0"/>
              <a:t>平木</a:t>
            </a:r>
            <a:r>
              <a:rPr lang="ja-JP" altLang="en-US" sz="1600" dirty="0" smtClean="0"/>
              <a:t>研究室</a:t>
            </a:r>
            <a:endParaRPr lang="en-US" altLang="ja-JP" sz="1600" dirty="0" smtClean="0"/>
          </a:p>
          <a:p>
            <a:r>
              <a:rPr lang="ja-JP" altLang="en-US" sz="1600" dirty="0" smtClean="0"/>
              <a:t>修士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年</a:t>
            </a:r>
            <a:endParaRPr lang="en-US" altLang="ja-JP" sz="1600" dirty="0" smtClean="0"/>
          </a:p>
          <a:p>
            <a:r>
              <a:rPr lang="ja-JP" altLang="en-US" sz="2400" dirty="0" smtClean="0"/>
              <a:t>畔柳 圭佑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526133" y="1340768"/>
            <a:ext cx="6091732" cy="261610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おフランスで</a:t>
            </a:r>
            <a:endParaRPr lang="en-US" altLang="ja-JP" sz="48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ja-JP" alt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コンピュータサイエンス</a:t>
            </a:r>
            <a:endParaRPr lang="en-US" altLang="ja-JP" sz="4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en-US" altLang="ja-JP" sz="2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altLang="ja-JP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―</a:t>
            </a:r>
            <a:r>
              <a:rPr lang="ja-JP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altLang="ja-JP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INRIA</a:t>
            </a:r>
            <a:r>
              <a:rPr lang="ja-JP" alt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　滞在記 </a:t>
            </a:r>
            <a:r>
              <a:rPr lang="en-US" altLang="ja-JP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―</a:t>
            </a:r>
          </a:p>
        </p:txBody>
      </p:sp>
    </p:spTree>
    <p:extLst>
      <p:ext uri="{BB962C8B-B14F-4D97-AF65-F5344CB8AC3E}">
        <p14:creationId xmlns:p14="http://schemas.microsoft.com/office/powerpoint/2010/main" val="298868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C:\Users\ksk\Documents\IS\opc\41bHxtpurqL._SL500_AA3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44216"/>
            <a:ext cx="2341984" cy="23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情報科学？</a:t>
            </a:r>
            <a:endParaRPr kumimoji="1" lang="ja-JP" altLang="en-US" dirty="0"/>
          </a:p>
        </p:txBody>
      </p:sp>
      <p:pic>
        <p:nvPicPr>
          <p:cNvPr id="4" name="Picture 9" descr="C:\Users\ksk\Documents\is\inrea\ppt\111118_ist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85184"/>
            <a:ext cx="1137820" cy="157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C:\Users\ksk\Documents\IS\opc\41TFqVBJtqL._SL500_AA3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08" y="1189659"/>
            <a:ext cx="2464742" cy="246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C:\Users\ksk\Documents\IS\opc\top_coder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17" y="1454696"/>
            <a:ext cx="3209499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C:\Users\ksk\Documents\IS\opc\icpc_logo_bi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839" y="3039708"/>
            <a:ext cx="183301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9" name="Picture 7" descr="C:\Users\ksk\Documents\IS\opc\180px-Directed_acyclic_grap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49674"/>
            <a:ext cx="1714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C:\Users\ksk\Documents\IS\opc\Sorting_quicksort_anim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57" y="3356992"/>
            <a:ext cx="2261186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吹き出し 5"/>
          <p:cNvSpPr/>
          <p:nvPr/>
        </p:nvSpPr>
        <p:spPr>
          <a:xfrm>
            <a:off x="1331640" y="5013176"/>
            <a:ext cx="5760640" cy="1368152"/>
          </a:xfrm>
          <a:prstGeom prst="wedgeRoundRectCallout">
            <a:avLst>
              <a:gd name="adj1" fmla="val 58659"/>
              <a:gd name="adj2" fmla="val 168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アルゴリズム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0298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情報科学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87623" y="4829145"/>
            <a:ext cx="2160241" cy="1224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アーキテクチャ</a:t>
            </a:r>
            <a:endParaRPr kumimoji="1" lang="ja-JP" altLang="en-US" sz="2000" dirty="0"/>
          </a:p>
        </p:txBody>
      </p:sp>
      <p:sp>
        <p:nvSpPr>
          <p:cNvPr id="5" name="角丸四角形 4"/>
          <p:cNvSpPr/>
          <p:nvPr/>
        </p:nvSpPr>
        <p:spPr>
          <a:xfrm>
            <a:off x="3591856" y="4829145"/>
            <a:ext cx="2204280" cy="1224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量子</a:t>
            </a:r>
            <a:r>
              <a:rPr lang="ja-JP" altLang="en-US" sz="2000" dirty="0" smtClean="0"/>
              <a:t>コンピュータ</a:t>
            </a:r>
            <a:endParaRPr lang="en-US" altLang="ja-JP" sz="2000" dirty="0" smtClean="0"/>
          </a:p>
          <a:p>
            <a:pPr algn="ctr"/>
            <a:r>
              <a:rPr lang="en-US" altLang="ja-JP" sz="2000" dirty="0" smtClean="0"/>
              <a:t>DNA</a:t>
            </a:r>
            <a:r>
              <a:rPr lang="ja-JP" altLang="en-US" sz="2000" dirty="0" smtClean="0"/>
              <a:t>コンピュータ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・・・</a:t>
            </a:r>
            <a:endParaRPr lang="en-US" altLang="ja-JP" sz="2000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1187624" y="3295206"/>
            <a:ext cx="1584175" cy="122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OS</a:t>
            </a:r>
            <a:endParaRPr kumimoji="1" lang="ja-JP" altLang="en-US" sz="2000" dirty="0"/>
          </a:p>
        </p:txBody>
      </p:sp>
      <p:sp>
        <p:nvSpPr>
          <p:cNvPr id="8" name="角丸四角形 7"/>
          <p:cNvSpPr/>
          <p:nvPr/>
        </p:nvSpPr>
        <p:spPr>
          <a:xfrm>
            <a:off x="2987826" y="3295206"/>
            <a:ext cx="1526680" cy="122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コンパイラ</a:t>
            </a:r>
            <a:endParaRPr kumimoji="1" lang="ja-JP" altLang="en-US" sz="2000" dirty="0"/>
          </a:p>
        </p:txBody>
      </p:sp>
      <p:sp>
        <p:nvSpPr>
          <p:cNvPr id="9" name="角丸四角形 8"/>
          <p:cNvSpPr/>
          <p:nvPr/>
        </p:nvSpPr>
        <p:spPr>
          <a:xfrm>
            <a:off x="6444208" y="1783038"/>
            <a:ext cx="1656184" cy="27382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000" dirty="0" smtClean="0"/>
              <a:t>アルゴリズム</a:t>
            </a:r>
            <a:endParaRPr kumimoji="1" lang="ja-JP" altLang="en-US" sz="2000" dirty="0"/>
          </a:p>
        </p:txBody>
      </p:sp>
      <p:sp>
        <p:nvSpPr>
          <p:cNvPr id="10" name="角丸四角形 9"/>
          <p:cNvSpPr/>
          <p:nvPr/>
        </p:nvSpPr>
        <p:spPr>
          <a:xfrm>
            <a:off x="1187623" y="1783038"/>
            <a:ext cx="1161446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2000" dirty="0" smtClean="0"/>
              <a:t>CG</a:t>
            </a:r>
            <a:endParaRPr kumimoji="1" lang="ja-JP" altLang="en-US" sz="2000" dirty="0"/>
          </a:p>
        </p:txBody>
      </p:sp>
      <p:sp>
        <p:nvSpPr>
          <p:cNvPr id="11" name="角丸四角形 10"/>
          <p:cNvSpPr/>
          <p:nvPr/>
        </p:nvSpPr>
        <p:spPr>
          <a:xfrm>
            <a:off x="2483768" y="1791737"/>
            <a:ext cx="1152128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2000" dirty="0"/>
              <a:t>自然言語処理</a:t>
            </a:r>
            <a:endParaRPr kumimoji="1" lang="ja-JP" altLang="en-US" sz="2000" dirty="0"/>
          </a:p>
        </p:txBody>
      </p:sp>
      <p:sp>
        <p:nvSpPr>
          <p:cNvPr id="12" name="角丸四角形 11"/>
          <p:cNvSpPr/>
          <p:nvPr/>
        </p:nvSpPr>
        <p:spPr>
          <a:xfrm>
            <a:off x="5076056" y="1772816"/>
            <a:ext cx="1152128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2000" dirty="0"/>
              <a:t>UI</a:t>
            </a:r>
            <a:endParaRPr kumimoji="1" lang="ja-JP" altLang="en-US" sz="2000" dirty="0"/>
          </a:p>
        </p:txBody>
      </p:sp>
      <p:sp>
        <p:nvSpPr>
          <p:cNvPr id="13" name="角丸四角形 12"/>
          <p:cNvSpPr/>
          <p:nvPr/>
        </p:nvSpPr>
        <p:spPr>
          <a:xfrm>
            <a:off x="3779912" y="1791737"/>
            <a:ext cx="1152128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2000" dirty="0" smtClean="0"/>
              <a:t>バイオ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インフォ</a:t>
            </a:r>
            <a:endParaRPr kumimoji="1" lang="ja-JP" altLang="en-US" sz="2000" dirty="0"/>
          </a:p>
        </p:txBody>
      </p:sp>
      <p:sp>
        <p:nvSpPr>
          <p:cNvPr id="14" name="角丸四角形 13"/>
          <p:cNvSpPr/>
          <p:nvPr/>
        </p:nvSpPr>
        <p:spPr>
          <a:xfrm>
            <a:off x="4788024" y="3313088"/>
            <a:ext cx="1526680" cy="122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検証</a:t>
            </a:r>
            <a:endParaRPr kumimoji="1" lang="ja-JP" altLang="en-US" sz="2000" dirty="0"/>
          </a:p>
        </p:txBody>
      </p:sp>
      <p:sp>
        <p:nvSpPr>
          <p:cNvPr id="15" name="角丸四角形 14"/>
          <p:cNvSpPr/>
          <p:nvPr/>
        </p:nvSpPr>
        <p:spPr>
          <a:xfrm>
            <a:off x="6084168" y="4829145"/>
            <a:ext cx="2016224" cy="1224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ネットワーク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072437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情報科学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87623" y="4829145"/>
            <a:ext cx="2160241" cy="1224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アーキテクチャ</a:t>
            </a:r>
            <a:endParaRPr kumimoji="1" lang="ja-JP" altLang="en-US" sz="2000" dirty="0"/>
          </a:p>
        </p:txBody>
      </p:sp>
      <p:sp>
        <p:nvSpPr>
          <p:cNvPr id="5" name="角丸四角形 4"/>
          <p:cNvSpPr/>
          <p:nvPr/>
        </p:nvSpPr>
        <p:spPr>
          <a:xfrm>
            <a:off x="3591856" y="4829145"/>
            <a:ext cx="2204280" cy="1224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量子</a:t>
            </a:r>
            <a:r>
              <a:rPr lang="ja-JP" altLang="en-US" sz="2000" dirty="0" smtClean="0"/>
              <a:t>コンピュータ</a:t>
            </a:r>
            <a:endParaRPr lang="en-US" altLang="ja-JP" sz="2000" dirty="0" smtClean="0"/>
          </a:p>
          <a:p>
            <a:pPr algn="ctr"/>
            <a:r>
              <a:rPr lang="en-US" altLang="ja-JP" sz="2000" dirty="0" smtClean="0"/>
              <a:t>DNA</a:t>
            </a:r>
            <a:r>
              <a:rPr lang="ja-JP" altLang="en-US" sz="2000" dirty="0" smtClean="0"/>
              <a:t>コンピュータ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・・・</a:t>
            </a:r>
            <a:endParaRPr lang="en-US" altLang="ja-JP" sz="2000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1187624" y="3295206"/>
            <a:ext cx="1584175" cy="122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OS</a:t>
            </a:r>
            <a:endParaRPr kumimoji="1" lang="ja-JP" altLang="en-US" sz="2000" dirty="0"/>
          </a:p>
        </p:txBody>
      </p:sp>
      <p:sp>
        <p:nvSpPr>
          <p:cNvPr id="8" name="角丸四角形 7"/>
          <p:cNvSpPr/>
          <p:nvPr/>
        </p:nvSpPr>
        <p:spPr>
          <a:xfrm>
            <a:off x="2987826" y="3295206"/>
            <a:ext cx="1526680" cy="122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コンパイラ</a:t>
            </a:r>
            <a:endParaRPr kumimoji="1" lang="ja-JP" altLang="en-US" sz="2000" dirty="0"/>
          </a:p>
        </p:txBody>
      </p:sp>
      <p:sp>
        <p:nvSpPr>
          <p:cNvPr id="9" name="角丸四角形 8"/>
          <p:cNvSpPr/>
          <p:nvPr/>
        </p:nvSpPr>
        <p:spPr>
          <a:xfrm>
            <a:off x="6444208" y="1783038"/>
            <a:ext cx="1656184" cy="27382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000" dirty="0" smtClean="0"/>
              <a:t>アルゴリズム</a:t>
            </a:r>
            <a:endParaRPr kumimoji="1" lang="ja-JP" altLang="en-US" sz="2000" dirty="0"/>
          </a:p>
        </p:txBody>
      </p:sp>
      <p:sp>
        <p:nvSpPr>
          <p:cNvPr id="10" name="角丸四角形 9"/>
          <p:cNvSpPr/>
          <p:nvPr/>
        </p:nvSpPr>
        <p:spPr>
          <a:xfrm>
            <a:off x="1187623" y="1783038"/>
            <a:ext cx="1161446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2000" dirty="0" smtClean="0"/>
              <a:t>CG</a:t>
            </a:r>
            <a:endParaRPr kumimoji="1" lang="ja-JP" altLang="en-US" sz="2000" dirty="0"/>
          </a:p>
        </p:txBody>
      </p:sp>
      <p:sp>
        <p:nvSpPr>
          <p:cNvPr id="11" name="角丸四角形 10"/>
          <p:cNvSpPr/>
          <p:nvPr/>
        </p:nvSpPr>
        <p:spPr>
          <a:xfrm>
            <a:off x="2483768" y="1791737"/>
            <a:ext cx="1152128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2000" dirty="0"/>
              <a:t>自然言語処理</a:t>
            </a:r>
            <a:endParaRPr kumimoji="1" lang="ja-JP" altLang="en-US" sz="2000" dirty="0"/>
          </a:p>
        </p:txBody>
      </p:sp>
      <p:sp>
        <p:nvSpPr>
          <p:cNvPr id="12" name="角丸四角形 11"/>
          <p:cNvSpPr/>
          <p:nvPr/>
        </p:nvSpPr>
        <p:spPr>
          <a:xfrm>
            <a:off x="5076056" y="1772816"/>
            <a:ext cx="1152128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2000" dirty="0"/>
              <a:t>UI</a:t>
            </a:r>
            <a:endParaRPr kumimoji="1" lang="ja-JP" altLang="en-US" sz="2000" dirty="0"/>
          </a:p>
        </p:txBody>
      </p:sp>
      <p:sp>
        <p:nvSpPr>
          <p:cNvPr id="13" name="角丸四角形 12"/>
          <p:cNvSpPr/>
          <p:nvPr/>
        </p:nvSpPr>
        <p:spPr>
          <a:xfrm>
            <a:off x="3779912" y="1791737"/>
            <a:ext cx="1152128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2000" dirty="0" smtClean="0"/>
              <a:t>バイオ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インフォ</a:t>
            </a:r>
            <a:endParaRPr kumimoji="1" lang="ja-JP" altLang="en-US" sz="2000" dirty="0"/>
          </a:p>
        </p:txBody>
      </p:sp>
      <p:sp>
        <p:nvSpPr>
          <p:cNvPr id="14" name="角丸四角形 13"/>
          <p:cNvSpPr/>
          <p:nvPr/>
        </p:nvSpPr>
        <p:spPr>
          <a:xfrm>
            <a:off x="4788024" y="3313088"/>
            <a:ext cx="1526680" cy="122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検証</a:t>
            </a:r>
            <a:endParaRPr kumimoji="1" lang="ja-JP" altLang="en-US" sz="2000" dirty="0"/>
          </a:p>
        </p:txBody>
      </p:sp>
      <p:sp>
        <p:nvSpPr>
          <p:cNvPr id="15" name="角丸四角形 14"/>
          <p:cNvSpPr/>
          <p:nvPr/>
        </p:nvSpPr>
        <p:spPr>
          <a:xfrm>
            <a:off x="6084168" y="4829145"/>
            <a:ext cx="2016224" cy="1224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ネットワーク</a:t>
            </a:r>
            <a:endParaRPr lang="en-US" altLang="ja-JP" sz="2000" dirty="0" smtClean="0"/>
          </a:p>
        </p:txBody>
      </p:sp>
      <p:sp>
        <p:nvSpPr>
          <p:cNvPr id="16" name="角丸四角形 15"/>
          <p:cNvSpPr/>
          <p:nvPr/>
        </p:nvSpPr>
        <p:spPr>
          <a:xfrm>
            <a:off x="795986" y="1412776"/>
            <a:ext cx="7560840" cy="252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「情報」を中心に世界を理解する</a:t>
            </a:r>
            <a:endParaRPr lang="en-US" altLang="ja-JP" sz="3200" dirty="0"/>
          </a:p>
        </p:txBody>
      </p:sp>
      <p:sp>
        <p:nvSpPr>
          <p:cNvPr id="17" name="角丸四角形 16"/>
          <p:cNvSpPr/>
          <p:nvPr/>
        </p:nvSpPr>
        <p:spPr>
          <a:xfrm>
            <a:off x="795986" y="3925156"/>
            <a:ext cx="7560840" cy="2520000"/>
          </a:xfrm>
          <a:prstGeom prst="roundRect">
            <a:avLst/>
          </a:prstGeom>
          <a:solidFill>
            <a:schemeClr val="accent5">
              <a:alpha val="9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「計算」によって「情報」を操作する</a:t>
            </a:r>
          </a:p>
        </p:txBody>
      </p:sp>
    </p:spTree>
    <p:extLst>
      <p:ext uri="{BB962C8B-B14F-4D97-AF65-F5344CB8AC3E}">
        <p14:creationId xmlns:p14="http://schemas.microsoft.com/office/powerpoint/2010/main" val="409000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情報科学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591856" y="4829145"/>
            <a:ext cx="2204280" cy="1224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量子</a:t>
            </a:r>
            <a:r>
              <a:rPr lang="ja-JP" altLang="en-US" sz="2000" dirty="0" smtClean="0"/>
              <a:t>コンピュータ</a:t>
            </a:r>
            <a:endParaRPr lang="en-US" altLang="ja-JP" sz="2000" dirty="0" smtClean="0"/>
          </a:p>
          <a:p>
            <a:pPr algn="ctr"/>
            <a:r>
              <a:rPr lang="en-US" altLang="ja-JP" sz="2000" dirty="0" smtClean="0"/>
              <a:t>DNA</a:t>
            </a:r>
            <a:r>
              <a:rPr lang="ja-JP" altLang="en-US" sz="2000" dirty="0" smtClean="0"/>
              <a:t>コンピュータ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・・・</a:t>
            </a:r>
            <a:endParaRPr lang="en-US" altLang="ja-JP" sz="2000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1187624" y="3295206"/>
            <a:ext cx="1584175" cy="122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OS</a:t>
            </a:r>
            <a:endParaRPr kumimoji="1" lang="ja-JP" altLang="en-US" sz="2000" dirty="0"/>
          </a:p>
        </p:txBody>
      </p:sp>
      <p:sp>
        <p:nvSpPr>
          <p:cNvPr id="8" name="角丸四角形 7"/>
          <p:cNvSpPr/>
          <p:nvPr/>
        </p:nvSpPr>
        <p:spPr>
          <a:xfrm>
            <a:off x="2987826" y="3295206"/>
            <a:ext cx="1526680" cy="122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コンパイラ</a:t>
            </a:r>
            <a:endParaRPr kumimoji="1" lang="ja-JP" altLang="en-US" sz="2000" dirty="0"/>
          </a:p>
        </p:txBody>
      </p:sp>
      <p:sp>
        <p:nvSpPr>
          <p:cNvPr id="9" name="角丸四角形 8"/>
          <p:cNvSpPr/>
          <p:nvPr/>
        </p:nvSpPr>
        <p:spPr>
          <a:xfrm>
            <a:off x="6444208" y="1783038"/>
            <a:ext cx="1656184" cy="27382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2000" dirty="0" smtClean="0"/>
              <a:t>アルゴリズム</a:t>
            </a:r>
            <a:endParaRPr kumimoji="1" lang="ja-JP" altLang="en-US" sz="2000" dirty="0"/>
          </a:p>
        </p:txBody>
      </p:sp>
      <p:sp>
        <p:nvSpPr>
          <p:cNvPr id="10" name="角丸四角形 9"/>
          <p:cNvSpPr/>
          <p:nvPr/>
        </p:nvSpPr>
        <p:spPr>
          <a:xfrm>
            <a:off x="1187623" y="1783038"/>
            <a:ext cx="1161446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2000" dirty="0" smtClean="0"/>
              <a:t>CG</a:t>
            </a:r>
            <a:endParaRPr kumimoji="1" lang="ja-JP" altLang="en-US" sz="2000" dirty="0"/>
          </a:p>
        </p:txBody>
      </p:sp>
      <p:sp>
        <p:nvSpPr>
          <p:cNvPr id="11" name="角丸四角形 10"/>
          <p:cNvSpPr/>
          <p:nvPr/>
        </p:nvSpPr>
        <p:spPr>
          <a:xfrm>
            <a:off x="2483768" y="1791737"/>
            <a:ext cx="1152128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2000" dirty="0"/>
              <a:t>自然言語処理</a:t>
            </a:r>
            <a:endParaRPr kumimoji="1" lang="ja-JP" altLang="en-US" sz="2000" dirty="0"/>
          </a:p>
        </p:txBody>
      </p:sp>
      <p:sp>
        <p:nvSpPr>
          <p:cNvPr id="12" name="角丸四角形 11"/>
          <p:cNvSpPr/>
          <p:nvPr/>
        </p:nvSpPr>
        <p:spPr>
          <a:xfrm>
            <a:off x="5076056" y="1772816"/>
            <a:ext cx="1152128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2000" dirty="0"/>
              <a:t>UI</a:t>
            </a:r>
            <a:endParaRPr kumimoji="1" lang="ja-JP" altLang="en-US" sz="2000" dirty="0"/>
          </a:p>
        </p:txBody>
      </p:sp>
      <p:sp>
        <p:nvSpPr>
          <p:cNvPr id="13" name="角丸四角形 12"/>
          <p:cNvSpPr/>
          <p:nvPr/>
        </p:nvSpPr>
        <p:spPr>
          <a:xfrm>
            <a:off x="3779912" y="1791737"/>
            <a:ext cx="1152128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2000" dirty="0" smtClean="0"/>
              <a:t>バイオ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インフォ</a:t>
            </a:r>
            <a:endParaRPr kumimoji="1" lang="ja-JP" altLang="en-US" sz="2000" dirty="0"/>
          </a:p>
        </p:txBody>
      </p:sp>
      <p:sp>
        <p:nvSpPr>
          <p:cNvPr id="14" name="角丸四角形 13"/>
          <p:cNvSpPr/>
          <p:nvPr/>
        </p:nvSpPr>
        <p:spPr>
          <a:xfrm>
            <a:off x="4788024" y="3313088"/>
            <a:ext cx="1526680" cy="122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検証</a:t>
            </a:r>
            <a:endParaRPr kumimoji="1" lang="ja-JP" altLang="en-US" sz="2000" dirty="0"/>
          </a:p>
        </p:txBody>
      </p:sp>
      <p:sp>
        <p:nvSpPr>
          <p:cNvPr id="15" name="角丸四角形 14"/>
          <p:cNvSpPr/>
          <p:nvPr/>
        </p:nvSpPr>
        <p:spPr>
          <a:xfrm>
            <a:off x="6084168" y="4829145"/>
            <a:ext cx="2016224" cy="1224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ネットワーク</a:t>
            </a:r>
            <a:endParaRPr lang="en-US" altLang="ja-JP" sz="2000" dirty="0" smtClean="0"/>
          </a:p>
        </p:txBody>
      </p:sp>
      <p:sp>
        <p:nvSpPr>
          <p:cNvPr id="16" name="角丸四角形 15"/>
          <p:cNvSpPr/>
          <p:nvPr/>
        </p:nvSpPr>
        <p:spPr>
          <a:xfrm>
            <a:off x="795986" y="1412776"/>
            <a:ext cx="7560840" cy="252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「情報」を中心に世界を理解する</a:t>
            </a:r>
            <a:endParaRPr lang="en-US" altLang="ja-JP" sz="3200" dirty="0"/>
          </a:p>
        </p:txBody>
      </p:sp>
      <p:sp>
        <p:nvSpPr>
          <p:cNvPr id="17" name="角丸四角形 16"/>
          <p:cNvSpPr/>
          <p:nvPr/>
        </p:nvSpPr>
        <p:spPr>
          <a:xfrm>
            <a:off x="795986" y="3925156"/>
            <a:ext cx="7560840" cy="2520000"/>
          </a:xfrm>
          <a:prstGeom prst="roundRect">
            <a:avLst/>
          </a:prstGeom>
          <a:solidFill>
            <a:schemeClr val="accent5">
              <a:alpha val="9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「計算」によって「情報」を操作する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1187623" y="4829145"/>
            <a:ext cx="2160241" cy="1224136"/>
          </a:xfrm>
          <a:prstGeom prst="roundRect">
            <a:avLst/>
          </a:prstGeom>
          <a:effectLst>
            <a:glow rad="101600">
              <a:schemeClr val="bg1">
                <a:alpha val="6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アーキテクチャ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744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アーキテクチャ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dirty="0" smtClean="0"/>
              <a:t>使いやすくて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sz="19900" dirty="0" smtClean="0"/>
              <a:t>高速</a:t>
            </a:r>
            <a:r>
              <a:rPr kumimoji="1" lang="ja-JP" altLang="en-US" dirty="0" smtClean="0"/>
              <a:t>な</a:t>
            </a:r>
            <a:endParaRPr kumimoji="1" lang="en-US" altLang="ja-JP" sz="19900" dirty="0" smtClean="0"/>
          </a:p>
          <a:p>
            <a:pPr marL="0" indent="0" algn="ctr">
              <a:buNone/>
            </a:pPr>
            <a:r>
              <a:rPr kumimoji="1" lang="ja-JP" altLang="en-US" dirty="0" smtClean="0"/>
              <a:t>コンピュータをつくる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431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コンピュータの性能向上</a:t>
            </a:r>
            <a:endParaRPr kumimoji="1" lang="ja-JP" altLang="en-US" dirty="0"/>
          </a:p>
        </p:txBody>
      </p:sp>
      <p:pic>
        <p:nvPicPr>
          <p:cNvPr id="5122" name="Picture 2" descr="C:\Users\ksk\Documents\IS\opc\Projected_Performance_Develop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848872" cy="588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下カーブ矢印 4"/>
          <p:cNvSpPr/>
          <p:nvPr/>
        </p:nvSpPr>
        <p:spPr>
          <a:xfrm rot="19717236">
            <a:off x="1388357" y="2924910"/>
            <a:ext cx="4348659" cy="861058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 flipH="1">
            <a:off x="5553878" y="1772816"/>
            <a:ext cx="98242" cy="41764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flipH="1">
            <a:off x="1951246" y="1772816"/>
            <a:ext cx="98242" cy="41764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83768" y="2060848"/>
            <a:ext cx="1268296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27</a:t>
            </a:r>
            <a:r>
              <a:rPr kumimoji="1" lang="ja-JP" altLang="en-US" sz="2800" dirty="0" smtClean="0"/>
              <a:t>万倍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4288" y="6488668"/>
            <a:ext cx="85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top500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794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sk\Documents\IS\opc\Projected_Performance_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0968"/>
            <a:ext cx="4680520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コンピュータの性能向上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世界一のコンピュータ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16PFlop</a:t>
            </a:r>
            <a:r>
              <a:rPr lang="en-US" altLang="ja-JP" dirty="0" smtClean="0"/>
              <a:t>/s</a:t>
            </a:r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秒間に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16,000,000,000,000,000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回</a:t>
            </a:r>
            <a:r>
              <a:rPr lang="ja-JP" altLang="en-US" dirty="0" smtClean="0"/>
              <a:t> 計算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19</a:t>
            </a:r>
            <a:r>
              <a:rPr kumimoji="1" lang="ja-JP" altLang="en-US" dirty="0" smtClean="0"/>
              <a:t>年間の性能向上</a:t>
            </a:r>
            <a:r>
              <a:rPr kumimoji="1" lang="en-US" altLang="ja-JP" dirty="0" smtClean="0"/>
              <a:t>: 27</a:t>
            </a:r>
            <a:r>
              <a:rPr lang="ja-JP" altLang="en-US" dirty="0" smtClean="0"/>
              <a:t>万倍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日</a:t>
            </a:r>
            <a:r>
              <a:rPr lang="ja-JP" altLang="en-US" dirty="0"/>
              <a:t> </a:t>
            </a:r>
            <a:r>
              <a:rPr kumimoji="1" lang="ja-JP" altLang="en-US" dirty="0" smtClean="0"/>
              <a:t>→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秒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１年あたり</a:t>
            </a:r>
            <a:r>
              <a:rPr lang="en-US" altLang="ja-JP" dirty="0" smtClean="0"/>
              <a:t>93%</a:t>
            </a:r>
          </a:p>
          <a:p>
            <a:pPr lvl="1"/>
            <a:r>
              <a:rPr lang="ja-JP" altLang="en-US" dirty="0" smtClean="0"/>
              <a:t>指数関数！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年 → </a:t>
            </a:r>
            <a:r>
              <a:rPr kumimoji="1" lang="en-US" altLang="ja-JP" dirty="0" smtClean="0"/>
              <a:t>720</a:t>
            </a:r>
            <a:r>
              <a:rPr kumimoji="1" lang="ja-JP" altLang="en-US" dirty="0" smtClean="0"/>
              <a:t>倍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30</a:t>
            </a:r>
            <a:r>
              <a:rPr lang="ja-JP" altLang="en-US" dirty="0" smtClean="0"/>
              <a:t>年 → </a:t>
            </a:r>
            <a:r>
              <a:rPr lang="en-US" altLang="ja-JP" dirty="0" smtClean="0"/>
              <a:t>3</a:t>
            </a:r>
            <a:r>
              <a:rPr lang="ja-JP" altLang="en-US" dirty="0" smtClean="0"/>
              <a:t>億</a:t>
            </a:r>
            <a:r>
              <a:rPr lang="en-US" altLang="ja-JP" dirty="0" smtClean="0"/>
              <a:t>7000</a:t>
            </a:r>
            <a:r>
              <a:rPr lang="ja-JP" altLang="en-US" dirty="0" smtClean="0"/>
              <a:t>万倍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8547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高性能コンピュータの用途</a:t>
            </a:r>
            <a:endParaRPr kumimoji="1" lang="ja-JP" altLang="en-US" dirty="0"/>
          </a:p>
        </p:txBody>
      </p:sp>
      <p:pic>
        <p:nvPicPr>
          <p:cNvPr id="3075" name="Picture 3" descr="C:\Users\ksk\Documents\IS\opc\chanpic_2100_16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4413956" cy="294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ksk\Documents\IS\opc\img_1028485_15413898_0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56" y="3501008"/>
            <a:ext cx="4572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9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高性能コンピュータの用途</a:t>
            </a:r>
            <a:endParaRPr kumimoji="1" lang="ja-JP" altLang="en-US" dirty="0"/>
          </a:p>
        </p:txBody>
      </p:sp>
      <p:pic>
        <p:nvPicPr>
          <p:cNvPr id="4098" name="Picture 2" descr="C:\Users\ksk\Documents\IS\opc\Tonankai_g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5121573" cy="277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ksk\Documents\IS\opc\20090623Fujitsu_401p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19398"/>
            <a:ext cx="3024336" cy="30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22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個人用コンピュータ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79208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71910" y="4561964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1977</a:t>
            </a:r>
            <a:r>
              <a:rPr lang="ja-JP" altLang="en-US" sz="2800" dirty="0" smtClean="0"/>
              <a:t>年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96136" y="451877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現在</a:t>
            </a:r>
            <a:endParaRPr kumimoji="1" lang="ja-JP" altLang="en-US" sz="2800" dirty="0"/>
          </a:p>
        </p:txBody>
      </p:sp>
      <p:pic>
        <p:nvPicPr>
          <p:cNvPr id="7173" name="Picture 5" descr="C:\Users\ksk\Documents\IS\opc\200px-Apple_iieuropl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91" y="1714753"/>
            <a:ext cx="2074146" cy="279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531850" y="4454720"/>
            <a:ext cx="15279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/>
              <a:t>http://</a:t>
            </a:r>
            <a:r>
              <a:rPr lang="en-US" altLang="ja-JP" sz="700" dirty="0" err="1"/>
              <a:t>ja.wikipedia.org</a:t>
            </a:r>
            <a:r>
              <a:rPr lang="en-US" altLang="ja-JP" sz="700" dirty="0"/>
              <a:t>/wiki/</a:t>
            </a:r>
            <a:r>
              <a:rPr lang="en-US" altLang="ja-JP" sz="700" dirty="0" err="1"/>
              <a:t>Apple_II</a:t>
            </a:r>
            <a:endParaRPr kumimoji="1" lang="ja-JP" altLang="en-US" sz="700" dirty="0"/>
          </a:p>
        </p:txBody>
      </p:sp>
      <p:pic>
        <p:nvPicPr>
          <p:cNvPr id="7175" name="Picture 7" descr="C:\Users\ksk\Documents\IS\opc\overview_gallery_over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653" y="1854482"/>
            <a:ext cx="454380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5429047" y="4339745"/>
            <a:ext cx="1636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/>
              <a:t>http://</a:t>
            </a:r>
            <a:r>
              <a:rPr lang="en-US" altLang="ja-JP" sz="700" dirty="0" err="1"/>
              <a:t>www.apple.com</a:t>
            </a:r>
            <a:r>
              <a:rPr lang="en-US" altLang="ja-JP" sz="700" dirty="0"/>
              <a:t>/</a:t>
            </a:r>
            <a:r>
              <a:rPr lang="en-US" altLang="ja-JP" sz="700" dirty="0" err="1"/>
              <a:t>jp</a:t>
            </a:r>
            <a:r>
              <a:rPr lang="en-US" altLang="ja-JP" sz="700" dirty="0"/>
              <a:t>/</a:t>
            </a:r>
            <a:r>
              <a:rPr lang="en-US" altLang="ja-JP" sz="700" dirty="0" err="1"/>
              <a:t>macbookair</a:t>
            </a:r>
            <a:r>
              <a:rPr lang="en-US" altLang="ja-JP" sz="700" dirty="0"/>
              <a:t>/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34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今日のお話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研究・留学</a:t>
            </a:r>
            <a:endParaRPr lang="en-US" altLang="ja-JP" dirty="0" smtClean="0"/>
          </a:p>
          <a:p>
            <a:pPr lvl="1"/>
            <a:r>
              <a:rPr lang="ja-JP" altLang="en-US" dirty="0"/>
              <a:t>情報</a:t>
            </a:r>
            <a:r>
              <a:rPr lang="ja-JP" altLang="en-US" dirty="0" smtClean="0"/>
              <a:t>科学って？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留学ってどんなかんじ？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40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質問</a:t>
            </a:r>
            <a:endParaRPr lang="en-US" altLang="ja-JP" dirty="0" smtClean="0"/>
          </a:p>
          <a:p>
            <a:pPr lvl="2"/>
            <a:r>
              <a:rPr lang="ja-JP" altLang="en-US" dirty="0"/>
              <a:t>いつ</a:t>
            </a:r>
            <a:r>
              <a:rPr lang="ja-JP" altLang="en-US" dirty="0" smtClean="0"/>
              <a:t>でも</a:t>
            </a:r>
            <a:endParaRPr lang="en-US" altLang="ja-JP" dirty="0" smtClean="0"/>
          </a:p>
          <a:p>
            <a:pPr lvl="1"/>
            <a:r>
              <a:rPr lang="ja-JP" altLang="en-US" dirty="0"/>
              <a:t>資料</a:t>
            </a:r>
            <a:r>
              <a:rPr lang="en-US" altLang="ja-JP" dirty="0"/>
              <a:t>(</a:t>
            </a:r>
            <a:r>
              <a:rPr lang="ja-JP" altLang="en-US" dirty="0"/>
              <a:t>これ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http://</a:t>
            </a:r>
            <a:r>
              <a:rPr lang="en-US" altLang="ja-JP" dirty="0" err="1" smtClean="0"/>
              <a:t>ksk.vc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oc2012.pptx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344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携帯電話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79208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07704" y="4153975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1989</a:t>
            </a:r>
            <a:r>
              <a:rPr lang="ja-JP" altLang="en-US" sz="2800" dirty="0" smtClean="0"/>
              <a:t>年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84168" y="41490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現在</a:t>
            </a:r>
            <a:endParaRPr kumimoji="1" lang="ja-JP" altLang="en-US" sz="2800" dirty="0"/>
          </a:p>
        </p:txBody>
      </p:sp>
      <p:pic>
        <p:nvPicPr>
          <p:cNvPr id="8194" name="Picture 2" descr="C:\Users\ksk\Documents\IS\opc\SH-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08" y="1661311"/>
            <a:ext cx="25527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557447" y="4023612"/>
            <a:ext cx="1975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/>
              <a:t>http://</a:t>
            </a:r>
            <a:r>
              <a:rPr lang="en-US" altLang="ja-JP" sz="700" dirty="0" err="1"/>
              <a:t>www.interq.or.jp</a:t>
            </a:r>
            <a:r>
              <a:rPr lang="en-US" altLang="ja-JP" sz="700" dirty="0"/>
              <a:t>/blue/</a:t>
            </a:r>
            <a:r>
              <a:rPr lang="en-US" altLang="ja-JP" sz="700" dirty="0" err="1"/>
              <a:t>rhf333</a:t>
            </a:r>
            <a:r>
              <a:rPr lang="en-US" altLang="ja-JP" sz="700" dirty="0"/>
              <a:t>/K-</a:t>
            </a:r>
            <a:r>
              <a:rPr lang="en-US" altLang="ja-JP" sz="700" dirty="0" err="1"/>
              <a:t>HIST.htm</a:t>
            </a:r>
            <a:endParaRPr kumimoji="1" lang="ja-JP" altLang="en-US" sz="700" dirty="0"/>
          </a:p>
        </p:txBody>
      </p:sp>
      <p:pic>
        <p:nvPicPr>
          <p:cNvPr id="8196" name="Picture 4" descr="C:\Users\ksk\Documents\IS\opc\fallback_her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-365" r="40366" b="13438"/>
          <a:stretch/>
        </p:blipFill>
        <p:spPr bwMode="auto">
          <a:xfrm>
            <a:off x="4769529" y="1756584"/>
            <a:ext cx="3464746" cy="246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5683408" y="3994330"/>
            <a:ext cx="14574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/>
              <a:t>http://</a:t>
            </a:r>
            <a:r>
              <a:rPr lang="en-US" altLang="ja-JP" sz="700" dirty="0" err="1" smtClean="0"/>
              <a:t>www.apple.com</a:t>
            </a:r>
            <a:r>
              <a:rPr lang="en-US" altLang="ja-JP" sz="700" dirty="0" smtClean="0"/>
              <a:t>/</a:t>
            </a:r>
            <a:r>
              <a:rPr lang="en-US" altLang="ja-JP" sz="700" dirty="0" err="1" smtClean="0"/>
              <a:t>jp</a:t>
            </a:r>
            <a:r>
              <a:rPr lang="en-US" altLang="ja-JP" sz="700" dirty="0" smtClean="0"/>
              <a:t>/</a:t>
            </a:r>
            <a:r>
              <a:rPr lang="en-US" altLang="ja-JP" sz="700" dirty="0" err="1" smtClean="0"/>
              <a:t>iphone</a:t>
            </a:r>
            <a:r>
              <a:rPr lang="en-US" altLang="ja-JP" sz="700" dirty="0" smtClean="0"/>
              <a:t>/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8608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792088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7171" name="Picture 3" descr="C:\Users\ksk\Documents\IS\opc\mario_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3528392" cy="263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763688" y="4293096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1985</a:t>
            </a:r>
            <a:r>
              <a:rPr lang="ja-JP" altLang="en-US" sz="2800" dirty="0" smtClean="0"/>
              <a:t>年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12679" y="4293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現在</a:t>
            </a:r>
            <a:endParaRPr kumimoji="1" lang="ja-JP" altLang="en-US" sz="2800" dirty="0"/>
          </a:p>
        </p:txBody>
      </p:sp>
      <p:pic>
        <p:nvPicPr>
          <p:cNvPr id="9218" name="Picture 2" descr="C:\Users\ksk\Documents\IS\opc\mw3-image-2011-01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" r="9072"/>
          <a:stretch/>
        </p:blipFill>
        <p:spPr bwMode="auto">
          <a:xfrm>
            <a:off x="4572000" y="1556792"/>
            <a:ext cx="3984171" cy="263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08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目指すもの</a:t>
            </a:r>
            <a:endParaRPr kumimoji="1" lang="ja-JP" altLang="en-US" dirty="0"/>
          </a:p>
        </p:txBody>
      </p:sp>
      <p:pic>
        <p:nvPicPr>
          <p:cNvPr id="5" name="Picture 3" descr="C:\Users\ksk\Documents\IS\opc\c8a3d7bb96de7cd56aa4e5312817ebe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13"/>
          <a:stretch/>
        </p:blipFill>
        <p:spPr bwMode="auto">
          <a:xfrm>
            <a:off x="751699" y="1916832"/>
            <a:ext cx="360427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687803" y="4714889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現在：ワニ</a:t>
            </a:r>
            <a:endParaRPr kumimoji="1" lang="ja-JP" altLang="en-US" sz="3200" dirty="0"/>
          </a:p>
        </p:txBody>
      </p:sp>
      <p:pic>
        <p:nvPicPr>
          <p:cNvPr id="3075" name="Picture 3" descr="C:\Users\ksk\Documents\IS\opc\4b659e6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22714"/>
            <a:ext cx="3552000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5603720" y="4732401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30</a:t>
            </a:r>
            <a:r>
              <a:rPr lang="ja-JP" altLang="en-US" sz="3200" dirty="0" smtClean="0"/>
              <a:t>年後：人</a:t>
            </a:r>
            <a:endParaRPr kumimoji="1" lang="ja-JP" altLang="en-US" sz="320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457200" y="5877272"/>
            <a:ext cx="8229600" cy="792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4800" dirty="0"/>
              <a:t>人類</a:t>
            </a:r>
            <a:r>
              <a:rPr lang="ja-JP" altLang="en-US" sz="4800" dirty="0" smtClean="0"/>
              <a:t>を</a:t>
            </a:r>
            <a:r>
              <a:rPr lang="ja-JP" altLang="en-US" sz="4800" dirty="0"/>
              <a:t>超える知能</a:t>
            </a:r>
            <a:endParaRPr kumimoji="1" lang="ja-JP" altLang="en-US" sz="4800" dirty="0"/>
          </a:p>
        </p:txBody>
      </p:sp>
      <p:sp>
        <p:nvSpPr>
          <p:cNvPr id="11" name="右矢印 10"/>
          <p:cNvSpPr/>
          <p:nvPr/>
        </p:nvSpPr>
        <p:spPr>
          <a:xfrm rot="5400000">
            <a:off x="4262197" y="4797152"/>
            <a:ext cx="648072" cy="1224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457200" y="1412776"/>
            <a:ext cx="822960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kumimoji="1" sz="32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6"/>
              </a:buBlip>
              <a:defRPr kumimoji="1" sz="28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kumimoji="1" sz="24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コンピュータの知能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271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uild="p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矢印 4"/>
          <p:cNvSpPr/>
          <p:nvPr/>
        </p:nvSpPr>
        <p:spPr>
          <a:xfrm>
            <a:off x="2771800" y="1843108"/>
            <a:ext cx="3600400" cy="4337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アーキテクチャ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6004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プログラムを効率的に実行するには？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周波数を上げる</a:t>
            </a:r>
            <a:endParaRPr kumimoji="1" lang="en-US" altLang="ja-JP" dirty="0" smtClean="0"/>
          </a:p>
          <a:p>
            <a:pPr lvl="2"/>
            <a:r>
              <a:rPr kumimoji="1" lang="en-US" altLang="ja-JP" dirty="0" err="1" smtClean="0"/>
              <a:t>1GHz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⇒ </a:t>
            </a:r>
            <a:r>
              <a:rPr kumimoji="1" lang="en-US" altLang="ja-JP" dirty="0" err="1" smtClean="0"/>
              <a:t>3GHz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計算する</a:t>
            </a:r>
            <a:r>
              <a:rPr lang="ja-JP" altLang="en-US" dirty="0" smtClean="0"/>
              <a:t>機会が増える</a:t>
            </a:r>
            <a:endParaRPr lang="en-US" altLang="ja-JP" dirty="0"/>
          </a:p>
          <a:p>
            <a:pPr lvl="1"/>
            <a:r>
              <a:rPr lang="en-US" altLang="ja-JP" sz="3200" b="1" dirty="0"/>
              <a:t>1</a:t>
            </a:r>
            <a:r>
              <a:rPr lang="ja-JP" altLang="en-US" sz="3200" b="1" dirty="0"/>
              <a:t>度</a:t>
            </a:r>
            <a:r>
              <a:rPr lang="ja-JP" altLang="en-US" sz="3200" b="1" dirty="0" smtClean="0"/>
              <a:t>に</a:t>
            </a:r>
            <a:r>
              <a:rPr lang="ja-JP" altLang="en-US" sz="3200" b="1" dirty="0" smtClean="0"/>
              <a:t>できる計算の量を増やす</a:t>
            </a:r>
            <a:endParaRPr kumimoji="1" lang="ja-JP" altLang="en-US" sz="3200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3347864" y="1419354"/>
            <a:ext cx="2376264" cy="12145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プロセッサ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683568" y="1419354"/>
            <a:ext cx="1872208" cy="12145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プログラム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6660232" y="1421292"/>
            <a:ext cx="1872208" cy="12145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結果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191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アーキテクチャ コンテスト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性能を競う</a:t>
            </a:r>
            <a:r>
              <a:rPr lang="ja-JP" altLang="en-US" dirty="0" smtClean="0"/>
              <a:t>コンテスト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いろいろな要素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メモリスケジューリング</a:t>
            </a:r>
            <a:endParaRPr kumimoji="1" lang="en-US" altLang="ja-JP" dirty="0" smtClean="0"/>
          </a:p>
          <a:p>
            <a:pPr lvl="3"/>
            <a:r>
              <a:rPr kumimoji="1" lang="en-US" altLang="ja-JP" dirty="0" err="1" smtClean="0"/>
              <a:t>T.Ikeda</a:t>
            </a:r>
            <a:r>
              <a:rPr kumimoji="1" lang="en-US" altLang="ja-JP" dirty="0" smtClean="0"/>
              <a:t>+ (</a:t>
            </a:r>
            <a:r>
              <a:rPr kumimoji="1" lang="ja-JP" altLang="en-US" dirty="0" smtClean="0"/>
              <a:t>東京工業大学</a:t>
            </a:r>
            <a:r>
              <a:rPr kumimoji="1" lang="en-US" altLang="ja-JP" dirty="0" smtClean="0"/>
              <a:t>)</a:t>
            </a:r>
          </a:p>
          <a:p>
            <a:pPr lvl="2"/>
            <a:r>
              <a:rPr lang="ja-JP" altLang="en-US" dirty="0" smtClean="0"/>
              <a:t>キャッシュリプレースメント</a:t>
            </a:r>
            <a:endParaRPr lang="en-US" altLang="ja-JP" dirty="0" smtClean="0"/>
          </a:p>
          <a:p>
            <a:pPr lvl="3"/>
            <a:r>
              <a:rPr lang="en-US" altLang="ja-JP" dirty="0">
                <a:ea typeface="ＭＳ Ｐゴシック" charset="-128"/>
              </a:rPr>
              <a:t>H. </a:t>
            </a:r>
            <a:r>
              <a:rPr lang="en-US" altLang="ja-JP" dirty="0" err="1" smtClean="0">
                <a:ea typeface="ＭＳ Ｐゴシック" charset="-128"/>
              </a:rPr>
              <a:t>Gao</a:t>
            </a:r>
            <a:r>
              <a:rPr lang="en-US" altLang="ja-JP" dirty="0" smtClean="0">
                <a:ea typeface="ＭＳ Ｐゴシック" charset="-128"/>
              </a:rPr>
              <a:t>+ (Intel)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データプリフェッチ</a:t>
            </a:r>
            <a:endParaRPr kumimoji="1" lang="en-US" altLang="ja-JP" dirty="0" smtClean="0"/>
          </a:p>
          <a:p>
            <a:pPr lvl="3"/>
            <a:r>
              <a:rPr kumimoji="1" lang="en-US" altLang="ja-JP" dirty="0" err="1" smtClean="0"/>
              <a:t>Y.Ishii</a:t>
            </a:r>
            <a:r>
              <a:rPr kumimoji="1" lang="en-US" altLang="ja-JP" dirty="0" smtClean="0"/>
              <a:t>+</a:t>
            </a:r>
            <a:r>
              <a:rPr lang="ja-JP" altLang="en-US" dirty="0"/>
              <a:t> </a:t>
            </a:r>
            <a:r>
              <a:rPr kumimoji="1" lang="en-US" altLang="ja-JP" dirty="0" smtClean="0"/>
              <a:t>(NEC, </a:t>
            </a:r>
            <a:r>
              <a:rPr kumimoji="1" lang="ja-JP" altLang="en-US" dirty="0" smtClean="0"/>
              <a:t>東京大学</a:t>
            </a:r>
            <a:r>
              <a:rPr kumimoji="1" lang="en-US" altLang="ja-JP" dirty="0" smtClean="0"/>
              <a:t>)</a:t>
            </a:r>
          </a:p>
          <a:p>
            <a:pPr marL="457200" lvl="1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第三回 分岐予測コンテスト</a:t>
            </a:r>
            <a:endParaRPr lang="en-US" altLang="ja-JP" dirty="0"/>
          </a:p>
          <a:p>
            <a:pPr lvl="1"/>
            <a:r>
              <a:rPr lang="en-US" altLang="ja-JP" dirty="0" smtClean="0"/>
              <a:t>2011/06</a:t>
            </a:r>
            <a:endParaRPr lang="en-US" altLang="ja-JP" dirty="0"/>
          </a:p>
          <a:p>
            <a:pPr lvl="1"/>
            <a:r>
              <a:rPr lang="en-US" altLang="ja-JP" dirty="0" smtClean="0"/>
              <a:t>Sun Jose, US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263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32040" y="516996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コンピュータの構成と設計</a:t>
            </a:r>
            <a:r>
              <a:rPr lang="en-US" altLang="ja-JP" dirty="0"/>
              <a:t>~</a:t>
            </a:r>
            <a:r>
              <a:rPr lang="ja-JP" altLang="en-US" dirty="0"/>
              <a:t>ハードウエアとソフトウエアのインタフェース</a:t>
            </a:r>
            <a:endParaRPr kumimoji="1" lang="ja-JP" altLang="en-US" dirty="0"/>
          </a:p>
        </p:txBody>
      </p:sp>
      <p:pic>
        <p:nvPicPr>
          <p:cNvPr id="1026" name="Picture 2" descr="C:\Users\ksk\Desktop\opc\51uSKqOBn7L._BO2,204,203,200_PIsitb-sticker-arrow-click,TopRight,35,-76_AA300_SH20_OU09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691680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31640" y="5157192"/>
            <a:ext cx="2643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プロセッサを支える技術　　</a:t>
            </a:r>
            <a:r>
              <a:rPr lang="en-US" altLang="ja-JP" dirty="0"/>
              <a:t>--</a:t>
            </a:r>
            <a:r>
              <a:rPr lang="ja-JP" altLang="en-US" dirty="0"/>
              <a:t>果てしなくスピードを追求する世界</a:t>
            </a:r>
            <a:endParaRPr kumimoji="1" lang="ja-JP" altLang="en-US" dirty="0"/>
          </a:p>
        </p:txBody>
      </p:sp>
      <p:pic>
        <p:nvPicPr>
          <p:cNvPr id="2050" name="Picture 2" descr="C:\Users\ksk\Desktop\opc\515WitVr5lL._SL500_AA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03" y="172362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9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775296" y="1340768"/>
            <a:ext cx="7776864" cy="2736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メモリスケジューリング</a:t>
            </a: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1043608" y="1638626"/>
            <a:ext cx="1656184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core1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2846197" y="1628800"/>
            <a:ext cx="1656184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core2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4663728" y="1628800"/>
            <a:ext cx="1656184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core3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6472312" y="1638626"/>
            <a:ext cx="1656184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core4</a:t>
            </a:r>
            <a:endParaRPr kumimoji="1"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729451" y="4139254"/>
            <a:ext cx="3744416" cy="585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メモリ</a:t>
            </a:r>
            <a:endParaRPr kumimoji="1" lang="ja-JP" altLang="en-US" sz="2400" dirty="0"/>
          </a:p>
        </p:txBody>
      </p:sp>
      <p:cxnSp>
        <p:nvCxnSpPr>
          <p:cNvPr id="13" name="カギ線コネクタ 12"/>
          <p:cNvCxnSpPr>
            <a:stCxn id="7" idx="2"/>
            <a:endCxn id="11" idx="0"/>
          </p:cNvCxnSpPr>
          <p:nvPr/>
        </p:nvCxnSpPr>
        <p:spPr>
          <a:xfrm rot="16200000" flipH="1">
            <a:off x="2274397" y="1811992"/>
            <a:ext cx="1924564" cy="2729959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2"/>
            <a:endCxn id="11" idx="0"/>
          </p:cNvCxnSpPr>
          <p:nvPr/>
        </p:nvCxnSpPr>
        <p:spPr>
          <a:xfrm rot="16200000" flipH="1">
            <a:off x="3170779" y="2708374"/>
            <a:ext cx="1934390" cy="927370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9" idx="2"/>
            <a:endCxn id="11" idx="0"/>
          </p:cNvCxnSpPr>
          <p:nvPr/>
        </p:nvCxnSpPr>
        <p:spPr>
          <a:xfrm rot="5400000">
            <a:off x="4079545" y="2726979"/>
            <a:ext cx="1934390" cy="890161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10" idx="2"/>
            <a:endCxn id="11" idx="0"/>
          </p:cNvCxnSpPr>
          <p:nvPr/>
        </p:nvCxnSpPr>
        <p:spPr>
          <a:xfrm rot="5400000">
            <a:off x="4988750" y="1827600"/>
            <a:ext cx="1924564" cy="2698745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325461" y="3356992"/>
            <a:ext cx="2547900" cy="5858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スケジューラ</a:t>
            </a:r>
            <a:endParaRPr kumimoji="1" lang="ja-JP" altLang="en-US" sz="24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728192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スケジューリング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リクエスト</a:t>
            </a:r>
            <a:r>
              <a:rPr kumimoji="1" lang="ja-JP" altLang="en-US" dirty="0" smtClean="0"/>
              <a:t>をどんな順番で処理するか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エレベータスケジューリングと</a:t>
            </a:r>
            <a:r>
              <a:rPr lang="en-US" altLang="ja-JP" dirty="0" smtClean="0"/>
              <a:t>(</a:t>
            </a:r>
            <a:r>
              <a:rPr lang="ja-JP" altLang="en-US" dirty="0" smtClean="0"/>
              <a:t>少し</a:t>
            </a:r>
            <a:r>
              <a:rPr lang="en-US" altLang="ja-JP" dirty="0" smtClean="0"/>
              <a:t>)</a:t>
            </a:r>
            <a:r>
              <a:rPr lang="ja-JP" altLang="en-US" dirty="0" smtClean="0"/>
              <a:t>似ている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619672" y="2204863"/>
            <a:ext cx="504056" cy="5040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</a:t>
            </a:r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1619672" y="2199363"/>
            <a:ext cx="504056" cy="5040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</a:t>
            </a:r>
            <a:endParaRPr kumimoji="1" lang="ja-JP" altLang="en-US" dirty="0"/>
          </a:p>
        </p:txBody>
      </p:sp>
      <p:sp>
        <p:nvSpPr>
          <p:cNvPr id="21" name="円/楕円 20"/>
          <p:cNvSpPr/>
          <p:nvPr/>
        </p:nvSpPr>
        <p:spPr>
          <a:xfrm>
            <a:off x="3422261" y="2214690"/>
            <a:ext cx="504056" cy="5040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</a:t>
            </a:r>
            <a:endParaRPr kumimoji="1"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1619671" y="2204862"/>
            <a:ext cx="504056" cy="5040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68344" y="35911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464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7 0.1081 L 0.3 0.11018 L 0.3 0.17778 L 0.29844 0.29004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7 0.1081 L 0.3 0.11018 L 0.3 0.17778 L 0.29844 0.29004 " pathEditMode="relative" ptsTypes="AAA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0" presetClass="pat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0.00017 0.1081 L 0.09826 0.11019 L 0.09826 0.17778 L 0.09774 0.29005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1449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3.7037E-7 L 0.0007 0.10278 L 0.29756 0.10162 L 0.29843 0.16829 " pathEditMode="relative" ptsTypes="AAAA"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6" grpId="2" animBg="1"/>
      <p:bldP spid="6" grpId="3" animBg="1"/>
      <p:bldP spid="18" grpId="0" animBg="1"/>
      <p:bldP spid="18" grpId="1" animBg="1"/>
      <p:bldP spid="18" grpId="2" animBg="1"/>
      <p:bldP spid="21" grpId="0" animBg="1"/>
      <p:bldP spid="21" grpId="1" animBg="1"/>
      <p:bldP spid="21" grpId="2" animBg="1"/>
      <p:bldP spid="23" grpId="0" animBg="1"/>
      <p:bldP spid="2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分岐予測</a:t>
            </a:r>
            <a:endParaRPr kumimoji="1" lang="ja-JP" altLang="en-US" dirty="0"/>
          </a:p>
        </p:txBody>
      </p:sp>
      <p:sp>
        <p:nvSpPr>
          <p:cNvPr id="4" name="フローチャート : 判断 3"/>
          <p:cNvSpPr/>
          <p:nvPr/>
        </p:nvSpPr>
        <p:spPr>
          <a:xfrm>
            <a:off x="1112832" y="2132856"/>
            <a:ext cx="2592288" cy="612648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≡ </a:t>
            </a:r>
            <a:r>
              <a:rPr kumimoji="1" lang="en-US" altLang="ja-JP" dirty="0" smtClean="0"/>
              <a:t>0 (</a:t>
            </a:r>
            <a:r>
              <a:rPr kumimoji="1" lang="en-US" altLang="ja-JP" dirty="0" err="1" smtClean="0"/>
              <a:t>mod3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フローチャート : 判断 4"/>
          <p:cNvSpPr/>
          <p:nvPr/>
        </p:nvSpPr>
        <p:spPr>
          <a:xfrm>
            <a:off x="1112832" y="4509120"/>
            <a:ext cx="2592288" cy="612648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ja-JP" dirty="0" err="1" smtClean="0"/>
              <a:t>i</a:t>
            </a:r>
            <a:r>
              <a:rPr lang="en-US" altLang="ja-JP" dirty="0" smtClean="0"/>
              <a:t> </a:t>
            </a:r>
            <a:r>
              <a:rPr lang="ja-JP" altLang="en-US" dirty="0"/>
              <a:t>＞</a:t>
            </a:r>
            <a:r>
              <a:rPr lang="ja-JP" altLang="en-US" dirty="0" smtClean="0"/>
              <a:t> </a:t>
            </a:r>
            <a:r>
              <a:rPr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1760904" y="2949034"/>
            <a:ext cx="1296144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ja-JP" dirty="0" smtClean="0"/>
              <a:t>print(“</a:t>
            </a:r>
            <a:r>
              <a:rPr lang="ja-JP" altLang="en-US" dirty="0" err="1" smtClean="0"/>
              <a:t>さん</a:t>
            </a:r>
            <a:r>
              <a:rPr lang="en-US" altLang="ja-JP" dirty="0" smtClean="0"/>
              <a:t>”)</a:t>
            </a:r>
            <a:endParaRPr kumimoji="1" lang="ja-JP" altLang="en-US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3275856" y="2949034"/>
            <a:ext cx="1296144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ja-JP" dirty="0" smtClean="0"/>
              <a:t>print(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フローチャート : 端子 8"/>
          <p:cNvSpPr/>
          <p:nvPr/>
        </p:nvSpPr>
        <p:spPr>
          <a:xfrm>
            <a:off x="1818398" y="1268760"/>
            <a:ext cx="1181156" cy="432048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開始</a:t>
            </a:r>
            <a:endParaRPr kumimoji="1" lang="ja-JP" altLang="en-US" dirty="0"/>
          </a:p>
        </p:txBody>
      </p:sp>
      <p:sp>
        <p:nvSpPr>
          <p:cNvPr id="10" name="フローチャート : 端子 9"/>
          <p:cNvSpPr/>
          <p:nvPr/>
        </p:nvSpPr>
        <p:spPr>
          <a:xfrm>
            <a:off x="1818398" y="5373216"/>
            <a:ext cx="1181156" cy="432048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9" idx="2"/>
            <a:endCxn id="4" idx="0"/>
          </p:cNvCxnSpPr>
          <p:nvPr/>
        </p:nvCxnSpPr>
        <p:spPr>
          <a:xfrm>
            <a:off x="2408976" y="170080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2"/>
            <a:endCxn id="7" idx="0"/>
          </p:cNvCxnSpPr>
          <p:nvPr/>
        </p:nvCxnSpPr>
        <p:spPr>
          <a:xfrm>
            <a:off x="2408976" y="2745504"/>
            <a:ext cx="0" cy="203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2"/>
            <a:endCxn id="21" idx="0"/>
          </p:cNvCxnSpPr>
          <p:nvPr/>
        </p:nvCxnSpPr>
        <p:spPr>
          <a:xfrm>
            <a:off x="2408976" y="3453090"/>
            <a:ext cx="2784" cy="335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2"/>
            <a:endCxn id="10" idx="0"/>
          </p:cNvCxnSpPr>
          <p:nvPr/>
        </p:nvCxnSpPr>
        <p:spPr>
          <a:xfrm>
            <a:off x="2408976" y="5121768"/>
            <a:ext cx="0" cy="25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フローチャート: 処理 20"/>
          <p:cNvSpPr/>
          <p:nvPr/>
        </p:nvSpPr>
        <p:spPr>
          <a:xfrm>
            <a:off x="1763688" y="3789040"/>
            <a:ext cx="1296144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ja-JP" dirty="0"/>
              <a:t>i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+ 1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1" idx="2"/>
            <a:endCxn id="5" idx="0"/>
          </p:cNvCxnSpPr>
          <p:nvPr/>
        </p:nvCxnSpPr>
        <p:spPr>
          <a:xfrm flipH="1">
            <a:off x="2408976" y="4293096"/>
            <a:ext cx="278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4" idx="3"/>
            <a:endCxn id="8" idx="0"/>
          </p:cNvCxnSpPr>
          <p:nvPr/>
        </p:nvCxnSpPr>
        <p:spPr>
          <a:xfrm>
            <a:off x="3705120" y="2439180"/>
            <a:ext cx="218808" cy="5098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8" idx="2"/>
            <a:endCxn id="21" idx="0"/>
          </p:cNvCxnSpPr>
          <p:nvPr/>
        </p:nvCxnSpPr>
        <p:spPr>
          <a:xfrm rot="5400000">
            <a:off x="2999869" y="2864981"/>
            <a:ext cx="335950" cy="15121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5" idx="1"/>
            <a:endCxn id="4" idx="0"/>
          </p:cNvCxnSpPr>
          <p:nvPr/>
        </p:nvCxnSpPr>
        <p:spPr>
          <a:xfrm rot="10800000" flipH="1">
            <a:off x="1112832" y="2132856"/>
            <a:ext cx="1296144" cy="2682588"/>
          </a:xfrm>
          <a:prstGeom prst="bentConnector4">
            <a:avLst>
              <a:gd name="adj1" fmla="val -17637"/>
              <a:gd name="adj2" fmla="val 10852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426274" y="5056433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Y</a:t>
            </a:r>
            <a:endParaRPr kumimoji="1" lang="ja-JP" altLang="en-US" sz="16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43905" y="2665646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Y</a:t>
            </a:r>
            <a:endParaRPr kumimoji="1" lang="ja-JP" altLang="en-US" sz="16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57255" y="5805264"/>
            <a:ext cx="321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まで</a:t>
            </a:r>
            <a:r>
              <a:rPr lang="en-US" altLang="ja-JP" dirty="0" smtClean="0"/>
              <a:t>3</a:t>
            </a:r>
            <a:r>
              <a:rPr lang="ja-JP" altLang="en-US" dirty="0" smtClean="0"/>
              <a:t>の倍数で“さん”他は数字を表示する。</a:t>
            </a:r>
            <a:endParaRPr lang="en-US" altLang="ja-JP" dirty="0" smtClean="0"/>
          </a:p>
          <a:p>
            <a:r>
              <a:rPr kumimoji="1" lang="en-US" altLang="ja-JP" dirty="0" smtClean="0"/>
              <a:t> 1 2 </a:t>
            </a:r>
            <a:r>
              <a:rPr kumimoji="1" lang="ja-JP" altLang="en-US" dirty="0" smtClean="0"/>
              <a:t>さん </a:t>
            </a:r>
            <a:r>
              <a:rPr kumimoji="1" lang="en-US" altLang="ja-JP" dirty="0" smtClean="0"/>
              <a:t>4 5 </a:t>
            </a:r>
            <a:r>
              <a:rPr kumimoji="1" lang="ja-JP" altLang="en-US" dirty="0" smtClean="0"/>
              <a:t>さん </a:t>
            </a:r>
            <a:r>
              <a:rPr kumimoji="1" lang="en-US" altLang="ja-JP" dirty="0" smtClean="0"/>
              <a:t>7 8 </a:t>
            </a:r>
            <a:r>
              <a:rPr kumimoji="1" lang="ja-JP" altLang="en-US" dirty="0" err="1" smtClean="0"/>
              <a:t>さん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4" name="四角形吹き出し 43"/>
          <p:cNvSpPr/>
          <p:nvPr/>
        </p:nvSpPr>
        <p:spPr>
          <a:xfrm>
            <a:off x="4716016" y="1556792"/>
            <a:ext cx="3672408" cy="1375400"/>
          </a:xfrm>
          <a:prstGeom prst="wedgeRectCallout">
            <a:avLst>
              <a:gd name="adj1" fmla="val -62681"/>
              <a:gd name="adj2" fmla="val -65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Ins="180000" rtlCol="0" anchor="t"/>
          <a:lstStyle/>
          <a:p>
            <a:r>
              <a:rPr kumimoji="1" lang="ja-JP" altLang="en-US" sz="2000" dirty="0" smtClean="0"/>
              <a:t>実行することなく結果</a:t>
            </a:r>
            <a:r>
              <a:rPr kumimoji="1" lang="en-US" altLang="ja-JP" sz="2000" dirty="0" smtClean="0"/>
              <a:t>(</a:t>
            </a:r>
            <a:r>
              <a:rPr lang="ja-JP" altLang="en-US" sz="2000" dirty="0"/>
              <a:t>場合分けの条件が成立するかどうか</a:t>
            </a:r>
            <a:endParaRPr lang="en-US" altLang="ja-JP" sz="2000" dirty="0"/>
          </a:p>
          <a:p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　を</a:t>
            </a:r>
            <a:r>
              <a:rPr kumimoji="1" lang="ja-JP" altLang="en-US" sz="2000" dirty="0" smtClean="0"/>
              <a:t>予測！</a:t>
            </a:r>
            <a:endParaRPr kumimoji="1" lang="en-US" altLang="ja-JP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2000" dirty="0" smtClean="0"/>
              <a:t>3</a:t>
            </a:r>
            <a:r>
              <a:rPr lang="ja-JP" altLang="en-US" sz="2000" dirty="0" smtClean="0"/>
              <a:t>回前の結果と同じ</a:t>
            </a:r>
            <a:endParaRPr kumimoji="1" lang="ja-JP" altLang="en-US" sz="2000" dirty="0"/>
          </a:p>
        </p:txBody>
      </p:sp>
      <p:sp>
        <p:nvSpPr>
          <p:cNvPr id="45" name="正方形/長方形 44"/>
          <p:cNvSpPr/>
          <p:nvPr/>
        </p:nvSpPr>
        <p:spPr>
          <a:xfrm>
            <a:off x="4716016" y="5225710"/>
            <a:ext cx="3680431" cy="989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９７％以上予測可能！</a:t>
            </a:r>
            <a:endParaRPr kumimoji="1" lang="ja-JP" altLang="en-US" sz="24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716016" y="3520988"/>
            <a:ext cx="3672408" cy="988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 smtClean="0"/>
              <a:t>事前に情報を与えず、実行時に学習・予測を行う。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902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分岐予測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152971"/>
              </p:ext>
            </p:extLst>
          </p:nvPr>
        </p:nvGraphicFramePr>
        <p:xfrm>
          <a:off x="971600" y="1412776"/>
          <a:ext cx="7272808" cy="2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23"/>
                <a:gridCol w="2720757"/>
                <a:gridCol w="1742309"/>
                <a:gridCol w="2110119"/>
              </a:tblGrid>
              <a:tr h="5028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順位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名前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所属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国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02804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bg1"/>
                          </a:solidFill>
                        </a:rPr>
                        <a:t>１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bg1"/>
                          </a:solidFill>
                        </a:rPr>
                        <a:t>Andre </a:t>
                      </a:r>
                      <a:r>
                        <a:rPr kumimoji="1" lang="en-US" altLang="ja-JP" sz="2400" dirty="0" err="1" smtClean="0">
                          <a:solidFill>
                            <a:schemeClr val="bg1"/>
                          </a:solidFill>
                        </a:rPr>
                        <a:t>Seznec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bg1"/>
                          </a:solidFill>
                        </a:rPr>
                        <a:t>INRIA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bg1"/>
                          </a:solidFill>
                        </a:rPr>
                        <a:t>フランス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86785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２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Yasuo</a:t>
                      </a:r>
                      <a:r>
                        <a:rPr kumimoji="1" lang="en-US" altLang="ja-JP" dirty="0" smtClean="0"/>
                        <a:t> Ishii, </a:t>
                      </a:r>
                      <a:r>
                        <a:rPr kumimoji="1" lang="en-US" altLang="ja-JP" b="1" dirty="0" smtClean="0"/>
                        <a:t>Keisuke Kuroyanagi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ja-JP" altLang="en-US" dirty="0" smtClean="0"/>
                        <a:t>ほか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人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東京大学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日本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0280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Daniel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Jimenez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テキサス大学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アメリカ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42" name="Picture 2" descr="C:\Users\ksk\Documents\IS\opc\andre_seznec2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77207"/>
            <a:ext cx="3000077" cy="218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592346" y="4188025"/>
            <a:ext cx="49552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この人のところに行って</a:t>
            </a:r>
            <a:r>
              <a:rPr lang="ja-JP" altLang="en-US" sz="2800" dirty="0" smtClean="0"/>
              <a:t>きました</a:t>
            </a:r>
            <a:endParaRPr lang="en-US" altLang="ja-JP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kumimoji="1" lang="en-US" altLang="ja-JP" sz="2800" dirty="0" smtClean="0"/>
              <a:t>3/17 – 7/25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63888" y="5392717"/>
            <a:ext cx="5350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 smtClean="0"/>
              <a:t>ISCA2010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General Chair (</a:t>
            </a:r>
            <a:r>
              <a:rPr lang="ja-JP" altLang="en-US" sz="2800" dirty="0" smtClean="0"/>
              <a:t>一番偉い</a:t>
            </a:r>
            <a:r>
              <a:rPr lang="en-US" altLang="ja-JP" sz="2800" dirty="0" smtClean="0"/>
              <a:t>)</a:t>
            </a:r>
          </a:p>
          <a:p>
            <a:r>
              <a:rPr kumimoji="1" lang="en-US" altLang="ja-JP" sz="2800" dirty="0" smtClean="0"/>
              <a:t>Alpha </a:t>
            </a:r>
            <a:r>
              <a:rPr kumimoji="1" lang="en-US" altLang="ja-JP" sz="2800" dirty="0" err="1" smtClean="0"/>
              <a:t>EV8</a:t>
            </a:r>
            <a:r>
              <a:rPr kumimoji="1" lang="en-US" altLang="ja-JP" sz="2800" dirty="0" smtClean="0"/>
              <a:t> (CPU)</a:t>
            </a:r>
            <a:r>
              <a:rPr lang="ja-JP" altLang="en-US" sz="2800" dirty="0" smtClean="0"/>
              <a:t>　設計者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87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フランス</a:t>
            </a:r>
            <a:endParaRPr kumimoji="1" lang="ja-JP" altLang="en-US" dirty="0"/>
          </a:p>
        </p:txBody>
      </p:sp>
      <p:pic>
        <p:nvPicPr>
          <p:cNvPr id="11266" name="Picture 2" descr="C:\Users\ksk\Documents\IS\opc\いししいいいいEurope_Outline_Map_Sup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-1274914"/>
            <a:ext cx="8136904" cy="8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8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畔柳 圭佑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くろやなぎ けいすけ</a:t>
            </a:r>
            <a:endParaRPr lang="en-US" altLang="ja-JP" dirty="0" smtClean="0"/>
          </a:p>
          <a:p>
            <a:pPr lvl="2"/>
            <a:r>
              <a:rPr kumimoji="1" lang="en-US" altLang="ja-JP" dirty="0" err="1" smtClean="0"/>
              <a:t>ksk9687</a:t>
            </a:r>
            <a:endParaRPr kumimoji="1" lang="en-US" altLang="ja-JP" dirty="0" smtClean="0"/>
          </a:p>
          <a:p>
            <a:r>
              <a:rPr kumimoji="1" lang="ja-JP" altLang="en-US" dirty="0" smtClean="0"/>
              <a:t>愛知県 岡崎高校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2006</a:t>
            </a:r>
            <a:r>
              <a:rPr lang="ja-JP" altLang="en-US" dirty="0" smtClean="0"/>
              <a:t>年 東京大学</a:t>
            </a:r>
            <a:r>
              <a:rPr lang="en-US" altLang="ja-JP" dirty="0"/>
              <a:t> </a:t>
            </a:r>
            <a:r>
              <a:rPr lang="ja-JP" altLang="en-US" dirty="0" smtClean="0"/>
              <a:t>理科一類</a:t>
            </a:r>
            <a:endParaRPr kumimoji="1" lang="en-US" altLang="ja-JP" dirty="0" smtClean="0"/>
          </a:p>
          <a:p>
            <a:r>
              <a:rPr lang="en-US" altLang="ja-JP" dirty="0" smtClean="0"/>
              <a:t>2009</a:t>
            </a:r>
            <a:r>
              <a:rPr lang="ja-JP" altLang="en-US" dirty="0" smtClean="0"/>
              <a:t>年 理学部 情報科学科</a:t>
            </a:r>
            <a:endParaRPr lang="en-US" altLang="ja-JP" dirty="0" smtClean="0"/>
          </a:p>
          <a:p>
            <a:r>
              <a:rPr lang="en-US" altLang="ja-JP" dirty="0" smtClean="0"/>
              <a:t>2011</a:t>
            </a:r>
            <a:r>
              <a:rPr lang="ja-JP" altLang="en-US" dirty="0" smtClean="0"/>
              <a:t>年</a:t>
            </a:r>
            <a:r>
              <a:rPr lang="en-US" altLang="ja-JP" dirty="0"/>
              <a:t> </a:t>
            </a:r>
            <a:r>
              <a:rPr lang="ja-JP" altLang="en-US" dirty="0" smtClean="0"/>
              <a:t>情報理工学系研究科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コンピュータ科学専攻 </a:t>
            </a:r>
            <a:r>
              <a:rPr lang="ja-JP" altLang="en-US" dirty="0"/>
              <a:t>平木研究室</a:t>
            </a:r>
            <a:endParaRPr kumimoji="1" lang="en-US" altLang="ja-JP" dirty="0" smtClean="0"/>
          </a:p>
        </p:txBody>
      </p:sp>
      <p:sp>
        <p:nvSpPr>
          <p:cNvPr id="4" name="左矢印吹き出し 3"/>
          <p:cNvSpPr/>
          <p:nvPr/>
        </p:nvSpPr>
        <p:spPr>
          <a:xfrm>
            <a:off x="6372200" y="3933056"/>
            <a:ext cx="2304256" cy="2060848"/>
          </a:xfrm>
          <a:prstGeom prst="leftArrowCallout">
            <a:avLst>
              <a:gd name="adj1" fmla="val 29225"/>
              <a:gd name="adj2" fmla="val 32043"/>
              <a:gd name="adj3" fmla="val 21126"/>
              <a:gd name="adj4" fmla="val 72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5</a:t>
            </a:r>
            <a:r>
              <a:rPr kumimoji="1" lang="ja-JP" altLang="en-US" sz="4000" dirty="0" smtClean="0"/>
              <a:t>年</a:t>
            </a:r>
            <a:r>
              <a:rPr kumimoji="1" lang="en-US" altLang="ja-JP" sz="4000" dirty="0" smtClean="0"/>
              <a:t>!?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89857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フランス</a:t>
            </a:r>
            <a:endParaRPr kumimoji="1" lang="ja-JP" altLang="en-US" dirty="0"/>
          </a:p>
        </p:txBody>
      </p:sp>
      <p:pic>
        <p:nvPicPr>
          <p:cNvPr id="11266" name="Picture 2" descr="C:\Users\ksk\Documents\IS\opc\いししいいいいEurope_Outline_Map_Sup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-1274914"/>
            <a:ext cx="8136904" cy="8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sk\Documents\IS\opc\39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005" y="4501272"/>
            <a:ext cx="477303" cy="44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89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レンヌ、フランス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3314" name="Picture 2" descr="C:\Users\ksk\Documents\IS\opc\country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82" y="1124744"/>
            <a:ext cx="5663494" cy="54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星 5 3"/>
          <p:cNvSpPr/>
          <p:nvPr/>
        </p:nvSpPr>
        <p:spPr>
          <a:xfrm>
            <a:off x="2965447" y="2903715"/>
            <a:ext cx="216024" cy="216024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46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ja-JP" dirty="0" smtClean="0"/>
              <a:t>Institut </a:t>
            </a:r>
            <a:r>
              <a:rPr lang="fr-FR" altLang="ja-JP" dirty="0"/>
              <a:t>National de Recherche en Informatique et </a:t>
            </a:r>
            <a:r>
              <a:rPr lang="fr-FR" altLang="ja-JP" dirty="0" smtClean="0"/>
              <a:t>Automatique</a:t>
            </a:r>
          </a:p>
          <a:p>
            <a:r>
              <a:rPr lang="ja-JP" altLang="en-US" dirty="0" smtClean="0"/>
              <a:t>国立 情報学 自動制御 研究所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OCaml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Coq</a:t>
            </a:r>
          </a:p>
          <a:p>
            <a:pPr lvl="1"/>
            <a:r>
              <a:rPr kumimoji="1" lang="en-US" altLang="ja-JP" dirty="0" err="1" smtClean="0"/>
              <a:t>Scilab</a:t>
            </a:r>
            <a:endParaRPr kumimoji="1" lang="ja-JP" altLang="en-US" dirty="0"/>
          </a:p>
        </p:txBody>
      </p:sp>
      <p:pic>
        <p:nvPicPr>
          <p:cNvPr id="1026" name="Picture 2" descr="C:\Users\ksk\Documents\IS\opc\logo_INR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2655"/>
            <a:ext cx="19050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sk\Documents\IS\opc\coq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915633"/>
            <a:ext cx="6286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sk\Documents\IS\opc\Scilab-WebS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695" y="5131382"/>
            <a:ext cx="1223909" cy="63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ksk\Documents\IS\opc\caml.128x58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173588"/>
            <a:ext cx="12192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89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どうして、海外に行くの？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研究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研究対象はたくさんある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アメリカ</a:t>
            </a:r>
            <a:r>
              <a:rPr lang="ja-JP" altLang="en-US" dirty="0" smtClean="0"/>
              <a:t>の有名大学がすべてではない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知り合いが増える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英語でコミュニケーション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やる気が出る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4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海外に行くには？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5338936" cy="511256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海外の大学に入学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交換</a:t>
            </a:r>
            <a:r>
              <a:rPr lang="ja-JP" altLang="en-US" dirty="0"/>
              <a:t>留学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インターン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solidFill>
                  <a:srgbClr val="FF0000"/>
                </a:solidFill>
              </a:rPr>
              <a:t>研究所</a:t>
            </a:r>
            <a:r>
              <a:rPr kumimoji="1" lang="ja-JP" altLang="en-US" dirty="0" smtClean="0"/>
              <a:t>・企業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学会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/>
              <a:t>その他</a:t>
            </a:r>
            <a:endParaRPr kumimoji="1" lang="ja-JP" altLang="en-US" dirty="0"/>
          </a:p>
        </p:txBody>
      </p:sp>
      <p:sp>
        <p:nvSpPr>
          <p:cNvPr id="4" name="上下矢印 3"/>
          <p:cNvSpPr/>
          <p:nvPr/>
        </p:nvSpPr>
        <p:spPr>
          <a:xfrm>
            <a:off x="6876256" y="1916832"/>
            <a:ext cx="1296144" cy="33843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24218" y="1268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長期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31112" y="54452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短期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584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海外に行くには？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147248" cy="1584176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私の</a:t>
            </a:r>
            <a:r>
              <a:rPr lang="ja-JP" altLang="en-US" dirty="0" smtClean="0"/>
              <a:t>場合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研究所へのインターン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4</a:t>
            </a:r>
            <a:r>
              <a:rPr lang="ja-JP" altLang="en-US" dirty="0" smtClean="0"/>
              <a:t>か月</a:t>
            </a:r>
            <a:endParaRPr lang="en-US" altLang="ja-JP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1789899" y="3450704"/>
            <a:ext cx="54413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800" dirty="0"/>
              <a:t>分岐予測</a:t>
            </a:r>
            <a:r>
              <a:rPr lang="ja-JP" altLang="en-US" sz="2800" dirty="0" smtClean="0"/>
              <a:t>コンテストで会う</a:t>
            </a:r>
            <a:endParaRPr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1805473" y="4602832"/>
            <a:ext cx="54413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800" dirty="0"/>
              <a:t>お願いする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1789899" y="5682952"/>
            <a:ext cx="54413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800" dirty="0"/>
              <a:t>行く</a:t>
            </a:r>
          </a:p>
        </p:txBody>
      </p:sp>
    </p:spTree>
    <p:extLst>
      <p:ext uri="{BB962C8B-B14F-4D97-AF65-F5344CB8AC3E}">
        <p14:creationId xmlns:p14="http://schemas.microsoft.com/office/powerpoint/2010/main" val="302069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生活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170444"/>
              </p:ext>
            </p:extLst>
          </p:nvPr>
        </p:nvGraphicFramePr>
        <p:xfrm>
          <a:off x="457200" y="1196752"/>
          <a:ext cx="3610744" cy="54864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854056"/>
                <a:gridCol w="2756688"/>
              </a:tblGrid>
              <a:tr h="36557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起床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557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朝ごはん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557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出勤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557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カフェ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557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10:30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研究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557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ランチ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557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カフェ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557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13:30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研究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557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カフェ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557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16:00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研究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557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帰宅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557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買い物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557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夕食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557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ネットなど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6557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就寝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283968" y="1412776"/>
            <a:ext cx="4248472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kumimoji="1" sz="32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kumimoji="1" sz="28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kumimoji="1" sz="24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規則正しい生活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コンビニない</a:t>
            </a:r>
            <a:endParaRPr lang="en-US" altLang="ja-JP" dirty="0" smtClean="0"/>
          </a:p>
          <a:p>
            <a:pPr lvl="1"/>
            <a:r>
              <a:rPr lang="ja-JP" altLang="en-US" dirty="0"/>
              <a:t>夜</a:t>
            </a:r>
            <a:r>
              <a:rPr lang="ja-JP" altLang="en-US" dirty="0" smtClean="0"/>
              <a:t>暗い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日曜お店やってない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カフェ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コーヒー </a:t>
            </a:r>
            <a:r>
              <a:rPr lang="en-US" altLang="ja-JP" dirty="0" smtClean="0"/>
              <a:t>30</a:t>
            </a:r>
            <a:r>
              <a:rPr lang="ja-JP" altLang="en-US" dirty="0" smtClean="0"/>
              <a:t>円程度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57053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言葉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ja-JP" altLang="en-US" dirty="0"/>
              <a:t>研究所</a:t>
            </a:r>
            <a:endParaRPr lang="en-US" altLang="ja-JP" dirty="0"/>
          </a:p>
          <a:p>
            <a:pPr lvl="1"/>
            <a:r>
              <a:rPr lang="ja-JP" altLang="en-US" dirty="0"/>
              <a:t>研究　→　英語</a:t>
            </a:r>
            <a:endParaRPr lang="en-US" altLang="ja-JP" dirty="0"/>
          </a:p>
          <a:p>
            <a:pPr lvl="1"/>
            <a:r>
              <a:rPr lang="ja-JP" altLang="en-US" dirty="0"/>
              <a:t>フランス人</a:t>
            </a:r>
            <a:r>
              <a:rPr lang="ja-JP" altLang="en-US" dirty="0" smtClean="0"/>
              <a:t>同士の</a:t>
            </a:r>
            <a:r>
              <a:rPr lang="ja-JP" altLang="en-US" dirty="0" smtClean="0"/>
              <a:t>雑談</a:t>
            </a:r>
            <a:r>
              <a:rPr kumimoji="1" lang="ja-JP" altLang="en-US" dirty="0" smtClean="0"/>
              <a:t>→</a:t>
            </a:r>
            <a:r>
              <a:rPr kumimoji="1" lang="ja-JP" altLang="en-US" dirty="0" smtClean="0"/>
              <a:t>　フランス語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英語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嫌い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大学入試　</a:t>
            </a:r>
            <a:r>
              <a:rPr lang="en-US" altLang="ja-JP" dirty="0" smtClean="0"/>
              <a:t>40/120</a:t>
            </a:r>
            <a:r>
              <a:rPr lang="ja-JP" altLang="en-US" dirty="0" smtClean="0"/>
              <a:t>点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大学院入試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TOEFL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42/120</a:t>
            </a:r>
            <a:r>
              <a:rPr kumimoji="1" lang="ja-JP" altLang="en-US" dirty="0" smtClean="0"/>
              <a:t>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フランスの田舎では通じない！！！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3418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言葉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フランス語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少し勉強した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買い物できるくらいになった！？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あいさつ</a:t>
            </a:r>
            <a:endParaRPr lang="en-US" altLang="ja-JP" dirty="0"/>
          </a:p>
          <a:p>
            <a:pPr lvl="2"/>
            <a:r>
              <a:rPr lang="ja-JP" altLang="en-US" dirty="0" smtClean="0"/>
              <a:t>しないと無視される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ベルギー・スイスでもつかえる！！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3792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食事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留学中、最も苦労した！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レストラン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15</a:t>
            </a:r>
            <a:r>
              <a:rPr lang="ja-JP" altLang="en-US" dirty="0" smtClean="0"/>
              <a:t>ユーロ</a:t>
            </a:r>
            <a:r>
              <a:rPr lang="en-US" altLang="ja-JP" dirty="0" smtClean="0"/>
              <a:t>~</a:t>
            </a:r>
          </a:p>
          <a:p>
            <a:pPr lvl="2"/>
            <a:r>
              <a:rPr kumimoji="1" lang="ja-JP" altLang="en-US" dirty="0" smtClean="0"/>
              <a:t>安いのはまずい</a:t>
            </a:r>
            <a:r>
              <a:rPr kumimoji="1" lang="en-US" altLang="ja-JP" dirty="0" smtClean="0"/>
              <a:t>!!</a:t>
            </a:r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ファストフード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マック　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ユーロくらい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ケバブ　</a:t>
            </a:r>
            <a:r>
              <a:rPr lang="en-US" altLang="ja-JP" dirty="0" smtClean="0"/>
              <a:t>4.5</a:t>
            </a:r>
            <a:r>
              <a:rPr lang="ja-JP" altLang="en-US" dirty="0" smtClean="0"/>
              <a:t>ユーロ</a:t>
            </a:r>
            <a:r>
              <a:rPr lang="en-US" altLang="ja-JP" dirty="0" smtClean="0"/>
              <a:t>!!</a:t>
            </a:r>
            <a:endParaRPr kumimoji="1" lang="ja-JP" altLang="en-US" dirty="0"/>
          </a:p>
        </p:txBody>
      </p:sp>
      <p:pic>
        <p:nvPicPr>
          <p:cNvPr id="5123" name="Picture 3" descr="C:\Users\ksk\Documents\IS\opc\224854_10150978650734850_195041630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49080"/>
            <a:ext cx="3435880" cy="257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77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err="1" smtClean="0"/>
              <a:t>うわっ</a:t>
            </a:r>
            <a:r>
              <a:rPr lang="en-US" altLang="ja-JP" dirty="0" smtClean="0"/>
              <a:t>…</a:t>
            </a:r>
            <a:r>
              <a:rPr lang="ja-JP" altLang="en-US" dirty="0" smtClean="0"/>
              <a:t>私の点数低すぎ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7715200" cy="4968552"/>
          </a:xfrm>
        </p:spPr>
        <p:txBody>
          <a:bodyPr>
            <a:normAutofit/>
          </a:bodyPr>
          <a:lstStyle/>
          <a:p>
            <a:r>
              <a:rPr lang="ja-JP" altLang="en-US" dirty="0"/>
              <a:t>学部</a:t>
            </a:r>
            <a:r>
              <a:rPr lang="en-US" altLang="ja-JP" dirty="0" smtClean="0"/>
              <a:t>2</a:t>
            </a:r>
            <a:r>
              <a:rPr lang="ja-JP" altLang="en-US" dirty="0" smtClean="0"/>
              <a:t>年生になるには？</a:t>
            </a:r>
            <a:endParaRPr lang="en-US" altLang="ja-JP" dirty="0" smtClean="0"/>
          </a:p>
          <a:p>
            <a:r>
              <a:rPr lang="ja-JP" altLang="en-US" dirty="0" smtClean="0"/>
              <a:t>第二外国語平均点</a:t>
            </a:r>
            <a:r>
              <a:rPr lang="en-US" altLang="ja-JP" dirty="0" smtClean="0">
                <a:solidFill>
                  <a:srgbClr val="FF0000"/>
                </a:solidFill>
              </a:rPr>
              <a:t>40</a:t>
            </a:r>
            <a:r>
              <a:rPr lang="ja-JP" altLang="en-US" dirty="0" smtClean="0">
                <a:solidFill>
                  <a:srgbClr val="FF0000"/>
                </a:solidFill>
              </a:rPr>
              <a:t>点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2</a:t>
            </a:r>
            <a:r>
              <a:rPr lang="ja-JP" altLang="en-US" dirty="0" smtClean="0"/>
              <a:t>学期 </a:t>
            </a:r>
            <a:r>
              <a:rPr lang="en-US" altLang="ja-JP" dirty="0"/>
              <a:t>×</a:t>
            </a:r>
            <a:r>
              <a:rPr lang="en-US" altLang="ja-JP" dirty="0" smtClean="0"/>
              <a:t> 2</a:t>
            </a:r>
            <a:r>
              <a:rPr kumimoji="1" lang="ja-JP" altLang="en-US" dirty="0" smtClean="0"/>
              <a:t>コマ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</a:rPr>
              <a:t>34.5</a:t>
            </a:r>
            <a:r>
              <a:rPr kumimoji="1" lang="ja-JP" altLang="en-US" dirty="0" smtClean="0">
                <a:solidFill>
                  <a:srgbClr val="FF0000"/>
                </a:solidFill>
              </a:rPr>
              <a:t>点！！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フラ語取るバカ、ス</a:t>
            </a:r>
            <a:r>
              <a:rPr lang="ja-JP" altLang="en-US" dirty="0" err="1"/>
              <a:t>ぺ</a:t>
            </a:r>
            <a:r>
              <a:rPr lang="ja-JP" altLang="en-US" dirty="0"/>
              <a:t>語落とす</a:t>
            </a:r>
            <a:r>
              <a:rPr lang="ja-JP" altLang="en-US" dirty="0" smtClean="0"/>
              <a:t>バカ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何とか </a:t>
            </a:r>
            <a:r>
              <a:rPr kumimoji="1" lang="ja-JP" altLang="en-US" sz="3600" b="1" dirty="0" smtClean="0"/>
              <a:t>理学部情報科学科 </a:t>
            </a:r>
            <a:r>
              <a:rPr kumimoji="1" lang="ja-JP" altLang="en-US" dirty="0" smtClean="0"/>
              <a:t>に進学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184" y="1628800"/>
            <a:ext cx="2160240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sz="2400" dirty="0" smtClean="0"/>
              <a:t>0-49 </a:t>
            </a:r>
            <a:r>
              <a:rPr lang="ja-JP" altLang="en-US" sz="2400" dirty="0" smtClean="0"/>
              <a:t>不可</a:t>
            </a:r>
            <a:endParaRPr lang="en-US" altLang="ja-JP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sz="2400" dirty="0" smtClean="0"/>
              <a:t>50-64 </a:t>
            </a:r>
            <a:r>
              <a:rPr kumimoji="1" lang="ja-JP" altLang="en-US" sz="2400" dirty="0" smtClean="0"/>
              <a:t>可</a:t>
            </a:r>
            <a:endParaRPr kumimoji="1" lang="en-US" altLang="ja-JP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2400" dirty="0" smtClean="0"/>
              <a:t>65-79 </a:t>
            </a:r>
            <a:r>
              <a:rPr lang="ja-JP" altLang="en-US" sz="2400" dirty="0" smtClean="0"/>
              <a:t>良</a:t>
            </a:r>
            <a:endParaRPr lang="en-US" altLang="ja-JP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2400" dirty="0" smtClean="0"/>
              <a:t>80-100 </a:t>
            </a:r>
            <a:r>
              <a:rPr lang="ja-JP" altLang="en-US" sz="2400" dirty="0" smtClean="0"/>
              <a:t>優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962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食事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自炊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安い！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日本ではしない</a:t>
            </a:r>
            <a:r>
              <a:rPr kumimoji="1" lang="en-US" altLang="ja-JP" dirty="0" smtClean="0"/>
              <a:t>…</a:t>
            </a:r>
          </a:p>
          <a:p>
            <a:r>
              <a:rPr kumimoji="1" lang="ja-JP" altLang="en-US" dirty="0" smtClean="0"/>
              <a:t>主なメニュー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ピザ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ステーキ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蒸し野菜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クレープ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味噌汁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388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食事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日本食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寿司</a:t>
            </a:r>
            <a:endParaRPr lang="en-US" altLang="ja-JP" dirty="0" smtClean="0"/>
          </a:p>
          <a:p>
            <a:pPr lvl="1"/>
            <a:r>
              <a:rPr lang="ja-JP" altLang="en-US" dirty="0"/>
              <a:t>カップラーメン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パリにはいっぱい！</a:t>
            </a:r>
            <a:endParaRPr kumimoji="1" lang="ja-JP" altLang="en-US" dirty="0"/>
          </a:p>
        </p:txBody>
      </p:sp>
      <p:pic>
        <p:nvPicPr>
          <p:cNvPr id="6146" name="Picture 2" descr="C:\Users\ksk\Documents\IS\opc\456818_10150789601564850_243193157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72950"/>
            <a:ext cx="2657854" cy="35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ksk\Documents\IS\opc\165870_10151047779864850_1416759174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47043"/>
            <a:ext cx="3159616" cy="236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85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3898776" cy="49685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44000">
            <a:normAutofit/>
          </a:bodyPr>
          <a:lstStyle/>
          <a:p>
            <a:r>
              <a:rPr lang="ja-JP" altLang="en-US" sz="2800" dirty="0" smtClean="0"/>
              <a:t>大学院</a:t>
            </a:r>
            <a:endParaRPr lang="en-US" altLang="ja-JP" sz="2800" dirty="0" smtClean="0"/>
          </a:p>
          <a:p>
            <a:pPr lvl="1"/>
            <a:r>
              <a:rPr kumimoji="1" lang="ja-JP" altLang="en-US" sz="2400" dirty="0" smtClean="0"/>
              <a:t>海外派遣プログラム</a:t>
            </a:r>
            <a:endParaRPr kumimoji="1" lang="en-US" altLang="ja-JP" sz="2400" dirty="0" smtClean="0"/>
          </a:p>
          <a:p>
            <a:pPr lvl="1"/>
            <a:r>
              <a:rPr kumimoji="1" lang="en-US" altLang="ja-JP" sz="2400" dirty="0" smtClean="0"/>
              <a:t>10</a:t>
            </a:r>
            <a:r>
              <a:rPr kumimoji="1" lang="ja-JP" altLang="en-US" sz="2400" dirty="0" smtClean="0"/>
              <a:t>万円</a:t>
            </a:r>
            <a:r>
              <a:rPr kumimoji="1" lang="en-US" altLang="ja-JP" sz="2400" dirty="0" smtClean="0"/>
              <a:t>/</a:t>
            </a:r>
            <a:r>
              <a:rPr kumimoji="1" lang="ja-JP" altLang="en-US" sz="2400" dirty="0" smtClean="0"/>
              <a:t>月 くらい</a:t>
            </a:r>
            <a:endParaRPr kumimoji="1" lang="en-US" altLang="ja-JP" sz="2400" dirty="0" smtClean="0"/>
          </a:p>
          <a:p>
            <a:r>
              <a:rPr lang="en-US" altLang="ja-JP" dirty="0" smtClean="0"/>
              <a:t>INRIA</a:t>
            </a:r>
          </a:p>
          <a:p>
            <a:pPr lvl="1"/>
            <a:r>
              <a:rPr kumimoji="1" lang="en-US" altLang="ja-JP" dirty="0" smtClean="0"/>
              <a:t>1100</a:t>
            </a:r>
            <a:r>
              <a:rPr kumimoji="1" lang="ja-JP" altLang="en-US" dirty="0" smtClean="0"/>
              <a:t>ユーロ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月</a:t>
            </a:r>
            <a:endParaRPr kumimoji="1" lang="en-US" altLang="ja-JP" dirty="0" smtClean="0"/>
          </a:p>
          <a:p>
            <a:pPr lvl="1"/>
            <a:endParaRPr lang="en-US" altLang="ja-JP" sz="2400" dirty="0"/>
          </a:p>
          <a:p>
            <a:pPr lvl="1"/>
            <a:endParaRPr kumimoji="1" lang="en-US" altLang="ja-JP" sz="2400" dirty="0" smtClean="0"/>
          </a:p>
          <a:p>
            <a:endParaRPr kumimoji="1" lang="ja-JP" altLang="en-US" sz="28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644008" y="1412776"/>
            <a:ext cx="3898776" cy="4968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180000" tIns="14400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kumimoji="1" sz="32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kumimoji="1" sz="28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kumimoji="1" sz="24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 smtClean="0"/>
              <a:t>家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280</a:t>
            </a:r>
            <a:r>
              <a:rPr lang="ja-JP" altLang="en-US" sz="2400" dirty="0" smtClean="0"/>
              <a:t>ユーロ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月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光熱費・ネット 含む</a:t>
            </a:r>
            <a:endParaRPr lang="en-US" altLang="ja-JP" sz="2000" dirty="0" smtClean="0"/>
          </a:p>
          <a:p>
            <a:r>
              <a:rPr lang="ja-JP" altLang="en-US" sz="2800" dirty="0" smtClean="0"/>
              <a:t>昼食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2.25</a:t>
            </a:r>
            <a:r>
              <a:rPr lang="ja-JP" altLang="en-US" sz="2400" dirty="0" smtClean="0"/>
              <a:t>ユーロ</a:t>
            </a:r>
            <a:endParaRPr lang="en-US" altLang="ja-JP" sz="2400" dirty="0" smtClean="0"/>
          </a:p>
          <a:p>
            <a:r>
              <a:rPr lang="ja-JP" altLang="en-US" sz="2800" dirty="0"/>
              <a:t>スーパー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安い</a:t>
            </a:r>
            <a:endParaRPr lang="en-US" altLang="ja-JP" sz="2400" dirty="0" smtClean="0"/>
          </a:p>
          <a:p>
            <a:r>
              <a:rPr lang="ja-JP" altLang="en-US" sz="2800" dirty="0" smtClean="0"/>
              <a:t>保険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2</a:t>
            </a:r>
            <a:r>
              <a:rPr lang="ja-JP" altLang="en-US" sz="2400" dirty="0" smtClean="0"/>
              <a:t>万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月くらい</a:t>
            </a:r>
            <a:endParaRPr lang="en-US" altLang="ja-JP" sz="2400" dirty="0" smtClean="0"/>
          </a:p>
          <a:p>
            <a:pPr lvl="1"/>
            <a:endParaRPr lang="en-US" altLang="ja-JP" dirty="0" smtClean="0"/>
          </a:p>
          <a:p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884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おまけ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72819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フランスでの日本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漫画・アニメ・ゲーム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寿司</a:t>
            </a:r>
            <a:endParaRPr kumimoji="1" lang="en-US" altLang="ja-JP" dirty="0" smtClean="0"/>
          </a:p>
        </p:txBody>
      </p:sp>
      <p:pic>
        <p:nvPicPr>
          <p:cNvPr id="1026" name="Picture 2" descr="C:\Users\ksk\Documents\IS\opc\557241_10151047780464850_22942151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0" y="3284984"/>
            <a:ext cx="4166460" cy="312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sk\Documents\IS\opc\380646_10151032327419850_7894552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84984"/>
            <a:ext cx="4113245" cy="308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74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おまけ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0963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たくさん旅行に行った！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イギリス、スウェーデン、ノルウェー、デンマーク、ベルギー</a:t>
            </a:r>
            <a:r>
              <a:rPr lang="ja-JP" altLang="en-US" dirty="0"/>
              <a:t>、</a:t>
            </a:r>
            <a:r>
              <a:rPr kumimoji="1" lang="ja-JP" altLang="en-US" dirty="0" smtClean="0"/>
              <a:t>スイス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学会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アメリカ　ポートランド</a:t>
            </a:r>
            <a:endParaRPr kumimoji="1" lang="en-US" altLang="ja-JP" dirty="0" smtClean="0"/>
          </a:p>
        </p:txBody>
      </p:sp>
      <p:pic>
        <p:nvPicPr>
          <p:cNvPr id="2050" name="Picture 2" descr="C:\Users\ksk\Documents\IS\opc\527774_10150951151314850_129530404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59" y="3888432"/>
            <a:ext cx="3899925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sk\Documents\IS\opc\418367_10151070821799850_1215680530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88432"/>
            <a:ext cx="3899925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90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おまけ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財布をすられた！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最大の</a:t>
            </a:r>
            <a:r>
              <a:rPr lang="ja-JP" altLang="en-US" dirty="0" smtClean="0"/>
              <a:t>思い出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ノルウェー　オスロ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地下鉄駅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/>
              <a:t>所持</a:t>
            </a:r>
            <a:r>
              <a:rPr lang="ja-JP" altLang="en-US" dirty="0" smtClean="0"/>
              <a:t>金</a:t>
            </a:r>
            <a:r>
              <a:rPr lang="en-US" altLang="ja-JP" dirty="0" smtClean="0"/>
              <a:t>0</a:t>
            </a:r>
            <a:r>
              <a:rPr lang="ja-JP" altLang="en-US" dirty="0"/>
              <a:t>円！！　＼</a:t>
            </a:r>
            <a:r>
              <a:rPr lang="en-US" altLang="ja-JP" dirty="0"/>
              <a:t>(^o^)</a:t>
            </a:r>
            <a:r>
              <a:rPr lang="ja-JP" altLang="en-US" dirty="0"/>
              <a:t>／</a:t>
            </a:r>
            <a:endParaRPr kumimoji="1" lang="ja-JP" altLang="en-US" dirty="0"/>
          </a:p>
        </p:txBody>
      </p:sp>
      <p:pic>
        <p:nvPicPr>
          <p:cNvPr id="7170" name="Picture 2" descr="C:\Users\ksk\Documents\IS\opc\292246_10150950857729850_203127033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509120"/>
            <a:ext cx="297633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01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37194"/>
          </a:xfrm>
        </p:spPr>
        <p:txBody>
          <a:bodyPr/>
          <a:lstStyle/>
          <a:p>
            <a:r>
              <a:rPr kumimoji="1" lang="ja-JP" altLang="en-US" dirty="0" smtClean="0"/>
              <a:t>早いコンピュータをつくりたい！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アーキテクチャ</a:t>
            </a:r>
            <a:endParaRPr lang="en-US" altLang="ja-JP" dirty="0"/>
          </a:p>
          <a:p>
            <a:pPr lvl="1"/>
            <a:r>
              <a:rPr lang="ja-JP" altLang="en-US" dirty="0" smtClean="0"/>
              <a:t>コンピュータ上の知能が人間を超える！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留学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大学</a:t>
            </a:r>
            <a:r>
              <a:rPr lang="en-US" altLang="ja-JP" dirty="0" smtClean="0"/>
              <a:t>(</a:t>
            </a:r>
            <a:r>
              <a:rPr lang="ja-JP" altLang="en-US" dirty="0" smtClean="0"/>
              <a:t>院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では海外に行く機会がたくさん！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異文化コミュニケーション</a:t>
            </a:r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日本の食べ物はおいしい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36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宣伝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800" dirty="0" smtClean="0"/>
              <a:t>計算機の昔と今、未来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小柴ホール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13:00-13:40</a:t>
            </a:r>
          </a:p>
          <a:p>
            <a:endParaRPr lang="en-US" altLang="ja-JP" sz="2800" dirty="0" smtClean="0"/>
          </a:p>
          <a:p>
            <a:r>
              <a:rPr lang="ja-JP" altLang="en-US" sz="2800" dirty="0"/>
              <a:t>コンピュータで証明を</a:t>
            </a:r>
            <a:r>
              <a:rPr lang="ja-JP" altLang="en-US" sz="2800" dirty="0" smtClean="0"/>
              <a:t>書くー論理学入門</a:t>
            </a:r>
            <a:r>
              <a:rPr lang="ja-JP" altLang="en-US" sz="2800" dirty="0" err="1" smtClean="0"/>
              <a:t>ー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ここ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14:00-14:40</a:t>
            </a:r>
          </a:p>
          <a:p>
            <a:pPr lvl="1"/>
            <a:endParaRPr lang="en-US" altLang="ja-JP" sz="2400" dirty="0" smtClean="0"/>
          </a:p>
          <a:p>
            <a:r>
              <a:rPr kumimoji="1" lang="ja-JP" altLang="en-US" sz="2800" dirty="0" smtClean="0"/>
              <a:t>情報科学科 研究室紹介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2</a:t>
            </a:r>
            <a:r>
              <a:rPr lang="ja-JP" altLang="en-US" sz="2400" dirty="0" smtClean="0"/>
              <a:t>階 </a:t>
            </a:r>
            <a:r>
              <a:rPr lang="en-US" altLang="ja-JP" sz="2400" dirty="0" smtClean="0"/>
              <a:t>202</a:t>
            </a:r>
            <a:r>
              <a:rPr lang="ja-JP" altLang="en-US" sz="2400" dirty="0" smtClean="0"/>
              <a:t>号室</a:t>
            </a:r>
            <a:endParaRPr lang="en-US" altLang="ja-JP" sz="2400" dirty="0" smtClean="0"/>
          </a:p>
          <a:p>
            <a:pPr lvl="2"/>
            <a:r>
              <a:rPr kumimoji="1" lang="ja-JP" altLang="en-US" sz="2000" dirty="0"/>
              <a:t>この建物</a:t>
            </a:r>
          </a:p>
        </p:txBody>
      </p:sp>
    </p:spTree>
    <p:extLst>
      <p:ext uri="{BB962C8B-B14F-4D97-AF65-F5344CB8AC3E}">
        <p14:creationId xmlns:p14="http://schemas.microsoft.com/office/powerpoint/2010/main" val="280596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情報科学？</a:t>
            </a:r>
            <a:endParaRPr kumimoji="1" lang="ja-JP" altLang="en-US" dirty="0"/>
          </a:p>
        </p:txBody>
      </p:sp>
      <p:pic>
        <p:nvPicPr>
          <p:cNvPr id="4" name="Picture 9" descr="C:\Users\ksk\Documents\is\inrea\ppt\111118_ist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85184"/>
            <a:ext cx="1137820" cy="157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吹き出し 5"/>
          <p:cNvSpPr/>
          <p:nvPr/>
        </p:nvSpPr>
        <p:spPr>
          <a:xfrm>
            <a:off x="1331640" y="5013176"/>
            <a:ext cx="5760640" cy="1368152"/>
          </a:xfrm>
          <a:prstGeom prst="wedgeRoundRectCallout">
            <a:avLst>
              <a:gd name="adj1" fmla="val 58659"/>
              <a:gd name="adj2" fmla="val 168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err="1" smtClean="0"/>
              <a:t>って</a:t>
            </a:r>
            <a:r>
              <a:rPr lang="ja-JP" altLang="en-US" sz="4000" dirty="0" smtClean="0"/>
              <a:t>なんだろう？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8175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情報科学？</a:t>
            </a:r>
            <a:endParaRPr kumimoji="1" lang="ja-JP" altLang="en-US" dirty="0"/>
          </a:p>
        </p:txBody>
      </p:sp>
      <p:pic>
        <p:nvPicPr>
          <p:cNvPr id="4" name="Picture 9" descr="C:\Users\ksk\Documents\is\inrea\ppt\111118_is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85184"/>
            <a:ext cx="1137820" cy="157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C:\Users\ksk\Documents\IS\opc\K-Compu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42" y="1556792"/>
            <a:ext cx="61912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吹き出し 5"/>
          <p:cNvSpPr/>
          <p:nvPr/>
        </p:nvSpPr>
        <p:spPr>
          <a:xfrm>
            <a:off x="1331640" y="5013176"/>
            <a:ext cx="5760640" cy="1368152"/>
          </a:xfrm>
          <a:prstGeom prst="wedgeRoundRectCallout">
            <a:avLst>
              <a:gd name="adj1" fmla="val 58659"/>
              <a:gd name="adj2" fmla="val 168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スーパーコンピュータ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5999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情報科学？</a:t>
            </a:r>
            <a:endParaRPr kumimoji="1" lang="ja-JP" altLang="en-US" dirty="0"/>
          </a:p>
        </p:txBody>
      </p:sp>
      <p:pic>
        <p:nvPicPr>
          <p:cNvPr id="4" name="Picture 9" descr="C:\Users\ksk\Documents\is\inrea\ppt\111118_is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85184"/>
            <a:ext cx="1137820" cy="157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吹き出し 5"/>
          <p:cNvSpPr/>
          <p:nvPr/>
        </p:nvSpPr>
        <p:spPr>
          <a:xfrm>
            <a:off x="1331640" y="5013176"/>
            <a:ext cx="5760640" cy="1368152"/>
          </a:xfrm>
          <a:prstGeom prst="wedgeRoundRectCallout">
            <a:avLst>
              <a:gd name="adj1" fmla="val 58659"/>
              <a:gd name="adj2" fmla="val 168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情報検索</a:t>
            </a:r>
            <a:endParaRPr kumimoji="1" lang="ja-JP" altLang="en-US" sz="4000" dirty="0"/>
          </a:p>
        </p:txBody>
      </p:sp>
      <p:pic>
        <p:nvPicPr>
          <p:cNvPr id="15362" name="Picture 2" descr="C:\Users\ksk\Documents\IS\opc\100609-google-default-e12760625968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6624736" cy="365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16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C:\Users\ksk\Documents\IS\opc\aib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691" y="2424931"/>
            <a:ext cx="2393448" cy="261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C:\Users\ksk\Documents\IS\opc\R2-D2-star-wa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98492"/>
            <a:ext cx="4598414" cy="344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情報科学？</a:t>
            </a:r>
            <a:endParaRPr kumimoji="1" lang="ja-JP" altLang="en-US" dirty="0"/>
          </a:p>
        </p:txBody>
      </p:sp>
      <p:pic>
        <p:nvPicPr>
          <p:cNvPr id="4" name="Picture 9" descr="C:\Users\ksk\Documents\is\inrea\ppt\111118_is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85184"/>
            <a:ext cx="1137820" cy="157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吹き出し 5"/>
          <p:cNvSpPr/>
          <p:nvPr/>
        </p:nvSpPr>
        <p:spPr>
          <a:xfrm>
            <a:off x="1331640" y="5013176"/>
            <a:ext cx="5760640" cy="1368152"/>
          </a:xfrm>
          <a:prstGeom prst="wedgeRoundRectCallout">
            <a:avLst>
              <a:gd name="adj1" fmla="val 58659"/>
              <a:gd name="adj2" fmla="val 168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人工知能</a:t>
            </a:r>
            <a:endParaRPr kumimoji="1" lang="ja-JP" altLang="en-US" sz="4000" dirty="0"/>
          </a:p>
        </p:txBody>
      </p:sp>
      <p:pic>
        <p:nvPicPr>
          <p:cNvPr id="16387" name="Picture 3" descr="C:\Users\ksk\Documents\IS\opc\images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1124743"/>
            <a:ext cx="1479227" cy="147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75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8" name="Picture 10" descr="C:\Users\ksk\Documents\IS\opc\s_KFTVISUALJ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969" y="3301891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 descr="C:\Users\ksk\Documents\IS\opc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64903"/>
            <a:ext cx="2771328" cy="213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C:\Users\ksk\Documents\IS\opc\Jav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3710337"/>
            <a:ext cx="1285191" cy="128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ksk\Documents\IS\opc\Screen_Shot_2012-02-04_at_2.42.24_PM_reasonably_sm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01" y="1770440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情報科学？</a:t>
            </a:r>
            <a:endParaRPr kumimoji="1" lang="ja-JP" altLang="en-US" dirty="0"/>
          </a:p>
        </p:txBody>
      </p:sp>
      <p:pic>
        <p:nvPicPr>
          <p:cNvPr id="4" name="Picture 9" descr="C:\Users\ksk\Documents\is\inrea\ppt\111118_ist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85184"/>
            <a:ext cx="1137820" cy="157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吹き出し 5"/>
          <p:cNvSpPr/>
          <p:nvPr/>
        </p:nvSpPr>
        <p:spPr>
          <a:xfrm>
            <a:off x="1331640" y="5013176"/>
            <a:ext cx="5760640" cy="1368152"/>
          </a:xfrm>
          <a:prstGeom prst="wedgeRoundRectCallout">
            <a:avLst>
              <a:gd name="adj1" fmla="val 58659"/>
              <a:gd name="adj2" fmla="val 168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プログラミング言語</a:t>
            </a:r>
            <a:endParaRPr kumimoji="1" lang="ja-JP" altLang="en-US" sz="4000" dirty="0"/>
          </a:p>
        </p:txBody>
      </p:sp>
      <p:pic>
        <p:nvPicPr>
          <p:cNvPr id="17410" name="Picture 2" descr="C:\Users\ksk\Documents\IS\opc\lilfes-ninomi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7"/>
            <a:ext cx="4320483" cy="10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C:\Users\ksk\Documents\IS\opc\logo_nadesiko_title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0440"/>
            <a:ext cx="27908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7" name="Picture 9" descr="C:\Users\ksk\Documents\IS\opc\hsp3ttl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00473"/>
            <a:ext cx="3127850" cy="9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10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12371</TotalTime>
  <Words>1243</Words>
  <Application>Microsoft Office PowerPoint</Application>
  <PresentationFormat>画面に合わせる (4:3)</PresentationFormat>
  <Paragraphs>451</Paragraphs>
  <Slides>47</Slides>
  <Notes>12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48" baseType="lpstr">
      <vt:lpstr>Office ​​テーマ</vt:lpstr>
      <vt:lpstr>PowerPoint プレゼンテーション</vt:lpstr>
      <vt:lpstr>今日のお話</vt:lpstr>
      <vt:lpstr>自己紹介</vt:lpstr>
      <vt:lpstr>うわっ…私の点数低すぎ…？</vt:lpstr>
      <vt:lpstr>情報科学？</vt:lpstr>
      <vt:lpstr>情報科学？</vt:lpstr>
      <vt:lpstr>情報科学？</vt:lpstr>
      <vt:lpstr>情報科学？</vt:lpstr>
      <vt:lpstr>情報科学？</vt:lpstr>
      <vt:lpstr>情報科学？</vt:lpstr>
      <vt:lpstr>情報科学</vt:lpstr>
      <vt:lpstr>情報科学</vt:lpstr>
      <vt:lpstr>情報科学</vt:lpstr>
      <vt:lpstr>アーキテクチャ</vt:lpstr>
      <vt:lpstr>コンピュータの性能向上</vt:lpstr>
      <vt:lpstr>コンピュータの性能向上</vt:lpstr>
      <vt:lpstr>高性能コンピュータの用途</vt:lpstr>
      <vt:lpstr>高性能コンピュータの用途</vt:lpstr>
      <vt:lpstr>個人用コンピュータ</vt:lpstr>
      <vt:lpstr>携帯電話</vt:lpstr>
      <vt:lpstr>ゲーム</vt:lpstr>
      <vt:lpstr>目指すもの</vt:lpstr>
      <vt:lpstr>アーキテクチャ</vt:lpstr>
      <vt:lpstr>アーキテクチャ コンテスト</vt:lpstr>
      <vt:lpstr>参考文献</vt:lpstr>
      <vt:lpstr>メモリスケジューリング</vt:lpstr>
      <vt:lpstr>分岐予測</vt:lpstr>
      <vt:lpstr>分岐予測</vt:lpstr>
      <vt:lpstr>フランス</vt:lpstr>
      <vt:lpstr>フランス</vt:lpstr>
      <vt:lpstr>レンヌ、フランス</vt:lpstr>
      <vt:lpstr>PowerPoint プレゼンテーション</vt:lpstr>
      <vt:lpstr>どうして、海外に行くの？</vt:lpstr>
      <vt:lpstr>海外に行くには？</vt:lpstr>
      <vt:lpstr>海外に行くには？</vt:lpstr>
      <vt:lpstr>生活</vt:lpstr>
      <vt:lpstr>言葉</vt:lpstr>
      <vt:lpstr>言葉</vt:lpstr>
      <vt:lpstr>食事</vt:lpstr>
      <vt:lpstr>食事(自炊)</vt:lpstr>
      <vt:lpstr>食事</vt:lpstr>
      <vt:lpstr>お金</vt:lpstr>
      <vt:lpstr>おまけ</vt:lpstr>
      <vt:lpstr>おまけ</vt:lpstr>
      <vt:lpstr>おまけ</vt:lpstr>
      <vt:lpstr>まとめ</vt:lpstr>
      <vt:lpstr>宣伝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ksk</dc:creator>
  <cp:lastModifiedBy>ksk</cp:lastModifiedBy>
  <cp:revision>128</cp:revision>
  <dcterms:created xsi:type="dcterms:W3CDTF">2012-07-28T09:57:32Z</dcterms:created>
  <dcterms:modified xsi:type="dcterms:W3CDTF">2012-08-07T02:11:55Z</dcterms:modified>
</cp:coreProperties>
</file>