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3" r:id="rId4"/>
    <p:sldId id="259" r:id="rId5"/>
    <p:sldId id="270" r:id="rId6"/>
    <p:sldId id="266" r:id="rId7"/>
    <p:sldId id="276" r:id="rId8"/>
    <p:sldId id="272" r:id="rId9"/>
    <p:sldId id="271" r:id="rId10"/>
    <p:sldId id="269" r:id="rId11"/>
    <p:sldId id="277" r:id="rId12"/>
    <p:sldId id="267" r:id="rId13"/>
    <p:sldId id="262" r:id="rId14"/>
    <p:sldId id="275" r:id="rId15"/>
    <p:sldId id="263" r:id="rId16"/>
    <p:sldId id="27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5" y="3828874"/>
            <a:ext cx="270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 S. Kalvar</a:t>
            </a:r>
          </a:p>
          <a:p>
            <a:pPr algn="ctr"/>
            <a:r>
              <a:rPr lang="en-US" dirty="0" smtClean="0"/>
              <a:t>Senior Software Engineer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63468" y="1377382"/>
            <a:ext cx="7390406" cy="72816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IoT QuickStart with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Web Console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2" y="1817458"/>
            <a:ext cx="78685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</a:t>
            </a:r>
            <a:r>
              <a:rPr lang="en-US" dirty="0" smtClean="0"/>
              <a:t>Rule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86" y="1262358"/>
            <a:ext cx="629052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Rule Actions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0" y="1196992"/>
            <a:ext cx="5014998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06" y="1343109"/>
            <a:ext cx="7515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Android Mobile Temperature Application with an Open/Close Toggle and Temperature Scale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Temperature </a:t>
            </a:r>
            <a:r>
              <a:rPr lang="en-US" dirty="0"/>
              <a:t>Application </a:t>
            </a:r>
            <a:r>
              <a:rPr lang="en-US" dirty="0" smtClean="0"/>
              <a:t>is configured  to communicate with AWS IoT and is  authenticated via AWS Cognito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show how to test basic connectivity with AWS IoT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fire the following AWS IoT Rules: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S3 to store shadow updates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Lambda to close the window if the window is open and temperature &gt;  72 degrees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Elasticsearch as a near real-time “Dashboard”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62880" y="2826345"/>
            <a:ext cx="2329420" cy="1295400"/>
            <a:chOff x="457200" y="2286000"/>
            <a:chExt cx="2329420" cy="1295400"/>
          </a:xfrm>
        </p:grpSpPr>
        <p:sp>
          <p:nvSpPr>
            <p:cNvPr id="7" name="Rectangle 6"/>
            <p:cNvSpPr/>
            <p:nvPr/>
          </p:nvSpPr>
          <p:spPr>
            <a:xfrm>
              <a:off x="1162407" y="2667000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286000"/>
              <a:ext cx="23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 Mobile Device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2651" y="2778439"/>
            <a:ext cx="963149" cy="1333555"/>
            <a:chOff x="3532651" y="2221468"/>
            <a:chExt cx="963149" cy="1333555"/>
          </a:xfrm>
        </p:grpSpPr>
        <p:sp>
          <p:nvSpPr>
            <p:cNvPr id="10" name="Rectangle 9"/>
            <p:cNvSpPr/>
            <p:nvPr/>
          </p:nvSpPr>
          <p:spPr>
            <a:xfrm>
              <a:off x="3581400" y="26406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2651" y="2221468"/>
              <a:ext cx="9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IoT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1242771"/>
            <a:ext cx="914400" cy="1283732"/>
            <a:chOff x="6705600" y="621268"/>
            <a:chExt cx="914400" cy="1283732"/>
          </a:xfrm>
        </p:grpSpPr>
        <p:sp>
          <p:nvSpPr>
            <p:cNvPr id="13" name="Rectangle 12"/>
            <p:cNvSpPr/>
            <p:nvPr/>
          </p:nvSpPr>
          <p:spPr>
            <a:xfrm>
              <a:off x="6705600" y="990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25781" y="621268"/>
              <a:ext cx="8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S3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5287" y="2820004"/>
            <a:ext cx="1418402" cy="1283732"/>
            <a:chOff x="7162800" y="2526268"/>
            <a:chExt cx="1418402" cy="1283732"/>
          </a:xfrm>
        </p:grpSpPr>
        <p:sp>
          <p:nvSpPr>
            <p:cNvPr id="16" name="Rectangle 15"/>
            <p:cNvSpPr/>
            <p:nvPr/>
          </p:nvSpPr>
          <p:spPr>
            <a:xfrm>
              <a:off x="7391400" y="2895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2800" y="2526268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Lambda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4214571"/>
            <a:ext cx="1874103" cy="1283732"/>
            <a:chOff x="6324600" y="4507468"/>
            <a:chExt cx="1874103" cy="1283732"/>
          </a:xfrm>
        </p:grpSpPr>
        <p:sp>
          <p:nvSpPr>
            <p:cNvPr id="19" name="Rectangle 18"/>
            <p:cNvSpPr/>
            <p:nvPr/>
          </p:nvSpPr>
          <p:spPr>
            <a:xfrm>
              <a:off x="6878515" y="48768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507468"/>
              <a:ext cx="1874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Elasticsearch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2582487" y="3654794"/>
            <a:ext cx="998913" cy="9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 flipV="1">
            <a:off x="4495800" y="2069303"/>
            <a:ext cx="1143000" cy="1585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6" idx="1"/>
          </p:cNvCxnSpPr>
          <p:nvPr/>
        </p:nvCxnSpPr>
        <p:spPr>
          <a:xfrm flipV="1">
            <a:off x="4495800" y="3646536"/>
            <a:ext cx="1668087" cy="8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9" idx="1"/>
          </p:cNvCxnSpPr>
          <p:nvPr/>
        </p:nvCxnSpPr>
        <p:spPr>
          <a:xfrm>
            <a:off x="4495800" y="3654794"/>
            <a:ext cx="1163515" cy="138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29309" y="3341716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0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507" y="1421094"/>
            <a:ext cx="6898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Pro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Minimal 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Fairly Quick Prototyping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An Open Source Solution (Proprietary)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Must be Familiar with AWS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Requires Jumping Through Hoops Configuring Multiple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469" y="1371600"/>
            <a:ext cx="841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https://</a:t>
            </a:r>
            <a:r>
              <a:rPr lang="en-US" dirty="0" smtClean="0"/>
              <a:t>github.com/kskalvar/AWS-IoT-AndroidStudio.git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</a:t>
            </a:r>
            <a:r>
              <a:rPr lang="en-US" dirty="0"/>
              <a:t>://</a:t>
            </a:r>
            <a:r>
              <a:rPr lang="en-US" dirty="0" smtClean="0"/>
              <a:t>docs.aws.amazon.com/iot/latest/developerguide/aws-iot-how-it-works.html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https</a:t>
            </a:r>
            <a:r>
              <a:rPr lang="en-US" dirty="0"/>
              <a:t>://</a:t>
            </a:r>
            <a:r>
              <a:rPr lang="en-US" dirty="0" smtClean="0"/>
              <a:t>aws.amazon.com/mobile/sdk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Growth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" y="1755972"/>
            <a:ext cx="7376279" cy="416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840" y="1442865"/>
            <a:ext cx="716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Highly Fragmented Industry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Lack of Open Source Solutions with Significant Adoption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Resource Constraints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AWS IoT?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87842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Experience with AWS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Configurable via Web </a:t>
            </a:r>
            <a:r>
              <a:rPr lang="en-US" dirty="0" smtClean="0"/>
              <a:t>Console, CLI, or CloudFormation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Extensive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Scalable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50422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Keep It Simple Stupid (KISS)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Minimal </a:t>
            </a:r>
            <a:r>
              <a:rPr lang="en-US" dirty="0"/>
              <a:t>Viable Product (MVP) Approach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Leverage current skill set (Java/Android/AWS)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Code Reuse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Architecture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1028" name="Picture 4" descr="&#10;                A high-level view of AWS IoT&#10;          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2" y="1681454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Shadows Documents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21094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Devices report </a:t>
            </a:r>
            <a:r>
              <a:rPr lang="en-US" sz="1600" dirty="0">
                <a:solidFill>
                  <a:prstClr val="black"/>
                </a:solidFill>
              </a:rPr>
              <a:t>their </a:t>
            </a:r>
            <a:r>
              <a:rPr lang="en-US" sz="1600" b="1" i="1" dirty="0">
                <a:solidFill>
                  <a:prstClr val="black"/>
                </a:solidFill>
              </a:rPr>
              <a:t>state</a:t>
            </a:r>
            <a:r>
              <a:rPr lang="en-US" sz="1600" dirty="0">
                <a:solidFill>
                  <a:prstClr val="black"/>
                </a:solidFill>
              </a:rPr>
              <a:t> by publishing </a:t>
            </a:r>
            <a:r>
              <a:rPr lang="en-US" sz="1600" dirty="0" smtClean="0">
                <a:solidFill>
                  <a:prstClr val="black"/>
                </a:solidFill>
              </a:rPr>
              <a:t>messages in </a:t>
            </a:r>
            <a:r>
              <a:rPr lang="en-US" sz="1600" b="1" i="1" dirty="0" smtClean="0">
                <a:solidFill>
                  <a:prstClr val="black"/>
                </a:solidFill>
              </a:rPr>
              <a:t>JSON format on </a:t>
            </a:r>
            <a:r>
              <a:rPr lang="en-US" sz="1600" b="1" i="1" dirty="0">
                <a:solidFill>
                  <a:prstClr val="black"/>
                </a:solidFill>
              </a:rPr>
              <a:t>MQTT </a:t>
            </a:r>
            <a:r>
              <a:rPr lang="en-US" sz="1600" b="1" i="1" dirty="0" smtClean="0">
                <a:solidFill>
                  <a:prstClr val="black"/>
                </a:solidFill>
              </a:rPr>
              <a:t>topics</a:t>
            </a:r>
            <a:r>
              <a:rPr lang="en-US" sz="1600" dirty="0" smtClean="0">
                <a:solidFill>
                  <a:prstClr val="black"/>
                </a:solidFill>
              </a:rPr>
              <a:t>.  A shadow </a:t>
            </a:r>
            <a:r>
              <a:rPr lang="en-US" sz="1600" dirty="0">
                <a:solidFill>
                  <a:prstClr val="black"/>
                </a:solidFill>
              </a:rPr>
              <a:t>document has the following properties:</a:t>
            </a:r>
          </a:p>
          <a:p>
            <a:endParaRPr lang="en-US" sz="16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State:</a:t>
            </a:r>
            <a:endParaRPr lang="en-US" sz="16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Desired</a:t>
            </a:r>
            <a:r>
              <a:rPr lang="en-US" sz="1600" dirty="0" smtClean="0">
                <a:solidFill>
                  <a:prstClr val="black"/>
                </a:solidFill>
              </a:rPr>
              <a:t>:  applications write </a:t>
            </a:r>
            <a:r>
              <a:rPr lang="en-US" sz="1600" dirty="0">
                <a:solidFill>
                  <a:prstClr val="black"/>
                </a:solidFill>
              </a:rPr>
              <a:t>to this portion of the document to update the </a:t>
            </a:r>
            <a:r>
              <a:rPr lang="en-US" sz="1600" dirty="0" smtClean="0">
                <a:solidFill>
                  <a:prstClr val="black"/>
                </a:solidFill>
              </a:rPr>
              <a:t>state</a:t>
            </a:r>
            <a:endParaRPr lang="en-US" sz="1600" dirty="0">
              <a:solidFill>
                <a:prstClr val="black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Reported</a:t>
            </a:r>
            <a:r>
              <a:rPr lang="en-US" sz="1600" dirty="0" smtClean="0">
                <a:solidFill>
                  <a:prstClr val="black"/>
                </a:solidFill>
              </a:rPr>
              <a:t>:  applications </a:t>
            </a:r>
            <a:r>
              <a:rPr lang="en-US" sz="1600" dirty="0">
                <a:solidFill>
                  <a:prstClr val="black"/>
                </a:solidFill>
              </a:rPr>
              <a:t>read this portion of the document to determine the </a:t>
            </a:r>
            <a:r>
              <a:rPr lang="en-US" sz="1600" dirty="0" smtClean="0">
                <a:solidFill>
                  <a:prstClr val="black"/>
                </a:solidFill>
              </a:rPr>
              <a:t>state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Delta</a:t>
            </a:r>
            <a:r>
              <a:rPr lang="en-US" sz="1600" dirty="0">
                <a:solidFill>
                  <a:prstClr val="black"/>
                </a:solidFill>
              </a:rPr>
              <a:t>:  </a:t>
            </a:r>
            <a:r>
              <a:rPr lang="en-US" sz="1600" dirty="0" smtClean="0">
                <a:solidFill>
                  <a:prstClr val="black"/>
                </a:solidFill>
              </a:rPr>
              <a:t>contains </a:t>
            </a:r>
            <a:r>
              <a:rPr lang="en-US" sz="1600" dirty="0">
                <a:solidFill>
                  <a:prstClr val="black"/>
                </a:solidFill>
              </a:rPr>
              <a:t>the difference between the desired and reported states.</a:t>
            </a:r>
            <a:endParaRPr lang="en-US" sz="1600" dirty="0" smtClean="0">
              <a:solidFill>
                <a:prstClr val="black"/>
              </a:solidFill>
            </a:endParaRPr>
          </a:p>
          <a:p>
            <a:pPr lvl="2"/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Metadata</a:t>
            </a:r>
            <a:r>
              <a:rPr lang="en-US" sz="1600" dirty="0" smtClean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Information about the data stored in the state section of the </a:t>
            </a:r>
            <a:r>
              <a:rPr lang="en-US" sz="1600" dirty="0" smtClean="0">
                <a:solidFill>
                  <a:prstClr val="black"/>
                </a:solidFill>
              </a:rPr>
              <a:t>document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Timestamp</a:t>
            </a:r>
            <a:r>
              <a:rPr lang="en-US" sz="1600" dirty="0" smtClean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when the message was transmitted by AWS </a:t>
            </a:r>
            <a:r>
              <a:rPr lang="en-US" sz="1600" dirty="0" smtClean="0">
                <a:solidFill>
                  <a:prstClr val="black"/>
                </a:solidFill>
              </a:rPr>
              <a:t>IoT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Version</a:t>
            </a:r>
            <a:r>
              <a:rPr lang="en-US" sz="1600" dirty="0" smtClean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Every time the document is updated, this version number is incremented</a:t>
            </a:r>
          </a:p>
        </p:txBody>
      </p:sp>
    </p:spTree>
    <p:extLst>
      <p:ext uri="{BB962C8B-B14F-4D97-AF65-F5344CB8AC3E}">
        <p14:creationId xmlns:p14="http://schemas.microsoft.com/office/powerpoint/2010/main" val="886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096" y="1221582"/>
            <a:ext cx="66072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"state"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"</a:t>
            </a:r>
            <a:r>
              <a:rPr lang="en-US" sz="1400" b="1" dirty="0">
                <a:solidFill>
                  <a:srgbClr val="00B050"/>
                </a:solidFill>
              </a:rPr>
              <a:t>desired</a:t>
            </a:r>
            <a:r>
              <a:rPr lang="en-US" sz="1400" b="1" dirty="0"/>
              <a:t>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"roomTemperature"</a:t>
            </a:r>
            <a:r>
              <a:rPr lang="en-US" sz="1400" dirty="0"/>
              <a:t>: 60,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"windowOpen"</a:t>
            </a:r>
            <a:r>
              <a:rPr lang="en-US" sz="1400" dirty="0"/>
              <a:t>: </a:t>
            </a:r>
            <a:r>
              <a:rPr lang="en-US" sz="1400" b="1" dirty="0"/>
              <a:t>true</a:t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dirty="0"/>
              <a:t>},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"</a:t>
            </a:r>
            <a:r>
              <a:rPr lang="en-US" sz="1400" b="1" dirty="0">
                <a:solidFill>
                  <a:srgbClr val="FF0000"/>
                </a:solidFill>
              </a:rPr>
              <a:t>reported</a:t>
            </a:r>
            <a:r>
              <a:rPr lang="en-US" sz="1400" b="1" dirty="0"/>
              <a:t>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"roomTemperature"</a:t>
            </a:r>
            <a:r>
              <a:rPr lang="en-US" sz="1400" dirty="0"/>
              <a:t>: 60,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"windowOpen"</a:t>
            </a:r>
            <a:r>
              <a:rPr lang="en-US" sz="1400" dirty="0"/>
              <a:t>: </a:t>
            </a:r>
            <a:r>
              <a:rPr lang="en-US" sz="1400" b="1" dirty="0"/>
              <a:t>true</a:t>
            </a:r>
            <a:br>
              <a:rPr lang="en-US" sz="1400" b="1" dirty="0"/>
            </a:br>
            <a:r>
              <a:rPr lang="en-US" sz="1400" b="1" dirty="0"/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},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"metadata"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"desired"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"roomTemperature"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"timestamp"</a:t>
            </a:r>
            <a:r>
              <a:rPr lang="en-US" sz="1400" dirty="0"/>
              <a:t>: 1493129996</a:t>
            </a:r>
            <a:br>
              <a:rPr lang="en-US" sz="1400" dirty="0"/>
            </a:br>
            <a:r>
              <a:rPr lang="en-US" sz="1400" dirty="0"/>
              <a:t>      },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/>
              <a:t>"windowOpen"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"timestamp"</a:t>
            </a:r>
            <a:r>
              <a:rPr lang="en-US" sz="1400" dirty="0"/>
              <a:t>: 1493129553</a:t>
            </a:r>
            <a:br>
              <a:rPr lang="en-US" sz="1400" dirty="0"/>
            </a:br>
            <a:r>
              <a:rPr lang="en-US" sz="1400" dirty="0"/>
              <a:t>     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  },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"version"</a:t>
            </a:r>
            <a:r>
              <a:rPr lang="en-US" sz="1400" dirty="0"/>
              <a:t>: 15,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/>
              <a:t>"timestamp"</a:t>
            </a:r>
            <a:r>
              <a:rPr lang="en-US" sz="1400" dirty="0"/>
              <a:t>: 1493130057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1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Device </a:t>
            </a:r>
            <a:r>
              <a:rPr lang="en-US" dirty="0"/>
              <a:t>Shadows Data Flow</a:t>
            </a: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399" y="1364050"/>
            <a:ext cx="751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Thing Shadows services</a:t>
            </a:r>
            <a:r>
              <a:rPr lang="en-US" dirty="0"/>
              <a:t> acts as an intermediary, allowing devices and applications to retrieve and update thing shadows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Thing Shadows service </a:t>
            </a:r>
            <a:r>
              <a:rPr lang="en-US" dirty="0"/>
              <a:t>uses MQTT topics to facilitate communication between applications and devices.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916" y="2670375"/>
            <a:ext cx="7249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MQTT topics:</a:t>
            </a:r>
          </a:p>
          <a:p>
            <a:endParaRPr lang="en-US" dirty="0" smtClean="0"/>
          </a:p>
          <a:p>
            <a:r>
              <a:rPr lang="en-US" dirty="0"/>
              <a:t>$</a:t>
            </a:r>
            <a:r>
              <a:rPr lang="en-US" dirty="0" smtClean="0"/>
              <a:t>aws/things/&lt;myiotdevice&gt;/</a:t>
            </a:r>
            <a:r>
              <a:rPr lang="en-US" dirty="0" smtClean="0"/>
              <a:t>shadow/update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You can update a thing shadow by </a:t>
            </a:r>
            <a:r>
              <a:rPr lang="en-US" dirty="0" smtClean="0"/>
              <a:t>publishing </a:t>
            </a:r>
            <a:r>
              <a:rPr lang="en-US" dirty="0"/>
              <a:t>to the /update </a:t>
            </a:r>
            <a:r>
              <a:rPr lang="en-US" dirty="0" smtClean="0"/>
              <a:t>topic.</a:t>
            </a:r>
          </a:p>
          <a:p>
            <a:pPr lvl="1"/>
            <a:endParaRPr lang="en-US" dirty="0"/>
          </a:p>
          <a:p>
            <a:r>
              <a:rPr lang="en-US" dirty="0" smtClean="0"/>
              <a:t>$</a:t>
            </a:r>
            <a:r>
              <a:rPr lang="en-US" dirty="0" smtClean="0"/>
              <a:t>aws/things/&lt;</a:t>
            </a:r>
            <a:r>
              <a:rPr lang="en-US" dirty="0"/>
              <a:t>myiotdevice&gt;/ </a:t>
            </a:r>
            <a:r>
              <a:rPr lang="en-US" dirty="0" smtClean="0"/>
              <a:t>shadow/update/get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You can retrieve a thing shadow by </a:t>
            </a:r>
            <a:r>
              <a:rPr lang="en-US" dirty="0" smtClean="0"/>
              <a:t>subscribing to </a:t>
            </a:r>
            <a:r>
              <a:rPr lang="en-US" dirty="0"/>
              <a:t>the /get topic. This retrieves the entire document plus the delta between the desired or reported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2234</TotalTime>
  <Words>469</Words>
  <Application>Microsoft Office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IoT Growth</vt:lpstr>
      <vt:lpstr>Problem</vt:lpstr>
      <vt:lpstr>Why Use AWS IoT?</vt:lpstr>
      <vt:lpstr>Design Goals</vt:lpstr>
      <vt:lpstr>AWS IoT Architecture</vt:lpstr>
      <vt:lpstr>Device Shadows Documents</vt:lpstr>
      <vt:lpstr>Device Shadow Document</vt:lpstr>
      <vt:lpstr>Device Shadows Data Flow</vt:lpstr>
      <vt:lpstr>AWS IoT Web Console</vt:lpstr>
      <vt:lpstr>AWS IoT Rule</vt:lpstr>
      <vt:lpstr>AWS IoT Rule Actions</vt:lpstr>
      <vt:lpstr>Quick Demo</vt:lpstr>
      <vt:lpstr>Quick Demo</vt:lpstr>
      <vt:lpstr>Conclusion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567</cp:revision>
  <dcterms:created xsi:type="dcterms:W3CDTF">2015-07-01T16:04:28Z</dcterms:created>
  <dcterms:modified xsi:type="dcterms:W3CDTF">2017-08-23T18:45:08Z</dcterms:modified>
</cp:coreProperties>
</file>