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1" r:id="rId4"/>
    <p:sldId id="273" r:id="rId5"/>
    <p:sldId id="259" r:id="rId6"/>
    <p:sldId id="270" r:id="rId7"/>
    <p:sldId id="266" r:id="rId8"/>
    <p:sldId id="271" r:id="rId9"/>
    <p:sldId id="272" r:id="rId10"/>
    <p:sldId id="269" r:id="rId11"/>
    <p:sldId id="267" r:id="rId12"/>
    <p:sldId id="262" r:id="rId13"/>
    <p:sldId id="275" r:id="rId14"/>
    <p:sldId id="263" r:id="rId15"/>
    <p:sldId id="27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5" d="100"/>
          <a:sy n="115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6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45633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IoT QuickStart with AWS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Console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373286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IoT Device can be configured via the </a:t>
            </a:r>
            <a:r>
              <a:rPr lang="en-US" dirty="0"/>
              <a:t>AWS IoT </a:t>
            </a:r>
            <a:r>
              <a:rPr lang="en-US" dirty="0" smtClean="0"/>
              <a:t>Console or via the AWS CLI command line.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2" y="2174917"/>
            <a:ext cx="786854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49364" y="3350028"/>
            <a:ext cx="39733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Rule Actions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11" y="1438068"/>
            <a:ext cx="4389120" cy="472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6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06" y="1343109"/>
            <a:ext cx="7515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Android Mobile Temperature Application with an Open/Close Window toggle and Temperature Scale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Temperature </a:t>
            </a:r>
            <a:r>
              <a:rPr lang="en-US" dirty="0"/>
              <a:t>Application </a:t>
            </a:r>
            <a:r>
              <a:rPr lang="en-US" dirty="0" smtClean="0"/>
              <a:t>is configured  to communicate with AWS </a:t>
            </a:r>
            <a:r>
              <a:rPr lang="en-US" dirty="0" smtClean="0"/>
              <a:t>IoT authenticated </a:t>
            </a:r>
            <a:r>
              <a:rPr lang="en-US" dirty="0" smtClean="0"/>
              <a:t>via AWS Cognito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 show how to test basic connectivity with AWS IoT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 then use the </a:t>
            </a:r>
            <a:r>
              <a:rPr lang="en-US" dirty="0" smtClean="0"/>
              <a:t>Application </a:t>
            </a:r>
            <a:r>
              <a:rPr lang="en-US" dirty="0" smtClean="0"/>
              <a:t>to fire the following AWS IoT Rules: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S3 to store shadow updates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Lambda to automatically close the window if the window is open and temperature &gt;  </a:t>
            </a:r>
            <a:r>
              <a:rPr lang="en-US" dirty="0" smtClean="0"/>
              <a:t>72 degrees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Elastic Search as a </a:t>
            </a:r>
            <a:r>
              <a:rPr lang="en-US" dirty="0" smtClean="0"/>
              <a:t>real-time “Dashboard”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62880" y="2826345"/>
            <a:ext cx="2329420" cy="1295400"/>
            <a:chOff x="457200" y="2286000"/>
            <a:chExt cx="2329420" cy="1295400"/>
          </a:xfrm>
        </p:grpSpPr>
        <p:sp>
          <p:nvSpPr>
            <p:cNvPr id="7" name="Rectangle 6"/>
            <p:cNvSpPr/>
            <p:nvPr/>
          </p:nvSpPr>
          <p:spPr>
            <a:xfrm>
              <a:off x="1162407" y="2667000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286000"/>
              <a:ext cx="232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Android </a:t>
              </a:r>
              <a:r>
                <a:rPr lang="en-US" dirty="0" smtClean="0"/>
                <a:t>Mobile Device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32651" y="2778439"/>
            <a:ext cx="963149" cy="1333555"/>
            <a:chOff x="3532651" y="2221468"/>
            <a:chExt cx="963149" cy="1333555"/>
          </a:xfrm>
        </p:grpSpPr>
        <p:sp>
          <p:nvSpPr>
            <p:cNvPr id="10" name="Rectangle 9"/>
            <p:cNvSpPr/>
            <p:nvPr/>
          </p:nvSpPr>
          <p:spPr>
            <a:xfrm>
              <a:off x="3581400" y="2640623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32651" y="2221468"/>
              <a:ext cx="9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IoT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38800" y="1242771"/>
            <a:ext cx="914400" cy="1283732"/>
            <a:chOff x="6705600" y="621268"/>
            <a:chExt cx="914400" cy="1283732"/>
          </a:xfrm>
        </p:grpSpPr>
        <p:sp>
          <p:nvSpPr>
            <p:cNvPr id="13" name="Rectangle 12"/>
            <p:cNvSpPr/>
            <p:nvPr/>
          </p:nvSpPr>
          <p:spPr>
            <a:xfrm>
              <a:off x="6705600" y="9906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25781" y="621268"/>
              <a:ext cx="89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S3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35287" y="2820004"/>
            <a:ext cx="1418402" cy="1283732"/>
            <a:chOff x="7162800" y="2526268"/>
            <a:chExt cx="1418402" cy="1283732"/>
          </a:xfrm>
        </p:grpSpPr>
        <p:sp>
          <p:nvSpPr>
            <p:cNvPr id="16" name="Rectangle 15"/>
            <p:cNvSpPr/>
            <p:nvPr/>
          </p:nvSpPr>
          <p:spPr>
            <a:xfrm>
              <a:off x="7391400" y="28956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2800" y="2526268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Lambda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5400" y="4214571"/>
            <a:ext cx="1943032" cy="1283732"/>
            <a:chOff x="6324600" y="4507468"/>
            <a:chExt cx="1943032" cy="1283732"/>
          </a:xfrm>
        </p:grpSpPr>
        <p:sp>
          <p:nvSpPr>
            <p:cNvPr id="19" name="Rectangle 18"/>
            <p:cNvSpPr/>
            <p:nvPr/>
          </p:nvSpPr>
          <p:spPr>
            <a:xfrm>
              <a:off x="6878515" y="48768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507468"/>
              <a:ext cx="194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Elastic Search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 flipV="1">
            <a:off x="2582487" y="3654794"/>
            <a:ext cx="998913" cy="9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 flipV="1">
            <a:off x="4495800" y="2069303"/>
            <a:ext cx="1143000" cy="1585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6" idx="1"/>
          </p:cNvCxnSpPr>
          <p:nvPr/>
        </p:nvCxnSpPr>
        <p:spPr>
          <a:xfrm flipV="1">
            <a:off x="4495800" y="3646536"/>
            <a:ext cx="1668087" cy="8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9" idx="1"/>
          </p:cNvCxnSpPr>
          <p:nvPr/>
        </p:nvCxnSpPr>
        <p:spPr>
          <a:xfrm>
            <a:off x="4495800" y="3654794"/>
            <a:ext cx="1163515" cy="138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1421094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Pro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Minimal Investment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 Prototyping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Secure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Reliable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SDK Support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An Open Source Solution (Proprietary)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Vendor Lock-in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469" y="1371600"/>
            <a:ext cx="8419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https://</a:t>
            </a:r>
            <a:r>
              <a:rPr lang="en-US" dirty="0" smtClean="0"/>
              <a:t>github.com/kskalvar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http</a:t>
            </a:r>
            <a:r>
              <a:rPr lang="en-US" dirty="0"/>
              <a:t>://</a:t>
            </a:r>
            <a:r>
              <a:rPr lang="en-US" dirty="0" smtClean="0"/>
              <a:t>docs.aws.amazon.com/iot/latest/developerguide/aws-iot-how-it-works.html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https</a:t>
            </a:r>
            <a:r>
              <a:rPr lang="en-US" dirty="0"/>
              <a:t>://</a:t>
            </a:r>
            <a:r>
              <a:rPr lang="en-US" dirty="0" smtClean="0"/>
              <a:t>aws.amazon.com/mobile/sdk</a:t>
            </a:r>
          </a:p>
          <a:p>
            <a:endParaRPr lang="en-US" dirty="0" smtClean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Senior Software Engineer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Focused on Open Source Solutions</a:t>
            </a:r>
          </a:p>
          <a:p>
            <a:endParaRPr lang="en-US" dirty="0" smtClean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Growth</a:t>
            </a:r>
            <a:endParaRPr lang="en-US" dirty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5" y="1755972"/>
            <a:ext cx="7376279" cy="416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840" y="1442865"/>
            <a:ext cx="716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Fragmented Industry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Lack of Open Source Solutions with Significant Adoption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Limited Resources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Cost </a:t>
            </a:r>
            <a:r>
              <a:rPr lang="en-US" dirty="0" smtClean="0"/>
              <a:t>Sensitive</a:t>
            </a:r>
            <a:endParaRPr lang="en-US" dirty="0" smtClean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387842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Cloud Provider of Choice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Configurable with </a:t>
            </a:r>
            <a:r>
              <a:rPr lang="en-US" dirty="0"/>
              <a:t>AWS IoT </a:t>
            </a:r>
            <a:r>
              <a:rPr lang="en-US" dirty="0" smtClean="0"/>
              <a:t>Console or AWS CLI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 Prototyping 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Extensive SDK Support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Scalable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Secure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Reliable</a:t>
            </a:r>
            <a:endParaRPr lang="en-US" dirty="0" smtClean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504224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Keep It Simple Stupid (KISS)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Leverage current skill set (Java/Android/AWS)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as much existing code as possible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Minimal Viable Product (MVP) Approach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Architecture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1028" name="Picture 4" descr="&#10;                A high-level view of AWS IoT&#10;          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2" y="1681454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Shadow Document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1421094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Devices report </a:t>
            </a:r>
            <a:r>
              <a:rPr lang="en-US" sz="1600" dirty="0"/>
              <a:t>their state by publishing messages, in JSON format, on MQTT </a:t>
            </a:r>
            <a:r>
              <a:rPr lang="en-US" sz="1600" dirty="0" smtClean="0"/>
              <a:t>topics.  A shadow </a:t>
            </a:r>
            <a:r>
              <a:rPr lang="en-US" sz="1600" dirty="0"/>
              <a:t>document has the following properties: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state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desired:  applications </a:t>
            </a:r>
            <a:r>
              <a:rPr lang="en-US" sz="1600" dirty="0"/>
              <a:t>can write to this portion of the document to update the </a:t>
            </a:r>
            <a:r>
              <a:rPr lang="en-US" sz="1600" dirty="0" smtClean="0"/>
              <a:t>state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reported:  applications </a:t>
            </a:r>
            <a:r>
              <a:rPr lang="en-US" sz="1600" dirty="0"/>
              <a:t>read this portion of the document to determine the state of a </a:t>
            </a:r>
            <a:r>
              <a:rPr lang="en-US" sz="1600" dirty="0" smtClean="0"/>
              <a:t>thing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delta:  </a:t>
            </a:r>
            <a:r>
              <a:rPr lang="en-US" sz="1600" dirty="0" smtClean="0"/>
              <a:t>contains </a:t>
            </a:r>
            <a:r>
              <a:rPr lang="en-US" sz="1600" dirty="0"/>
              <a:t>the difference between the desired and reported states.</a:t>
            </a:r>
            <a:endParaRPr lang="en-US" sz="1600" dirty="0" smtClean="0"/>
          </a:p>
          <a:p>
            <a:pPr lvl="1"/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metadata: </a:t>
            </a:r>
            <a:r>
              <a:rPr lang="en-US" sz="1600" dirty="0"/>
              <a:t>Information about the data stored in the state section of the </a:t>
            </a:r>
            <a:r>
              <a:rPr lang="en-US" sz="1600" dirty="0" smtClean="0"/>
              <a:t>document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timestamp: </a:t>
            </a:r>
            <a:r>
              <a:rPr lang="en-US" sz="1600" dirty="0"/>
              <a:t>when the message was transmitted by AWS </a:t>
            </a:r>
            <a:r>
              <a:rPr lang="en-US" sz="1600" dirty="0" smtClean="0"/>
              <a:t>IoT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version: </a:t>
            </a:r>
            <a:r>
              <a:rPr lang="en-US" sz="1600" dirty="0"/>
              <a:t>Every time the document is updated, this version number is incremented</a:t>
            </a:r>
          </a:p>
        </p:txBody>
      </p:sp>
    </p:spTree>
    <p:extLst>
      <p:ext uri="{BB962C8B-B14F-4D97-AF65-F5344CB8AC3E}">
        <p14:creationId xmlns:p14="http://schemas.microsoft.com/office/powerpoint/2010/main" val="25822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Shadow Document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0096" y="1379529"/>
            <a:ext cx="6607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"state"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"desired"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60,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</a:t>
            </a:r>
            <a:r>
              <a:rPr lang="en-US" sz="1200" b="1" dirty="0"/>
              <a:t>true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dirty="0"/>
              <a:t>},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"reported"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60,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</a:t>
            </a:r>
            <a:r>
              <a:rPr lang="en-US" sz="1200" b="1" dirty="0"/>
              <a:t>true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"metadata"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"desired"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"timestamp"</a:t>
            </a:r>
            <a:r>
              <a:rPr lang="en-US" sz="1200" dirty="0"/>
              <a:t>: 1493129996</a:t>
            </a:r>
            <a:br>
              <a:rPr lang="en-US" sz="1200" dirty="0"/>
            </a:br>
            <a:r>
              <a:rPr lang="en-US" sz="1200" dirty="0"/>
              <a:t>      },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"timestamp"</a:t>
            </a:r>
            <a:r>
              <a:rPr lang="en-US" sz="1200" dirty="0"/>
              <a:t>: 1493129553</a:t>
            </a:r>
            <a:br>
              <a:rPr lang="en-US" sz="1200" dirty="0"/>
            </a:br>
            <a:r>
              <a:rPr lang="en-US" sz="1200" dirty="0"/>
              <a:t>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"version"</a:t>
            </a:r>
            <a:r>
              <a:rPr lang="en-US" sz="1200" dirty="0"/>
              <a:t>: 15,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"timestamp"</a:t>
            </a:r>
            <a:r>
              <a:rPr lang="en-US" sz="1200" dirty="0"/>
              <a:t>: 1493130057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1954</TotalTime>
  <Words>396</Words>
  <Application>Microsoft Office PowerPoint</Application>
  <PresentationFormat>On-screen Show (4:3)</PresentationFormat>
  <Paragraphs>87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Introduction</vt:lpstr>
      <vt:lpstr>IoT Growth</vt:lpstr>
      <vt:lpstr>Problem</vt:lpstr>
      <vt:lpstr>AWS IoT</vt:lpstr>
      <vt:lpstr>Design Goals</vt:lpstr>
      <vt:lpstr>AWS IoT Architecture</vt:lpstr>
      <vt:lpstr>Device Shadow Document</vt:lpstr>
      <vt:lpstr>Device Shadow Document</vt:lpstr>
      <vt:lpstr>AWS IoT Console</vt:lpstr>
      <vt:lpstr>AWS IoT Rule Actions</vt:lpstr>
      <vt:lpstr>Quick Demo</vt:lpstr>
      <vt:lpstr>Quick Demo</vt:lpstr>
      <vt:lpstr>Conclusion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512</cp:revision>
  <dcterms:created xsi:type="dcterms:W3CDTF">2015-07-01T16:04:28Z</dcterms:created>
  <dcterms:modified xsi:type="dcterms:W3CDTF">2017-06-05T16:14:18Z</dcterms:modified>
</cp:coreProperties>
</file>