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handoutMasterIdLst>
    <p:handoutMasterId r:id="rId18"/>
  </p:handoutMasterIdLst>
  <p:sldIdLst>
    <p:sldId id="277" r:id="rId2"/>
    <p:sldId id="278" r:id="rId3"/>
    <p:sldId id="258" r:id="rId4"/>
    <p:sldId id="270" r:id="rId5"/>
    <p:sldId id="274" r:id="rId6"/>
    <p:sldId id="275" r:id="rId7"/>
    <p:sldId id="266" r:id="rId8"/>
    <p:sldId id="267" r:id="rId9"/>
    <p:sldId id="262" r:id="rId10"/>
    <p:sldId id="279" r:id="rId11"/>
    <p:sldId id="272" r:id="rId12"/>
    <p:sldId id="273" r:id="rId13"/>
    <p:sldId id="268" r:id="rId14"/>
    <p:sldId id="26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9" d="100"/>
          <a:sy n="109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6/4/2019 9:53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6/4/2019 9:53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BE8237A-4D68-A141-8155-E7C5F376347F}" type="datetime8">
              <a:rPr lang="en-US" smtClean="0"/>
              <a:t>6/4/2019 9:53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ubsecblue">
            <a:extLst>
              <a:ext uri="{FF2B5EF4-FFF2-40B4-BE49-F238E27FC236}">
                <a16:creationId xmlns:a16="http://schemas.microsoft.com/office/drawing/2014/main" xmlns="" id="{1A186D19-95DE-4770-AAE6-494ED68B3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02407" y="3529327"/>
            <a:ext cx="3831524" cy="1387928"/>
          </a:xfrm>
        </p:spPr>
        <p:txBody>
          <a:bodyPr lIns="128016" tIns="102413" rIns="128016" bIns="102413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30B8BD6-A711-4A2B-B746-1B6F5FF44CFA}"/>
              </a:ext>
            </a:extLst>
          </p:cNvPr>
          <p:cNvSpPr txBox="1"/>
          <p:nvPr userDrawn="1"/>
        </p:nvSpPr>
        <p:spPr bwMode="black">
          <a:xfrm>
            <a:off x="201929" y="1841350"/>
            <a:ext cx="7484746" cy="1587651"/>
          </a:xfrm>
          <a:prstGeom prst="rect">
            <a:avLst/>
          </a:prstGeom>
          <a:noFill/>
        </p:spPr>
        <p:txBody>
          <a:bodyPr vert="horz" wrap="square" lIns="128016" tIns="64008" rIns="102413" bIns="64008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81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A0C29897-1EC9-4802-9757-D6B748FD28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429CA96-3899-4829-8322-D56425154EF6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C68D930-6BA1-415F-AF01-DE13B3496E0F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D019969-CBDF-4237-B852-A32D22443744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6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ubsecblue">
            <a:extLst>
              <a:ext uri="{FF2B5EF4-FFF2-40B4-BE49-F238E27FC236}">
                <a16:creationId xmlns:a16="http://schemas.microsoft.com/office/drawing/2014/main" xmlns="" id="{664491D0-D7B1-419D-B5D9-1449FC9D1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49DC84CA-CE72-4309-9EAB-66ED7D370A86}"/>
              </a:ext>
            </a:extLst>
          </p:cNvPr>
          <p:cNvSpPr/>
          <p:nvPr userDrawn="1"/>
        </p:nvSpPr>
        <p:spPr bwMode="black">
          <a:xfrm>
            <a:off x="354567" y="2970284"/>
            <a:ext cx="1329758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lIns="64008" tIns="32004" rIns="64008" bIns="32004" rtlCol="0" anchor="ctr">
            <a:normAutofit/>
          </a:bodyPr>
          <a:lstStyle/>
          <a:p>
            <a:endParaRPr lang="en-US" sz="25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E7BE31F-D58F-4CDD-BCD0-B28352F4F15B}"/>
              </a:ext>
            </a:extLst>
          </p:cNvPr>
          <p:cNvSpPr txBox="1"/>
          <p:nvPr userDrawn="1"/>
        </p:nvSpPr>
        <p:spPr bwMode="black">
          <a:xfrm>
            <a:off x="2101301" y="2509486"/>
            <a:ext cx="4757126" cy="13236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60"/>
              </a:spcAft>
            </a:pPr>
            <a: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PUBLIC SECTOR </a:t>
            </a:r>
            <a:b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xmlns="" id="{7583CAB4-7373-41F5-97EA-0A14FC06C5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101300" y="3877204"/>
            <a:ext cx="6168583" cy="461665"/>
          </a:xfrm>
        </p:spPr>
        <p:txBody>
          <a:bodyPr lIns="0" tIns="0" rIns="0" bIns="0"/>
          <a:lstStyle>
            <a:lvl1pPr marL="0" algn="l" defTabSz="768048" rtl="0" eaLnBrk="1" latinLnBrk="0" hangingPunct="1">
              <a:lnSpc>
                <a:spcPct val="90000"/>
              </a:lnSpc>
              <a:spcAft>
                <a:spcPts val="1260"/>
              </a:spcAft>
              <a:defRPr lang="en-US" sz="2800" b="0" kern="1200" spc="42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76804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26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343322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036C39-4AED-47FC-8411-6A2DD597B9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01930" y="1941676"/>
            <a:ext cx="6538873" cy="1542143"/>
          </a:xfrm>
          <a:noFill/>
        </p:spPr>
        <p:txBody>
          <a:bodyPr lIns="128016" tIns="102413" rIns="128016" bIns="102413" anchor="t" anchorCtr="0"/>
          <a:lstStyle>
            <a:lvl1pPr>
              <a:defRPr sz="3800" spc="-8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02406" y="3877469"/>
            <a:ext cx="6536530" cy="1387928"/>
          </a:xfrm>
        </p:spPr>
        <p:txBody>
          <a:bodyPr lIns="128016" tIns="102413" rIns="128016" bIns="102413">
            <a:noAutofit/>
          </a:bodyPr>
          <a:lstStyle>
            <a:lvl1pPr marL="0" indent="0">
              <a:spcBef>
                <a:spcPts val="0"/>
              </a:spcBef>
              <a:buNone/>
              <a:defRPr lang="en-US" sz="17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01930" y="1226096"/>
            <a:ext cx="6538873" cy="422270"/>
          </a:xfrm>
        </p:spPr>
        <p:txBody>
          <a:bodyPr vert="horz" wrap="square" lIns="128016" tIns="102413" rIns="128016" bIns="102413" rtlCol="0">
            <a:spAutoFit/>
          </a:bodyPr>
          <a:lstStyle>
            <a:lvl1pPr>
              <a:defRPr lang="en-US" sz="1400" spc="42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78734A4-78A3-4B0F-8BA1-D4EEAF971FBD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815F495-94F2-4A6F-AB73-2B0266FF76D2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FCC86498-E577-4693-97D6-E4A4454E0AD4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5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ubsecblue">
            <a:extLst>
              <a:ext uri="{FF2B5EF4-FFF2-40B4-BE49-F238E27FC236}">
                <a16:creationId xmlns:a16="http://schemas.microsoft.com/office/drawing/2014/main" xmlns="" id="{525C47FE-A728-4B64-8A4B-FA1C0E05E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 flipH="1"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02407" y="2870811"/>
            <a:ext cx="8067953" cy="853157"/>
          </a:xfrm>
          <a:noFill/>
        </p:spPr>
        <p:txBody>
          <a:bodyPr wrap="square" lIns="128016" tIns="102413" rIns="128016" bIns="102413" anchor="t" anchorCtr="0">
            <a:spAutoFit/>
          </a:bodyPr>
          <a:lstStyle>
            <a:lvl1pPr>
              <a:defRPr sz="4200" spc="-8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5E4808A6-4613-40BD-95F0-43BFC8327720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E2AD9A2-F9BD-44EC-B2C7-643FA8ED744C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1904D6E-51A6-4FA4-94B6-F01D529B7C24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856E380-8D41-4717-90CA-50E696F3E65E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1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5BA791F-4607-4F4A-9AD6-5905307D3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Washington D.C.</a:t>
            </a:r>
          </a:p>
        </p:txBody>
      </p:sp>
    </p:spTree>
    <p:extLst>
      <p:ext uri="{BB962C8B-B14F-4D97-AF65-F5344CB8AC3E}">
        <p14:creationId xmlns:p14="http://schemas.microsoft.com/office/powerpoint/2010/main" val="2246864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24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AWS EKS Cluster, the AWS CodePipeline, and the sample-app have already been deployed to the cluster.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Push a simple modification to the AWS CodeCommit Repo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Watch the pipeline automatically pickup the code change, build the container, and push the new container into Kubernetes.</a:t>
            </a:r>
          </a:p>
          <a:p>
            <a:pPr lvl="1"/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should see the message “Hello World” appear when we access the load balancer endpoint for the microservice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Pipeline supports only a Simple Delivery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Still a lot of manual steps to setup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Not Production Ready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Provides a fully managed CI/CD Pipeline in a relatively short time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Saves a huge amount Initial Setup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Gives an excellent Baseline from which to build from</a:t>
            </a:r>
          </a:p>
        </p:txBody>
      </p:sp>
    </p:spTree>
    <p:extLst>
      <p:ext uri="{BB962C8B-B14F-4D97-AF65-F5344CB8AC3E}">
        <p14:creationId xmlns:p14="http://schemas.microsoft.com/office/powerpoint/2010/main" val="1373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EKS QuickStart</a:t>
            </a:r>
          </a:p>
          <a:p>
            <a:r>
              <a:rPr lang="en-US" dirty="0"/>
              <a:t>https://github.com/kskalvar/aws-eks-cluster-quickstart</a:t>
            </a:r>
          </a:p>
          <a:p>
            <a:endParaRPr lang="en-US" dirty="0"/>
          </a:p>
          <a:p>
            <a:r>
              <a:rPr lang="en-US" dirty="0" smtClean="0"/>
              <a:t>AWS EKS CI/CD Pipeline QuickStart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github.com/kskalvar/aws-eks-pipeline-quickstart</a:t>
            </a:r>
          </a:p>
          <a:p>
            <a:endParaRPr lang="en-US" dirty="0" smtClean="0"/>
          </a:p>
          <a:p>
            <a:r>
              <a:rPr lang="en-US" dirty="0"/>
              <a:t>CodeSuite - Continuous Deployment Reference Architecture for </a:t>
            </a:r>
            <a:r>
              <a:rPr lang="en-US" dirty="0" smtClean="0"/>
              <a:t>Kubernetes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github.com/aws-samples/aws-kube-codesuite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D10F38-2636-4CED-A3FB-F0E29903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407" y="3529326"/>
            <a:ext cx="5728130" cy="2044159"/>
          </a:xfrm>
        </p:spPr>
        <p:txBody>
          <a:bodyPr/>
          <a:lstStyle/>
          <a:p>
            <a:r>
              <a:rPr lang="en-US" dirty="0"/>
              <a:t>Kirk Kalvar</a:t>
            </a:r>
          </a:p>
          <a:p>
            <a:r>
              <a:rPr lang="en-US" dirty="0"/>
              <a:t>Senior Software </a:t>
            </a:r>
            <a:r>
              <a:rPr lang="en-US" dirty="0" smtClean="0"/>
              <a:t>Engineer/Principal</a:t>
            </a:r>
            <a:endParaRPr lang="en-US" dirty="0"/>
          </a:p>
          <a:p>
            <a:r>
              <a:rPr lang="en-US" dirty="0"/>
              <a:t>KAL Technology</a:t>
            </a:r>
          </a:p>
          <a:p>
            <a:endParaRPr lang="en-US" dirty="0"/>
          </a:p>
          <a:p>
            <a:r>
              <a:rPr lang="en-US" dirty="0"/>
              <a:t>kirk.kalvar@kal.technology</a:t>
            </a:r>
          </a:p>
        </p:txBody>
      </p:sp>
    </p:spTree>
    <p:extLst>
      <p:ext uri="{BB962C8B-B14F-4D97-AF65-F5344CB8AC3E}">
        <p14:creationId xmlns:p14="http://schemas.microsoft.com/office/powerpoint/2010/main" val="41509827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sz="4000" dirty="0"/>
              <a:t>AWS Elastic Kubernetes Service (EKS) CI/CD Pipeline QuickStart</a:t>
            </a:r>
            <a:endParaRPr lang="en-US" sz="4000" spc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Kirk Kalvar</a:t>
            </a:r>
          </a:p>
          <a:p>
            <a:r>
              <a:rPr lang="en-US" dirty="0"/>
              <a:t>Senior Software Engineer/Principal</a:t>
            </a:r>
          </a:p>
          <a:p>
            <a:r>
              <a:rPr lang="en-US" dirty="0"/>
              <a:t>KAL Technology</a:t>
            </a:r>
          </a:p>
          <a:p>
            <a:endParaRPr lang="en-US" dirty="0"/>
          </a:p>
          <a:p>
            <a:r>
              <a:rPr lang="en-US" dirty="0"/>
              <a:t>kirk.kalvar@kal.technology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SessionID</a:t>
            </a:r>
          </a:p>
        </p:txBody>
      </p:sp>
    </p:spTree>
    <p:extLst>
      <p:ext uri="{BB962C8B-B14F-4D97-AF65-F5344CB8AC3E}">
        <p14:creationId xmlns:p14="http://schemas.microsoft.com/office/powerpoint/2010/main" val="3275543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you’ve got a AWS EKS Cluster up and running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What’s Next?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Support Team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 Build and Deploy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 Feedback Loop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Increased Transparency and Visibility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Modern Software Lifecycle Demand It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 CI/CD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OK, We Want to Build a CI/CD Pipeline for our Kubernetes Cluster, what are our options?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AWS CodeStar Option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Custom Jenkins Pipeline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Pipeline External or Internal to Kubernetes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Geez, it shouldn’t be this tough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Just want to get something running quickly so we can get started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 we really need to start from scratch?</a:t>
            </a:r>
          </a:p>
        </p:txBody>
      </p:sp>
    </p:spTree>
    <p:extLst>
      <p:ext uri="{BB962C8B-B14F-4D97-AF65-F5344CB8AC3E}">
        <p14:creationId xmlns:p14="http://schemas.microsoft.com/office/powerpoint/2010/main" val="311943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439" y="1782918"/>
            <a:ext cx="82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CodeSuite </a:t>
            </a:r>
            <a:r>
              <a:rPr lang="en-US" dirty="0"/>
              <a:t>- Continuous Deployment Reference Architecture for </a:t>
            </a:r>
            <a:r>
              <a:rPr lang="en-US" dirty="0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AWS EKS Cluster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EC2 Instance with “kubectl” installed and configured to talk to the 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Optional Kubernetes 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5" y="1374632"/>
            <a:ext cx="788182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439" y="1782918"/>
            <a:ext cx="8245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Checkout </a:t>
            </a:r>
            <a:r>
              <a:rPr lang="en-US" dirty="0"/>
              <a:t>aws-eks-pipeline-quickstart from </a:t>
            </a:r>
            <a:r>
              <a:rPr lang="en-US" dirty="0" smtClean="0"/>
              <a:t>github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</a:t>
            </a:r>
            <a:r>
              <a:rPr lang="en-US" dirty="0"/>
              <a:t>the Initial </a:t>
            </a:r>
            <a:r>
              <a:rPr lang="en-US" dirty="0" smtClean="0"/>
              <a:t>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S3 </a:t>
            </a:r>
            <a:r>
              <a:rPr lang="en-US" dirty="0" smtClean="0"/>
              <a:t>Bucket and Upload Deployment Artifacts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AWS CloudFormation </a:t>
            </a:r>
            <a:r>
              <a:rPr lang="en-US" dirty="0"/>
              <a:t>to Create the 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Give Lambda Execution Role Permissions in </a:t>
            </a:r>
            <a:r>
              <a:rPr lang="en-US" dirty="0" smtClean="0"/>
              <a:t>AWS EKS 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git Credential </a:t>
            </a:r>
            <a:r>
              <a:rPr lang="en-US" dirty="0" smtClean="0"/>
              <a:t>Helper to 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CI/CD </a:t>
            </a:r>
            <a:r>
              <a:rPr lang="en-US" dirty="0" smtClean="0"/>
              <a:t>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2593</TotalTime>
  <Words>418</Words>
  <Application>Microsoft Office PowerPoint</Application>
  <PresentationFormat>On-screen Show (4:3)</PresentationFormat>
  <Paragraphs>82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AWS Elastic Kubernetes Service (EKS) CI/CD Pipeline QuickStart</vt:lpstr>
      <vt:lpstr>Introduction</vt:lpstr>
      <vt:lpstr>Why a CI/CD Pipeline?</vt:lpstr>
      <vt:lpstr>Why a CI/CD Pipeline?</vt:lpstr>
      <vt:lpstr>Why a CI/CD Pipeline?</vt:lpstr>
      <vt:lpstr>Requirements</vt:lpstr>
      <vt:lpstr>Architecture</vt:lpstr>
      <vt:lpstr>Installation Steps</vt:lpstr>
      <vt:lpstr>Demo</vt:lpstr>
      <vt:lpstr>Demo</vt:lpstr>
      <vt:lpstr>Conclusions</vt:lpstr>
      <vt:lpstr>Questions?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551</cp:revision>
  <dcterms:created xsi:type="dcterms:W3CDTF">2015-07-01T16:04:28Z</dcterms:created>
  <dcterms:modified xsi:type="dcterms:W3CDTF">2019-06-04T13:56:42Z</dcterms:modified>
</cp:coreProperties>
</file>