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7"/>
  </p:notesMasterIdLst>
  <p:handoutMasterIdLst>
    <p:handoutMasterId r:id="rId18"/>
  </p:handoutMasterIdLst>
  <p:sldIdLst>
    <p:sldId id="256" r:id="rId2"/>
    <p:sldId id="258" r:id="rId3"/>
    <p:sldId id="270" r:id="rId4"/>
    <p:sldId id="269" r:id="rId5"/>
    <p:sldId id="274" r:id="rId6"/>
    <p:sldId id="273" r:id="rId7"/>
    <p:sldId id="278" r:id="rId8"/>
    <p:sldId id="275" r:id="rId9"/>
    <p:sldId id="272" r:id="rId10"/>
    <p:sldId id="277" r:id="rId11"/>
    <p:sldId id="279" r:id="rId12"/>
    <p:sldId id="276" r:id="rId13"/>
    <p:sldId id="271" r:id="rId14"/>
    <p:sldId id="265"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7443" autoAdjust="0"/>
  </p:normalViewPr>
  <p:slideViewPr>
    <p:cSldViewPr snapToGrid="0">
      <p:cViewPr varScale="1">
        <p:scale>
          <a:sx n="103" d="100"/>
          <a:sy n="103" d="100"/>
        </p:scale>
        <p:origin x="-122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294"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4910AB-AEF0-414C-82CB-791080B1186B}" type="datetimeFigureOut">
              <a:rPr lang="en-US" smtClean="0"/>
              <a:pPr/>
              <a:t>8/30/2018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160085-B71D-4972-BF56-8CBB3DB8CAF7}" type="slidenum">
              <a:rPr lang="en-US" smtClean="0"/>
              <a:pPr/>
              <a:t>‹#›</a:t>
            </a:fld>
            <a:endParaRPr lang="en-US" dirty="0"/>
          </a:p>
        </p:txBody>
      </p:sp>
    </p:spTree>
    <p:extLst>
      <p:ext uri="{BB962C8B-B14F-4D97-AF65-F5344CB8AC3E}">
        <p14:creationId xmlns:p14="http://schemas.microsoft.com/office/powerpoint/2010/main" val="3027702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AE38D-E020-46F3-803D-8636C5B7B74E}" type="datetimeFigureOut">
              <a:rPr lang="en-US" smtClean="0"/>
              <a:pPr/>
              <a:t>8/30/2018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DE7DC8-A302-4EFB-9208-987A80C71CE4}" type="slidenum">
              <a:rPr lang="en-US" smtClean="0"/>
              <a:pPr/>
              <a:t>‹#›</a:t>
            </a:fld>
            <a:endParaRPr lang="en-US" dirty="0"/>
          </a:p>
        </p:txBody>
      </p:sp>
    </p:spTree>
    <p:extLst>
      <p:ext uri="{BB962C8B-B14F-4D97-AF65-F5344CB8AC3E}">
        <p14:creationId xmlns:p14="http://schemas.microsoft.com/office/powerpoint/2010/main" val="2691298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pPr/>
              <a:t>1</a:t>
            </a:fld>
            <a:endParaRPr lang="en-US" dirty="0"/>
          </a:p>
        </p:txBody>
      </p:sp>
    </p:spTree>
    <p:extLst>
      <p:ext uri="{BB962C8B-B14F-4D97-AF65-F5344CB8AC3E}">
        <p14:creationId xmlns:p14="http://schemas.microsoft.com/office/powerpoint/2010/main" val="1545659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pPr/>
              <a:t>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solidFill>
                  <a:prstClr val="black"/>
                </a:solidFill>
              </a:rPr>
              <a:pPr/>
              <a:t>10</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solidFill>
                  <a:prstClr val="black"/>
                </a:solidFill>
              </a:rPr>
              <a:pPr/>
              <a:t>11</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solidFill>
                  <a:prstClr val="black"/>
                </a:solidFill>
              </a:rPr>
              <a:pPr/>
              <a:t>12</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DB771E-4AED-4DD3-8AA1-5D9FD2224F14}" type="datetimeFigureOut">
              <a:rPr lang="en-US" smtClean="0"/>
              <a:pPr/>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DB771E-4AED-4DD3-8AA1-5D9FD2224F14}" type="datetimeFigureOut">
              <a:rPr lang="en-US" smtClean="0"/>
              <a:pPr/>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DB771E-4AED-4DD3-8AA1-5D9FD2224F14}" type="datetimeFigureOut">
              <a:rPr lang="en-US" smtClean="0"/>
              <a:pPr/>
              <a:t>8/30/2018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DB771E-4AED-4DD3-8AA1-5D9FD2224F14}" type="datetimeFigureOut">
              <a:rPr lang="en-US" smtClean="0"/>
              <a:pPr/>
              <a:t>8/30/2018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DB771E-4AED-4DD3-8AA1-5D9FD2224F14}" type="datetimeFigureOut">
              <a:rPr lang="en-US" smtClean="0"/>
              <a:pPr/>
              <a:t>8/30/2018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DB771E-4AED-4DD3-8AA1-5D9FD2224F14}" type="datetimeFigureOut">
              <a:rPr lang="en-US" smtClean="0"/>
              <a:pPr/>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DB771E-4AED-4DD3-8AA1-5D9FD2224F14}" type="datetimeFigureOut">
              <a:rPr lang="en-US" smtClean="0"/>
              <a:pPr/>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B771E-4AED-4DD3-8AA1-5D9FD2224F14}" type="datetimeFigureOut">
              <a:rPr lang="en-US" smtClean="0"/>
              <a:pPr/>
              <a:t>8/30/2018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45BDA-BE5F-4906-81CD-575A5803D33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25830" y="3280216"/>
            <a:ext cx="2951754" cy="646331"/>
          </a:xfrm>
          <a:prstGeom prst="rect">
            <a:avLst/>
          </a:prstGeom>
          <a:noFill/>
        </p:spPr>
        <p:txBody>
          <a:bodyPr wrap="square" rtlCol="0">
            <a:spAutoFit/>
          </a:bodyPr>
          <a:lstStyle/>
          <a:p>
            <a:pPr algn="ctr"/>
            <a:r>
              <a:rPr lang="en-US" dirty="0"/>
              <a:t>Andrew </a:t>
            </a:r>
            <a:r>
              <a:rPr lang="en-US" dirty="0" smtClean="0"/>
              <a:t>Heifetz, AMPSight</a:t>
            </a:r>
          </a:p>
          <a:p>
            <a:pPr algn="ctr"/>
            <a:r>
              <a:rPr lang="en-US" dirty="0" smtClean="0"/>
              <a:t>Kirk Kalvar, KAL Technology</a:t>
            </a:r>
          </a:p>
        </p:txBody>
      </p:sp>
      <p:sp>
        <p:nvSpPr>
          <p:cNvPr id="7" name="Title 1"/>
          <p:cNvSpPr txBox="1">
            <a:spLocks/>
          </p:cNvSpPr>
          <p:nvPr/>
        </p:nvSpPr>
        <p:spPr>
          <a:xfrm>
            <a:off x="1610687" y="621402"/>
            <a:ext cx="5704513" cy="1697849"/>
          </a:xfrm>
          <a:prstGeom prst="rect">
            <a:avLst/>
          </a:prstGeom>
        </p:spPr>
        <p:txBody>
          <a:bodyPr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AWS SageMaker Bring Your Own Container</a:t>
            </a:r>
            <a:endParaRPr kumimoji="0" lang="en-US" sz="4400" b="0" i="0" u="none" strike="noStrike" kern="1200" cap="none" spc="0" normalizeH="0" baseline="0" noProof="0" dirty="0">
              <a:ln>
                <a:noFill/>
              </a:ln>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Local Testing</a:t>
            </a:r>
            <a:endParaRPr lang="en-US" dirty="0"/>
          </a:p>
        </p:txBody>
      </p:sp>
      <p:sp>
        <p:nvSpPr>
          <p:cNvPr id="5" name="TextBox 4"/>
          <p:cNvSpPr txBox="1"/>
          <p:nvPr/>
        </p:nvSpPr>
        <p:spPr>
          <a:xfrm>
            <a:off x="757367" y="1584186"/>
            <a:ext cx="7515090" cy="3416320"/>
          </a:xfrm>
          <a:prstGeom prst="rect">
            <a:avLst/>
          </a:prstGeom>
          <a:noFill/>
        </p:spPr>
        <p:txBody>
          <a:bodyPr wrap="square" rtlCol="0">
            <a:spAutoFit/>
          </a:bodyPr>
          <a:lstStyle/>
          <a:p>
            <a:pPr>
              <a:buFont typeface="Arial" pitchFamily="34" charset="0"/>
              <a:buChar char="•"/>
            </a:pPr>
            <a:r>
              <a:rPr lang="en-US" dirty="0">
                <a:solidFill>
                  <a:prstClr val="black"/>
                </a:solidFill>
              </a:rPr>
              <a:t> </a:t>
            </a:r>
            <a:r>
              <a:rPr lang="en-US" dirty="0" smtClean="0">
                <a:solidFill>
                  <a:prstClr val="black"/>
                </a:solidFill>
              </a:rPr>
              <a:t> local_test/input/data/training/</a:t>
            </a:r>
          </a:p>
          <a:p>
            <a:pPr lvl="1">
              <a:buFont typeface="Arial" pitchFamily="34" charset="0"/>
              <a:buChar char="•"/>
            </a:pPr>
            <a:r>
              <a:rPr lang="en-US" dirty="0">
                <a:solidFill>
                  <a:prstClr val="black"/>
                </a:solidFill>
              </a:rPr>
              <a:t> </a:t>
            </a:r>
            <a:r>
              <a:rPr lang="en-US" dirty="0" smtClean="0">
                <a:solidFill>
                  <a:prstClr val="black"/>
                </a:solidFill>
              </a:rPr>
              <a:t> location of your training data for local training</a:t>
            </a:r>
          </a:p>
          <a:p>
            <a:pPr lvl="1">
              <a:buFont typeface="Arial" pitchFamily="34" charset="0"/>
              <a:buChar char="•"/>
            </a:pPr>
            <a:endParaRPr lang="en-US" dirty="0">
              <a:solidFill>
                <a:prstClr val="black"/>
              </a:solidFill>
            </a:endParaRPr>
          </a:p>
          <a:p>
            <a:pPr>
              <a:buFont typeface="Arial" pitchFamily="34" charset="0"/>
              <a:buChar char="•"/>
            </a:pPr>
            <a:r>
              <a:rPr lang="en-US" dirty="0" smtClean="0">
                <a:solidFill>
                  <a:prstClr val="black"/>
                </a:solidFill>
              </a:rPr>
              <a:t>  local_test/serve_local.sh</a:t>
            </a:r>
          </a:p>
          <a:p>
            <a:pPr lvl="1">
              <a:buFont typeface="Arial" pitchFamily="34" charset="0"/>
              <a:buChar char="•"/>
            </a:pPr>
            <a:r>
              <a:rPr lang="en-US" dirty="0">
                <a:solidFill>
                  <a:prstClr val="black"/>
                </a:solidFill>
              </a:rPr>
              <a:t> </a:t>
            </a:r>
            <a:r>
              <a:rPr lang="en-US" dirty="0" smtClean="0">
                <a:solidFill>
                  <a:prstClr val="black"/>
                </a:solidFill>
              </a:rPr>
              <a:t> script to run the Scoring Service locally on port 8080</a:t>
            </a:r>
          </a:p>
          <a:p>
            <a:pPr lvl="1">
              <a:buFont typeface="Arial" pitchFamily="34" charset="0"/>
              <a:buChar char="•"/>
            </a:pPr>
            <a:endParaRPr lang="en-US" dirty="0">
              <a:solidFill>
                <a:prstClr val="black"/>
              </a:solidFill>
            </a:endParaRPr>
          </a:p>
          <a:p>
            <a:pPr>
              <a:buFont typeface="Arial" pitchFamily="34" charset="0"/>
              <a:buChar char="•"/>
            </a:pPr>
            <a:r>
              <a:rPr lang="en-US" dirty="0" smtClean="0">
                <a:solidFill>
                  <a:prstClr val="black"/>
                </a:solidFill>
              </a:rPr>
              <a:t>  local_test/train_local.sh</a:t>
            </a:r>
          </a:p>
          <a:p>
            <a:pPr lvl="1">
              <a:buFont typeface="Arial" pitchFamily="34" charset="0"/>
              <a:buChar char="•"/>
            </a:pPr>
            <a:r>
              <a:rPr lang="en-US" dirty="0">
                <a:solidFill>
                  <a:prstClr val="black"/>
                </a:solidFill>
              </a:rPr>
              <a:t> </a:t>
            </a:r>
            <a:r>
              <a:rPr lang="en-US" dirty="0" smtClean="0">
                <a:solidFill>
                  <a:prstClr val="black"/>
                </a:solidFill>
              </a:rPr>
              <a:t>script to run training locally on port 8080</a:t>
            </a:r>
          </a:p>
          <a:p>
            <a:pPr lvl="1">
              <a:buFont typeface="Arial" pitchFamily="34" charset="0"/>
              <a:buChar char="•"/>
            </a:pPr>
            <a:endParaRPr lang="en-US" dirty="0">
              <a:solidFill>
                <a:prstClr val="black"/>
              </a:solidFill>
            </a:endParaRPr>
          </a:p>
          <a:p>
            <a:pPr>
              <a:buFont typeface="Arial" pitchFamily="34" charset="0"/>
              <a:buChar char="•"/>
            </a:pPr>
            <a:r>
              <a:rPr lang="en-US" dirty="0" smtClean="0">
                <a:solidFill>
                  <a:prstClr val="black"/>
                </a:solidFill>
              </a:rPr>
              <a:t>  local_test/predict.sh</a:t>
            </a:r>
          </a:p>
          <a:p>
            <a:pPr lvl="1">
              <a:buFont typeface="Arial" pitchFamily="34" charset="0"/>
              <a:buChar char="•"/>
            </a:pPr>
            <a:r>
              <a:rPr lang="en-US" dirty="0">
                <a:solidFill>
                  <a:prstClr val="black"/>
                </a:solidFill>
              </a:rPr>
              <a:t> </a:t>
            </a:r>
            <a:r>
              <a:rPr lang="en-US" dirty="0" smtClean="0">
                <a:solidFill>
                  <a:prstClr val="black"/>
                </a:solidFill>
              </a:rPr>
              <a:t> script to run prediction locally on port 8080</a:t>
            </a:r>
          </a:p>
          <a:p>
            <a:pPr lvl="1"/>
            <a:endParaRPr lang="en-US" dirty="0" smtClean="0">
              <a:solidFill>
                <a:prstClr val="black"/>
              </a:solidFill>
            </a:endParaRPr>
          </a:p>
        </p:txBody>
      </p:sp>
    </p:spTree>
    <p:extLst>
      <p:ext uri="{BB962C8B-B14F-4D97-AF65-F5344CB8AC3E}">
        <p14:creationId xmlns:p14="http://schemas.microsoft.com/office/powerpoint/2010/main" val="3879541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Issues To Watch For</a:t>
            </a:r>
            <a:endParaRPr lang="en-US" dirty="0"/>
          </a:p>
        </p:txBody>
      </p:sp>
      <p:sp>
        <p:nvSpPr>
          <p:cNvPr id="5" name="TextBox 4"/>
          <p:cNvSpPr txBox="1"/>
          <p:nvPr/>
        </p:nvSpPr>
        <p:spPr>
          <a:xfrm>
            <a:off x="757367" y="1584186"/>
            <a:ext cx="7515090" cy="4524315"/>
          </a:xfrm>
          <a:prstGeom prst="rect">
            <a:avLst/>
          </a:prstGeom>
          <a:noFill/>
        </p:spPr>
        <p:txBody>
          <a:bodyPr wrap="square" rtlCol="0">
            <a:spAutoFit/>
          </a:bodyPr>
          <a:lstStyle/>
          <a:p>
            <a:pPr>
              <a:buFont typeface="Arial" pitchFamily="34" charset="0"/>
              <a:buChar char="•"/>
            </a:pPr>
            <a:r>
              <a:rPr lang="en-US" dirty="0">
                <a:solidFill>
                  <a:prstClr val="black"/>
                </a:solidFill>
              </a:rPr>
              <a:t> </a:t>
            </a:r>
            <a:r>
              <a:rPr lang="en-US" dirty="0" smtClean="0">
                <a:solidFill>
                  <a:prstClr val="black"/>
                </a:solidFill>
              </a:rPr>
              <a:t> </a:t>
            </a:r>
            <a:r>
              <a:rPr lang="en-US" dirty="0" smtClean="0">
                <a:solidFill>
                  <a:prstClr val="black"/>
                </a:solidFill>
              </a:rPr>
              <a:t>When creating a SageMaker Notebook you will create an SageMaker Execution IAM Role.  Be sure to add AmazonEC2ContainerRegistryFullAccess policy.  Otherwise you won’t be able to access ECR. </a:t>
            </a:r>
            <a:endParaRPr lang="en-US" dirty="0" smtClean="0">
              <a:solidFill>
                <a:prstClr val="black"/>
              </a:solidFill>
            </a:endParaRPr>
          </a:p>
          <a:p>
            <a:pPr lvl="1">
              <a:buFont typeface="Arial" pitchFamily="34" charset="0"/>
              <a:buChar char="•"/>
            </a:pPr>
            <a:endParaRPr lang="en-US" dirty="0">
              <a:solidFill>
                <a:prstClr val="black"/>
              </a:solidFill>
            </a:endParaRPr>
          </a:p>
          <a:p>
            <a:pPr>
              <a:buFont typeface="Arial" pitchFamily="34" charset="0"/>
              <a:buChar char="•"/>
            </a:pPr>
            <a:r>
              <a:rPr lang="en-US" dirty="0" smtClean="0">
                <a:solidFill>
                  <a:prstClr val="black"/>
                </a:solidFill>
              </a:rPr>
              <a:t>  </a:t>
            </a:r>
            <a:r>
              <a:rPr lang="en-US" dirty="0" smtClean="0">
                <a:solidFill>
                  <a:prstClr val="black"/>
                </a:solidFill>
              </a:rPr>
              <a:t>Resolving Container dependencies took a lot longer than expected.</a:t>
            </a:r>
          </a:p>
          <a:p>
            <a:pPr>
              <a:buFont typeface="Arial" pitchFamily="34" charset="0"/>
              <a:buChar char="•"/>
            </a:pPr>
            <a:endParaRPr lang="en-US" dirty="0">
              <a:solidFill>
                <a:prstClr val="black"/>
              </a:solidFill>
            </a:endParaRPr>
          </a:p>
          <a:p>
            <a:pPr marL="0" lvl="1">
              <a:buFont typeface="Arial" pitchFamily="34" charset="0"/>
              <a:buChar char="•"/>
            </a:pPr>
            <a:r>
              <a:rPr lang="en-US" dirty="0" smtClean="0">
                <a:solidFill>
                  <a:prstClr val="black"/>
                </a:solidFill>
              </a:rPr>
              <a:t>  Passing data to the </a:t>
            </a:r>
            <a:r>
              <a:rPr lang="en-US" dirty="0"/>
              <a:t>Scoring </a:t>
            </a:r>
            <a:r>
              <a:rPr lang="en-US" dirty="0" smtClean="0"/>
              <a:t>Service took way longer than expected.  Passing a numpy ndarray correctly wasn’t obvious to me.  Initially package them as files but this was extremely slow.  Took some understanding of how they are constructed, how to flatten them, and how to reconstitute them so I could pass them to the Scoring Service as a string.</a:t>
            </a:r>
            <a:endParaRPr lang="en-US" dirty="0">
              <a:solidFill>
                <a:prstClr val="black"/>
              </a:solidFill>
            </a:endParaRPr>
          </a:p>
          <a:p>
            <a:pPr marL="0" lvl="1">
              <a:buFont typeface="Arial" pitchFamily="34" charset="0"/>
              <a:buChar char="•"/>
            </a:pPr>
            <a:endParaRPr lang="en-US" dirty="0" smtClean="0">
              <a:solidFill>
                <a:prstClr val="black"/>
              </a:solidFill>
            </a:endParaRPr>
          </a:p>
          <a:p>
            <a:pPr marL="0" lvl="1">
              <a:buFont typeface="Arial" pitchFamily="34" charset="0"/>
              <a:buChar char="•"/>
            </a:pPr>
            <a:r>
              <a:rPr lang="en-US" dirty="0">
                <a:solidFill>
                  <a:prstClr val="black"/>
                </a:solidFill>
              </a:rPr>
              <a:t> </a:t>
            </a:r>
            <a:r>
              <a:rPr lang="en-US" dirty="0" smtClean="0">
                <a:solidFill>
                  <a:prstClr val="black"/>
                </a:solidFill>
              </a:rPr>
              <a:t> Local testing uses curl to pass data to the Scoring Service by reading a file.  So I needed to write the image chips which I wanted to run predictions on to a file.  I modified and ran the detector.py script to write the chips out to a file as they were being processed.      </a:t>
            </a:r>
            <a:endParaRPr lang="en-US" dirty="0" smtClean="0">
              <a:solidFill>
                <a:prstClr val="black"/>
              </a:solidFill>
            </a:endParaRPr>
          </a:p>
        </p:txBody>
      </p:sp>
    </p:spTree>
    <p:extLst>
      <p:ext uri="{BB962C8B-B14F-4D97-AF65-F5344CB8AC3E}">
        <p14:creationId xmlns:p14="http://schemas.microsoft.com/office/powerpoint/2010/main" val="770858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Quick Demo</a:t>
            </a:r>
            <a:endParaRPr lang="en-US" dirty="0"/>
          </a:p>
        </p:txBody>
      </p:sp>
      <p:sp>
        <p:nvSpPr>
          <p:cNvPr id="5" name="TextBox 4"/>
          <p:cNvSpPr txBox="1"/>
          <p:nvPr/>
        </p:nvSpPr>
        <p:spPr>
          <a:xfrm>
            <a:off x="757367" y="1584186"/>
            <a:ext cx="7515090" cy="1754326"/>
          </a:xfrm>
          <a:prstGeom prst="rect">
            <a:avLst/>
          </a:prstGeom>
          <a:noFill/>
        </p:spPr>
        <p:txBody>
          <a:bodyPr wrap="square" rtlCol="0">
            <a:spAutoFit/>
          </a:bodyPr>
          <a:lstStyle/>
          <a:p>
            <a:pPr>
              <a:buFont typeface="Arial" pitchFamily="34" charset="0"/>
              <a:buChar char="•"/>
            </a:pPr>
            <a:r>
              <a:rPr lang="en-US" dirty="0" smtClean="0">
                <a:solidFill>
                  <a:prstClr val="black"/>
                </a:solidFill>
              </a:rPr>
              <a:t>  To save time the AWS SageMaker PlanesNet/TFLearn project has already been run and deployed using the AWS SageMaker Console and a Jupyter Notebook.</a:t>
            </a:r>
          </a:p>
          <a:p>
            <a:pPr>
              <a:buFont typeface="Arial" pitchFamily="34" charset="0"/>
              <a:buChar char="•"/>
            </a:pPr>
            <a:r>
              <a:rPr lang="en-US" dirty="0" smtClean="0">
                <a:solidFill>
                  <a:prstClr val="black"/>
                </a:solidFill>
              </a:rPr>
              <a:t>  We’ll:</a:t>
            </a:r>
          </a:p>
          <a:p>
            <a:pPr lvl="1">
              <a:buFont typeface="Arial" pitchFamily="34" charset="0"/>
              <a:buChar char="•"/>
            </a:pPr>
            <a:r>
              <a:rPr lang="en-US" dirty="0" smtClean="0">
                <a:solidFill>
                  <a:prstClr val="black"/>
                </a:solidFill>
              </a:rPr>
              <a:t>  Step through the Jupyter Notebook to show the process</a:t>
            </a:r>
          </a:p>
          <a:p>
            <a:pPr lvl="1">
              <a:buFont typeface="Arial" pitchFamily="34" charset="0"/>
              <a:buChar char="•"/>
            </a:pPr>
            <a:r>
              <a:rPr lang="en-US" dirty="0">
                <a:solidFill>
                  <a:prstClr val="black"/>
                </a:solidFill>
              </a:rPr>
              <a:t> </a:t>
            </a:r>
            <a:r>
              <a:rPr lang="en-US" dirty="0" smtClean="0">
                <a:solidFill>
                  <a:prstClr val="black"/>
                </a:solidFill>
              </a:rPr>
              <a:t> Display the output of the Predictor Model</a:t>
            </a:r>
          </a:p>
        </p:txBody>
      </p:sp>
    </p:spTree>
    <p:extLst>
      <p:ext uri="{BB962C8B-B14F-4D97-AF65-F5344CB8AC3E}">
        <p14:creationId xmlns:p14="http://schemas.microsoft.com/office/powerpoint/2010/main" val="1780325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Conclusions</a:t>
            </a:r>
            <a:endParaRPr lang="en-US" dirty="0"/>
          </a:p>
        </p:txBody>
      </p:sp>
      <p:sp>
        <p:nvSpPr>
          <p:cNvPr id="5" name="TextBox 4"/>
          <p:cNvSpPr txBox="1"/>
          <p:nvPr/>
        </p:nvSpPr>
        <p:spPr>
          <a:xfrm>
            <a:off x="757367" y="1584186"/>
            <a:ext cx="7515090" cy="2308324"/>
          </a:xfrm>
          <a:prstGeom prst="rect">
            <a:avLst/>
          </a:prstGeom>
          <a:noFill/>
        </p:spPr>
        <p:txBody>
          <a:bodyPr wrap="square" rtlCol="0">
            <a:spAutoFit/>
          </a:bodyPr>
          <a:lstStyle/>
          <a:p>
            <a:pPr>
              <a:buFont typeface="Arial" pitchFamily="34" charset="0"/>
              <a:buChar char="•"/>
            </a:pPr>
            <a:r>
              <a:rPr lang="en-US" dirty="0" smtClean="0"/>
              <a:t>  Cons</a:t>
            </a:r>
          </a:p>
          <a:p>
            <a:pPr lvl="1">
              <a:buFont typeface="Arial" pitchFamily="34" charset="0"/>
              <a:buChar char="•"/>
            </a:pPr>
            <a:r>
              <a:rPr lang="en-US" dirty="0" smtClean="0"/>
              <a:t>  Creating custom containers is time consuming initially but subsequent iterations are faster as you become more familiar with the process</a:t>
            </a:r>
          </a:p>
          <a:p>
            <a:pPr lvl="1">
              <a:buFont typeface="Arial" pitchFamily="34" charset="0"/>
              <a:buChar char="•"/>
            </a:pPr>
            <a:r>
              <a:rPr lang="en-US" dirty="0"/>
              <a:t> </a:t>
            </a:r>
            <a:r>
              <a:rPr lang="en-US" dirty="0" smtClean="0"/>
              <a:t> Requires knowledge of AWS, Docker, ML Framework, Language SDK, etc</a:t>
            </a:r>
            <a:r>
              <a:rPr lang="en-US" dirty="0" smtClean="0"/>
              <a:t>.  Not trivial.</a:t>
            </a:r>
            <a:endParaRPr lang="en-US" dirty="0" smtClean="0"/>
          </a:p>
          <a:p>
            <a:pPr>
              <a:buFont typeface="Arial" pitchFamily="34" charset="0"/>
              <a:buChar char="•"/>
            </a:pPr>
            <a:r>
              <a:rPr lang="en-US" dirty="0" smtClean="0"/>
              <a:t>  Pros</a:t>
            </a:r>
          </a:p>
          <a:p>
            <a:pPr lvl="1">
              <a:buFont typeface="Arial" pitchFamily="34" charset="0"/>
              <a:buChar char="•"/>
            </a:pPr>
            <a:r>
              <a:rPr lang="en-US" dirty="0"/>
              <a:t> </a:t>
            </a:r>
            <a:r>
              <a:rPr lang="en-US" dirty="0" smtClean="0"/>
              <a:t> Managed Service</a:t>
            </a:r>
          </a:p>
          <a:p>
            <a:pPr lvl="1">
              <a:buFont typeface="Arial" pitchFamily="34" charset="0"/>
              <a:buChar char="•"/>
            </a:pPr>
            <a:r>
              <a:rPr lang="en-US" dirty="0"/>
              <a:t> </a:t>
            </a:r>
            <a:r>
              <a:rPr lang="en-US" dirty="0" smtClean="0"/>
              <a:t> On Demand</a:t>
            </a:r>
          </a:p>
        </p:txBody>
      </p:sp>
    </p:spTree>
    <p:extLst>
      <p:ext uri="{BB962C8B-B14F-4D97-AF65-F5344CB8AC3E}">
        <p14:creationId xmlns:p14="http://schemas.microsoft.com/office/powerpoint/2010/main" val="1236400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6829" y="1371600"/>
            <a:ext cx="7880466" cy="3970318"/>
          </a:xfrm>
          <a:prstGeom prst="rect">
            <a:avLst/>
          </a:prstGeom>
          <a:noFill/>
        </p:spPr>
        <p:txBody>
          <a:bodyPr wrap="square" rtlCol="0">
            <a:spAutoFit/>
          </a:bodyPr>
          <a:lstStyle/>
          <a:p>
            <a:r>
              <a:rPr lang="en-US" dirty="0" smtClean="0"/>
              <a:t>Using </a:t>
            </a:r>
            <a:r>
              <a:rPr lang="en-US" dirty="0"/>
              <a:t>Your Own Algorithms with Amazon SageMaker</a:t>
            </a:r>
          </a:p>
          <a:p>
            <a:r>
              <a:rPr lang="en-US" dirty="0"/>
              <a:t>https://</a:t>
            </a:r>
            <a:r>
              <a:rPr lang="en-US" dirty="0" smtClean="0"/>
              <a:t>docs.aws.amazon.com/sagemaker/latest/dg/your-algorithms.html</a:t>
            </a:r>
          </a:p>
          <a:p>
            <a:endParaRPr lang="en-US" dirty="0"/>
          </a:p>
          <a:p>
            <a:r>
              <a:rPr lang="en-US" dirty="0" smtClean="0"/>
              <a:t>* Building </a:t>
            </a:r>
            <a:r>
              <a:rPr lang="en-US" dirty="0"/>
              <a:t>your own algorithm </a:t>
            </a:r>
            <a:r>
              <a:rPr lang="en-US" dirty="0" smtClean="0"/>
              <a:t>container</a:t>
            </a:r>
          </a:p>
          <a:p>
            <a:r>
              <a:rPr lang="en-US" dirty="0"/>
              <a:t>https://github.com/awslabs/amazon-sagemaker-examples/blob/master/advanced_functionality/scikit_bring_your_own/scikit_bring_your_own.ipynb</a:t>
            </a:r>
          </a:p>
          <a:p>
            <a:endParaRPr lang="en-US" dirty="0"/>
          </a:p>
          <a:p>
            <a:r>
              <a:rPr lang="en-US" dirty="0" smtClean="0"/>
              <a:t>PlanesNet-Detector</a:t>
            </a:r>
          </a:p>
          <a:p>
            <a:r>
              <a:rPr lang="en-US" dirty="0" smtClean="0"/>
              <a:t>https</a:t>
            </a:r>
            <a:r>
              <a:rPr lang="en-US" dirty="0"/>
              <a:t>://</a:t>
            </a:r>
            <a:r>
              <a:rPr lang="en-US" dirty="0" smtClean="0"/>
              <a:t>github.com/rhammell/planesnet-detector</a:t>
            </a:r>
            <a:endParaRPr lang="en-US" dirty="0"/>
          </a:p>
          <a:p>
            <a:endParaRPr lang="en-US" dirty="0" smtClean="0"/>
          </a:p>
          <a:p>
            <a:r>
              <a:rPr lang="en-US" dirty="0"/>
              <a:t>My AWS SageMaker PlanesNet TFLearn Bring Your Own Container</a:t>
            </a:r>
          </a:p>
          <a:p>
            <a:r>
              <a:rPr lang="en-US" dirty="0"/>
              <a:t>https://</a:t>
            </a:r>
            <a:r>
              <a:rPr lang="en-US" dirty="0" smtClean="0"/>
              <a:t>github.com/kskalvar/aws-sagemaker-planesnet-tflearn-bring-your-own-container</a:t>
            </a:r>
            <a:endParaRPr lang="en-US" dirty="0"/>
          </a:p>
        </p:txBody>
      </p:sp>
      <p:sp>
        <p:nvSpPr>
          <p:cNvPr id="7" name="Title 1"/>
          <p:cNvSpPr>
            <a:spLocks noGrp="1"/>
          </p:cNvSpPr>
          <p:nvPr>
            <p:ph type="title"/>
          </p:nvPr>
        </p:nvSpPr>
        <p:spPr>
          <a:xfrm>
            <a:off x="457200" y="274638"/>
            <a:ext cx="8229600" cy="1143000"/>
          </a:xfrm>
        </p:spPr>
        <p:txBody>
          <a:bodyPr/>
          <a:lstStyle/>
          <a:p>
            <a:r>
              <a:rPr lang="en-US" dirty="0" smtClean="0"/>
              <a:t>References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733325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2028" y="1683147"/>
            <a:ext cx="7239012" cy="2585323"/>
          </a:xfrm>
          <a:prstGeom prst="rect">
            <a:avLst/>
          </a:prstGeom>
          <a:noFill/>
        </p:spPr>
        <p:txBody>
          <a:bodyPr wrap="square" rtlCol="0">
            <a:spAutoFit/>
          </a:bodyPr>
          <a:lstStyle/>
          <a:p>
            <a:pPr>
              <a:buFont typeface="Arial" pitchFamily="34" charset="0"/>
              <a:buChar char="•"/>
            </a:pPr>
            <a:r>
              <a:rPr lang="en-US" dirty="0" smtClean="0"/>
              <a:t>  </a:t>
            </a:r>
            <a:r>
              <a:rPr lang="en-US" dirty="0"/>
              <a:t>Amazon SageMaker is a fully-managed platform </a:t>
            </a:r>
            <a:r>
              <a:rPr lang="en-US" dirty="0" smtClean="0"/>
              <a:t>to build</a:t>
            </a:r>
            <a:r>
              <a:rPr lang="en-US" dirty="0"/>
              <a:t>, train, </a:t>
            </a:r>
            <a:r>
              <a:rPr lang="en-US" dirty="0" smtClean="0"/>
              <a:t>and deploy </a:t>
            </a:r>
            <a:r>
              <a:rPr lang="en-US" dirty="0"/>
              <a:t>machine learning </a:t>
            </a:r>
            <a:r>
              <a:rPr lang="en-US" dirty="0" smtClean="0"/>
              <a:t>models.</a:t>
            </a:r>
          </a:p>
          <a:p>
            <a:endParaRPr lang="en-US" dirty="0" smtClean="0"/>
          </a:p>
          <a:p>
            <a:pPr>
              <a:buFont typeface="Arial" pitchFamily="34" charset="0"/>
              <a:buChar char="•"/>
            </a:pPr>
            <a:r>
              <a:rPr lang="en-US" dirty="0"/>
              <a:t> </a:t>
            </a:r>
            <a:r>
              <a:rPr lang="en-US" dirty="0" smtClean="0"/>
              <a:t>Supports TensorFlow</a:t>
            </a:r>
            <a:r>
              <a:rPr lang="en-US" dirty="0"/>
              <a:t>, Apache MXNet, Chainer, </a:t>
            </a:r>
            <a:r>
              <a:rPr lang="en-US" dirty="0" smtClean="0"/>
              <a:t>PyTorch, and Apache Spark out of the box</a:t>
            </a:r>
          </a:p>
          <a:p>
            <a:endParaRPr lang="en-US" dirty="0"/>
          </a:p>
          <a:p>
            <a:pPr>
              <a:buFont typeface="Arial" pitchFamily="34" charset="0"/>
              <a:buChar char="•"/>
            </a:pPr>
            <a:r>
              <a:rPr lang="en-US" dirty="0" smtClean="0"/>
              <a:t> Since Amazon </a:t>
            </a:r>
            <a:r>
              <a:rPr lang="en-US" dirty="0"/>
              <a:t>SageMaker algorithms are packaged as Docker </a:t>
            </a:r>
            <a:r>
              <a:rPr lang="en-US" dirty="0" smtClean="0"/>
              <a:t>images you can use </a:t>
            </a:r>
            <a:r>
              <a:rPr lang="en-US" dirty="0"/>
              <a:t>almost any algorithm </a:t>
            </a:r>
            <a:r>
              <a:rPr lang="en-US" dirty="0" smtClean="0"/>
              <a:t>code regardless </a:t>
            </a:r>
            <a:r>
              <a:rPr lang="en-US" dirty="0"/>
              <a:t>of implementation language, dependent libraries, </a:t>
            </a:r>
            <a:r>
              <a:rPr lang="en-US" dirty="0" smtClean="0"/>
              <a:t>frameworks.  </a:t>
            </a:r>
            <a:r>
              <a:rPr lang="en-US" b="1" dirty="0" smtClean="0"/>
              <a:t>i.e. “Bring Your Own Container”</a:t>
            </a:r>
          </a:p>
        </p:txBody>
      </p:sp>
      <p:sp>
        <p:nvSpPr>
          <p:cNvPr id="6" name="Title 1"/>
          <p:cNvSpPr>
            <a:spLocks noGrp="1"/>
          </p:cNvSpPr>
          <p:nvPr>
            <p:ph type="title"/>
          </p:nvPr>
        </p:nvSpPr>
        <p:spPr>
          <a:xfrm>
            <a:off x="457200" y="274638"/>
            <a:ext cx="8229600" cy="1143000"/>
          </a:xfrm>
        </p:spPr>
        <p:txBody>
          <a:bodyPr>
            <a:normAutofit/>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2028" y="1456570"/>
            <a:ext cx="7050468" cy="1477328"/>
          </a:xfrm>
          <a:prstGeom prst="rect">
            <a:avLst/>
          </a:prstGeom>
          <a:noFill/>
        </p:spPr>
        <p:txBody>
          <a:bodyPr wrap="square" rtlCol="0">
            <a:spAutoFit/>
          </a:bodyPr>
          <a:lstStyle/>
          <a:p>
            <a:pPr>
              <a:buFont typeface="Arial" pitchFamily="34" charset="0"/>
              <a:buChar char="•"/>
            </a:pPr>
            <a:r>
              <a:rPr lang="en-US" dirty="0" smtClean="0"/>
              <a:t>  AWS </a:t>
            </a:r>
            <a:r>
              <a:rPr lang="en-US" dirty="0"/>
              <a:t>Managed Services enables you to quickly and easily deploy your cloud </a:t>
            </a:r>
            <a:r>
              <a:rPr lang="en-US" dirty="0" smtClean="0"/>
              <a:t>infrastructure</a:t>
            </a:r>
          </a:p>
          <a:p>
            <a:endParaRPr lang="en-US" dirty="0"/>
          </a:p>
          <a:p>
            <a:pPr>
              <a:buFont typeface="Arial" pitchFamily="34" charset="0"/>
              <a:buChar char="•"/>
            </a:pPr>
            <a:r>
              <a:rPr lang="en-US" dirty="0" smtClean="0"/>
              <a:t>  On Demand</a:t>
            </a:r>
            <a:endParaRPr lang="en-US" dirty="0"/>
          </a:p>
          <a:p>
            <a:endParaRPr lang="en-US" dirty="0" smtClean="0"/>
          </a:p>
        </p:txBody>
      </p:sp>
      <p:sp>
        <p:nvSpPr>
          <p:cNvPr id="6" name="Title 1"/>
          <p:cNvSpPr>
            <a:spLocks noGrp="1"/>
          </p:cNvSpPr>
          <p:nvPr>
            <p:ph type="title"/>
          </p:nvPr>
        </p:nvSpPr>
        <p:spPr>
          <a:xfrm>
            <a:off x="457200" y="274638"/>
            <a:ext cx="8229600" cy="1143000"/>
          </a:xfrm>
        </p:spPr>
        <p:txBody>
          <a:bodyPr>
            <a:normAutofit/>
          </a:bodyPr>
          <a:lstStyle/>
          <a:p>
            <a:r>
              <a:rPr lang="en-US" dirty="0" smtClean="0"/>
              <a:t>Why AWS SageMaker?</a:t>
            </a:r>
            <a:endParaRPr lang="en-US" dirty="0"/>
          </a:p>
        </p:txBody>
      </p:sp>
    </p:spTree>
    <p:extLst>
      <p:ext uri="{BB962C8B-B14F-4D97-AF65-F5344CB8AC3E}">
        <p14:creationId xmlns:p14="http://schemas.microsoft.com/office/powerpoint/2010/main" val="3771399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r>
              <a:rPr lang="en-US" dirty="0" smtClean="0"/>
              <a:t>Overview</a:t>
            </a:r>
            <a:endParaRPr lang="en-US" dirty="0"/>
          </a:p>
        </p:txBody>
      </p:sp>
      <p:sp>
        <p:nvSpPr>
          <p:cNvPr id="2" name="TextBox 1"/>
          <p:cNvSpPr txBox="1"/>
          <p:nvPr/>
        </p:nvSpPr>
        <p:spPr>
          <a:xfrm>
            <a:off x="1064029" y="1886989"/>
            <a:ext cx="6899564" cy="2585323"/>
          </a:xfrm>
          <a:prstGeom prst="rect">
            <a:avLst/>
          </a:prstGeom>
          <a:noFill/>
        </p:spPr>
        <p:txBody>
          <a:bodyPr wrap="square" rtlCol="0">
            <a:spAutoFit/>
          </a:bodyPr>
          <a:lstStyle/>
          <a:p>
            <a:pPr marL="285750" indent="-285750">
              <a:buFont typeface="Arial" pitchFamily="34" charset="0"/>
              <a:buChar char="•"/>
            </a:pPr>
            <a:r>
              <a:rPr lang="en-US" dirty="0" smtClean="0"/>
              <a:t>AWS SageMaker has a predefined project structure and </a:t>
            </a:r>
            <a:r>
              <a:rPr lang="en-US" dirty="0" smtClean="0"/>
              <a:t>method calls used </a:t>
            </a:r>
            <a:r>
              <a:rPr lang="en-US" dirty="0" smtClean="0"/>
              <a:t>for creating your own container</a:t>
            </a:r>
          </a:p>
          <a:p>
            <a:endParaRPr lang="en-US" dirty="0"/>
          </a:p>
          <a:p>
            <a:pPr marL="285750" indent="-285750">
              <a:buFont typeface="Arial" pitchFamily="34" charset="0"/>
              <a:buChar char="•"/>
            </a:pPr>
            <a:r>
              <a:rPr lang="en-US" dirty="0" smtClean="0"/>
              <a:t>The “scikit bring your own” reference project is an excellent starting point and well documented </a:t>
            </a:r>
          </a:p>
          <a:p>
            <a:pPr marL="285750" indent="-285750">
              <a:buFont typeface="Arial" pitchFamily="34" charset="0"/>
              <a:buChar char="•"/>
            </a:pPr>
            <a:endParaRPr lang="en-US" dirty="0"/>
          </a:p>
          <a:p>
            <a:pPr marL="285750" indent="-285750">
              <a:buFont typeface="Arial" pitchFamily="34" charset="0"/>
              <a:buChar char="•"/>
            </a:pPr>
            <a:r>
              <a:rPr lang="en-US" dirty="0" smtClean="0"/>
              <a:t>Although it uses scikit as it’s ML Library it pretty easy to see upon inspection where you need to plugin your specific code and libraries</a:t>
            </a:r>
          </a:p>
          <a:p>
            <a:pPr marL="742950" lvl="1" indent="-285750">
              <a:buFont typeface="Arial" pitchFamily="34" charset="0"/>
              <a:buChar char="•"/>
            </a:pPr>
            <a:endParaRPr lang="en-US" dirty="0"/>
          </a:p>
        </p:txBody>
      </p:sp>
    </p:spTree>
    <p:extLst>
      <p:ext uri="{BB962C8B-B14F-4D97-AF65-F5344CB8AC3E}">
        <p14:creationId xmlns:p14="http://schemas.microsoft.com/office/powerpoint/2010/main" val="386835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r>
              <a:rPr lang="en-US" dirty="0" smtClean="0"/>
              <a:t>Overview</a:t>
            </a:r>
            <a:endParaRPr lang="en-US" dirty="0"/>
          </a:p>
        </p:txBody>
      </p:sp>
      <p:sp>
        <p:nvSpPr>
          <p:cNvPr id="2" name="TextBox 1"/>
          <p:cNvSpPr txBox="1"/>
          <p:nvPr/>
        </p:nvSpPr>
        <p:spPr>
          <a:xfrm>
            <a:off x="1064029" y="1886989"/>
            <a:ext cx="6899564" cy="2031325"/>
          </a:xfrm>
          <a:prstGeom prst="rect">
            <a:avLst/>
          </a:prstGeom>
          <a:noFill/>
        </p:spPr>
        <p:txBody>
          <a:bodyPr wrap="square" rtlCol="0">
            <a:spAutoFit/>
          </a:bodyPr>
          <a:lstStyle/>
          <a:p>
            <a:pPr marL="285750" indent="-285750">
              <a:buFont typeface="Arial" pitchFamily="34" charset="0"/>
              <a:buChar char="•"/>
            </a:pPr>
            <a:r>
              <a:rPr lang="en-US" dirty="0" smtClean="0">
                <a:solidFill>
                  <a:prstClr val="black"/>
                </a:solidFill>
              </a:rPr>
              <a:t>We used PlanesNet-Detector a TFLearn/Python project </a:t>
            </a:r>
            <a:r>
              <a:rPr lang="en-US" dirty="0" smtClean="0">
                <a:solidFill>
                  <a:prstClr val="black"/>
                </a:solidFill>
              </a:rPr>
              <a:t>as </a:t>
            </a:r>
            <a:r>
              <a:rPr lang="en-US" dirty="0" smtClean="0">
                <a:solidFill>
                  <a:prstClr val="black"/>
                </a:solidFill>
              </a:rPr>
              <a:t>a starting point</a:t>
            </a:r>
          </a:p>
          <a:p>
            <a:pPr marL="285750" indent="-285750">
              <a:buFont typeface="Arial" pitchFamily="34" charset="0"/>
              <a:buChar char="•"/>
            </a:pPr>
            <a:endParaRPr lang="en-US" dirty="0">
              <a:solidFill>
                <a:prstClr val="black"/>
              </a:solidFill>
            </a:endParaRPr>
          </a:p>
          <a:p>
            <a:pPr marL="285750" indent="-285750">
              <a:buFont typeface="Arial" pitchFamily="34" charset="0"/>
              <a:buChar char="•"/>
            </a:pPr>
            <a:r>
              <a:rPr lang="en-US" dirty="0" smtClean="0">
                <a:solidFill>
                  <a:prstClr val="black"/>
                </a:solidFill>
              </a:rPr>
              <a:t>It has distinct modules for the model, training, and detecting</a:t>
            </a:r>
          </a:p>
          <a:p>
            <a:pPr marL="285750" indent="-285750">
              <a:buFont typeface="Arial" pitchFamily="34" charset="0"/>
              <a:buChar char="•"/>
            </a:pPr>
            <a:endParaRPr lang="en-US" dirty="0">
              <a:solidFill>
                <a:prstClr val="black"/>
              </a:solidFill>
            </a:endParaRPr>
          </a:p>
          <a:p>
            <a:pPr marL="285750" indent="-285750">
              <a:buFont typeface="Arial" pitchFamily="34" charset="0"/>
              <a:buChar char="•"/>
            </a:pPr>
            <a:r>
              <a:rPr lang="en-US" dirty="0" smtClean="0">
                <a:solidFill>
                  <a:prstClr val="black"/>
                </a:solidFill>
              </a:rPr>
              <a:t>It was implemented as a stand-alone command line project with clear instructions and testing </a:t>
            </a:r>
            <a:r>
              <a:rPr lang="en-US" dirty="0" smtClean="0">
                <a:solidFill>
                  <a:prstClr val="black"/>
                </a:solidFill>
              </a:rPr>
              <a:t>artifacts</a:t>
            </a:r>
            <a:endParaRPr lang="en-US" dirty="0" smtClean="0">
              <a:solidFill>
                <a:prstClr val="black"/>
              </a:solidFill>
            </a:endParaRPr>
          </a:p>
        </p:txBody>
      </p:sp>
    </p:spTree>
    <p:extLst>
      <p:ext uri="{BB962C8B-B14F-4D97-AF65-F5344CB8AC3E}">
        <p14:creationId xmlns:p14="http://schemas.microsoft.com/office/powerpoint/2010/main" val="2566106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r>
              <a:rPr lang="en-US" dirty="0" smtClean="0"/>
              <a:t>Roles</a:t>
            </a:r>
            <a:endParaRPr lang="en-US" dirty="0"/>
          </a:p>
        </p:txBody>
      </p:sp>
      <p:sp>
        <p:nvSpPr>
          <p:cNvPr id="2" name="TextBox 1"/>
          <p:cNvSpPr txBox="1"/>
          <p:nvPr/>
        </p:nvSpPr>
        <p:spPr>
          <a:xfrm>
            <a:off x="1064029" y="1886989"/>
            <a:ext cx="6899564" cy="646331"/>
          </a:xfrm>
          <a:prstGeom prst="rect">
            <a:avLst/>
          </a:prstGeom>
          <a:noFill/>
        </p:spPr>
        <p:txBody>
          <a:bodyPr wrap="square" rtlCol="0">
            <a:spAutoFit/>
          </a:bodyPr>
          <a:lstStyle/>
          <a:p>
            <a:pPr marL="285750" indent="-285750">
              <a:buFont typeface="Arial" pitchFamily="34" charset="0"/>
              <a:buChar char="•"/>
            </a:pPr>
            <a:r>
              <a:rPr lang="en-US" dirty="0" smtClean="0">
                <a:solidFill>
                  <a:prstClr val="black"/>
                </a:solidFill>
              </a:rPr>
              <a:t>Data Scientist</a:t>
            </a:r>
          </a:p>
          <a:p>
            <a:pPr marL="285750" indent="-285750">
              <a:buFont typeface="Arial" pitchFamily="34" charset="0"/>
              <a:buChar char="•"/>
            </a:pPr>
            <a:r>
              <a:rPr lang="en-US" dirty="0" smtClean="0">
                <a:solidFill>
                  <a:prstClr val="black"/>
                </a:solidFill>
              </a:rPr>
              <a:t>Developer/Infrastructure</a:t>
            </a:r>
            <a:endParaRPr lang="en-US" dirty="0">
              <a:solidFill>
                <a:prstClr val="black"/>
              </a:solidFill>
            </a:endParaRPr>
          </a:p>
        </p:txBody>
      </p:sp>
    </p:spTree>
    <p:extLst>
      <p:ext uri="{BB962C8B-B14F-4D97-AF65-F5344CB8AC3E}">
        <p14:creationId xmlns:p14="http://schemas.microsoft.com/office/powerpoint/2010/main" val="2566106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r>
              <a:rPr lang="en-US" dirty="0" smtClean="0"/>
              <a:t>Process</a:t>
            </a:r>
            <a:endParaRPr lang="en-US" dirty="0"/>
          </a:p>
        </p:txBody>
      </p:sp>
      <p:sp>
        <p:nvSpPr>
          <p:cNvPr id="2" name="TextBox 1"/>
          <p:cNvSpPr txBox="1"/>
          <p:nvPr/>
        </p:nvSpPr>
        <p:spPr>
          <a:xfrm>
            <a:off x="1064029" y="1886989"/>
            <a:ext cx="6899564" cy="3139321"/>
          </a:xfrm>
          <a:prstGeom prst="rect">
            <a:avLst/>
          </a:prstGeom>
          <a:noFill/>
        </p:spPr>
        <p:txBody>
          <a:bodyPr wrap="square" rtlCol="0">
            <a:spAutoFit/>
          </a:bodyPr>
          <a:lstStyle/>
          <a:p>
            <a:pPr marL="285750" indent="-285750">
              <a:buFont typeface="Arial" pitchFamily="34" charset="0"/>
              <a:buChar char="•"/>
            </a:pPr>
            <a:r>
              <a:rPr lang="en-US" dirty="0" smtClean="0">
                <a:solidFill>
                  <a:prstClr val="black"/>
                </a:solidFill>
              </a:rPr>
              <a:t>Build </a:t>
            </a:r>
            <a:r>
              <a:rPr lang="en-US" dirty="0" smtClean="0">
                <a:solidFill>
                  <a:prstClr val="black"/>
                </a:solidFill>
              </a:rPr>
              <a:t>and Test Locally</a:t>
            </a:r>
            <a:endParaRPr lang="en-US" dirty="0" smtClean="0">
              <a:solidFill>
                <a:prstClr val="black"/>
              </a:solidFill>
            </a:endParaRPr>
          </a:p>
          <a:p>
            <a:pPr marL="742950" lvl="1" indent="-285750">
              <a:buFont typeface="Arial" pitchFamily="34" charset="0"/>
              <a:buChar char="•"/>
            </a:pPr>
            <a:r>
              <a:rPr lang="en-US" dirty="0" smtClean="0">
                <a:solidFill>
                  <a:prstClr val="black"/>
                </a:solidFill>
              </a:rPr>
              <a:t>AWS has provided a local_test directory in the project structure to support building and testing locally your docker container</a:t>
            </a:r>
          </a:p>
          <a:p>
            <a:pPr marL="742950" lvl="1" indent="-285750">
              <a:buFont typeface="Arial" pitchFamily="34" charset="0"/>
              <a:buChar char="•"/>
            </a:pPr>
            <a:r>
              <a:rPr lang="en-US" dirty="0" smtClean="0">
                <a:solidFill>
                  <a:prstClr val="black"/>
                </a:solidFill>
              </a:rPr>
              <a:t>If everything builds and runs locally, it’s relatively easy to port your container to SageMaker</a:t>
            </a:r>
          </a:p>
          <a:p>
            <a:pPr lvl="1"/>
            <a:endParaRPr lang="en-US" dirty="0" smtClean="0">
              <a:solidFill>
                <a:prstClr val="black"/>
              </a:solidFill>
            </a:endParaRPr>
          </a:p>
          <a:p>
            <a:pPr marL="285750" indent="-285750">
              <a:buFont typeface="Arial" pitchFamily="34" charset="0"/>
              <a:buChar char="•"/>
            </a:pPr>
            <a:r>
              <a:rPr lang="en-US" dirty="0" smtClean="0">
                <a:solidFill>
                  <a:prstClr val="black"/>
                </a:solidFill>
              </a:rPr>
              <a:t>Build </a:t>
            </a:r>
            <a:r>
              <a:rPr lang="en-US" dirty="0" smtClean="0">
                <a:solidFill>
                  <a:prstClr val="black"/>
                </a:solidFill>
              </a:rPr>
              <a:t>and Test Using </a:t>
            </a:r>
            <a:r>
              <a:rPr lang="en-US" dirty="0" smtClean="0">
                <a:solidFill>
                  <a:prstClr val="black"/>
                </a:solidFill>
              </a:rPr>
              <a:t>AWS SageMaker Jupiter </a:t>
            </a:r>
            <a:r>
              <a:rPr lang="en-US" dirty="0">
                <a:solidFill>
                  <a:prstClr val="black"/>
                </a:solidFill>
              </a:rPr>
              <a:t>Notebook and SageMaker Python SDK</a:t>
            </a:r>
            <a:endParaRPr lang="en-US" dirty="0" smtClean="0">
              <a:solidFill>
                <a:prstClr val="black"/>
              </a:solidFill>
            </a:endParaRPr>
          </a:p>
          <a:p>
            <a:pPr marL="742950" lvl="1" indent="-285750">
              <a:buFont typeface="Arial" pitchFamily="34" charset="0"/>
              <a:buChar char="•"/>
            </a:pPr>
            <a:r>
              <a:rPr lang="en-US" dirty="0" smtClean="0">
                <a:solidFill>
                  <a:prstClr val="black"/>
                </a:solidFill>
              </a:rPr>
              <a:t>The </a:t>
            </a:r>
            <a:r>
              <a:rPr lang="en-US" dirty="0" smtClean="0"/>
              <a:t>“</a:t>
            </a:r>
            <a:r>
              <a:rPr lang="en-US" dirty="0"/>
              <a:t>scikit bring your own” reference project </a:t>
            </a:r>
            <a:r>
              <a:rPr lang="en-US" dirty="0" smtClean="0"/>
              <a:t>provides 90% of the code required for the Notebook. </a:t>
            </a:r>
            <a:endParaRPr lang="en-US" dirty="0" smtClean="0">
              <a:solidFill>
                <a:prstClr val="black"/>
              </a:solidFill>
            </a:endParaRPr>
          </a:p>
          <a:p>
            <a:pPr marL="742950" lvl="1" indent="-285750">
              <a:buFont typeface="Arial" pitchFamily="34" charset="0"/>
              <a:buChar char="•"/>
            </a:pPr>
            <a:endParaRPr lang="en-US" dirty="0" smtClean="0">
              <a:solidFill>
                <a:prstClr val="black"/>
              </a:solidFill>
            </a:endParaRPr>
          </a:p>
        </p:txBody>
      </p:sp>
    </p:spTree>
    <p:extLst>
      <p:ext uri="{BB962C8B-B14F-4D97-AF65-F5344CB8AC3E}">
        <p14:creationId xmlns:p14="http://schemas.microsoft.com/office/powerpoint/2010/main" val="963975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r>
              <a:rPr lang="en-US" dirty="0" smtClean="0"/>
              <a:t>Project Structure</a:t>
            </a:r>
            <a:endParaRPr lang="en-US" dirty="0"/>
          </a:p>
        </p:txBody>
      </p:sp>
      <p:pic>
        <p:nvPicPr>
          <p:cNvPr id="1027" name="Picture 3" descr="C:\Users\kskalvar\Downloads\Captur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047" y="1295666"/>
            <a:ext cx="7561905" cy="4563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233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Container Modifications</a:t>
            </a:r>
            <a:endParaRPr lang="en-US" dirty="0"/>
          </a:p>
        </p:txBody>
      </p:sp>
      <p:sp>
        <p:nvSpPr>
          <p:cNvPr id="5" name="TextBox 4"/>
          <p:cNvSpPr txBox="1"/>
          <p:nvPr/>
        </p:nvSpPr>
        <p:spPr>
          <a:xfrm>
            <a:off x="757367" y="1372511"/>
            <a:ext cx="7515090" cy="5078313"/>
          </a:xfrm>
          <a:prstGeom prst="rect">
            <a:avLst/>
          </a:prstGeom>
          <a:noFill/>
        </p:spPr>
        <p:txBody>
          <a:bodyPr wrap="square" rtlCol="0">
            <a:spAutoFit/>
          </a:bodyPr>
          <a:lstStyle/>
          <a:p>
            <a:pPr>
              <a:buFont typeface="Arial" pitchFamily="34" charset="0"/>
              <a:buChar char="•"/>
            </a:pPr>
            <a:r>
              <a:rPr lang="en-US" dirty="0" smtClean="0"/>
              <a:t>  container/decision_trees/model.py</a:t>
            </a:r>
          </a:p>
          <a:p>
            <a:pPr lvl="1">
              <a:buFont typeface="Arial" pitchFamily="34" charset="0"/>
              <a:buChar char="•"/>
            </a:pPr>
            <a:r>
              <a:rPr lang="en-US" dirty="0"/>
              <a:t> </a:t>
            </a:r>
            <a:r>
              <a:rPr lang="en-US" dirty="0" smtClean="0"/>
              <a:t> Your model code</a:t>
            </a:r>
          </a:p>
          <a:p>
            <a:pPr lvl="1"/>
            <a:endParaRPr lang="en-US" dirty="0" smtClean="0"/>
          </a:p>
          <a:p>
            <a:pPr>
              <a:buFont typeface="Arial" pitchFamily="34" charset="0"/>
              <a:buChar char="•"/>
            </a:pPr>
            <a:r>
              <a:rPr lang="en-US" dirty="0"/>
              <a:t> </a:t>
            </a:r>
            <a:r>
              <a:rPr lang="en-US" dirty="0" smtClean="0"/>
              <a:t> container/decision_trees/predictor.py</a:t>
            </a:r>
          </a:p>
          <a:p>
            <a:pPr lvl="1">
              <a:buFont typeface="Arial" pitchFamily="34" charset="0"/>
              <a:buChar char="•"/>
            </a:pPr>
            <a:r>
              <a:rPr lang="en-US" dirty="0" smtClean="0"/>
              <a:t>  Load your model  </a:t>
            </a:r>
          </a:p>
          <a:p>
            <a:pPr lvl="1">
              <a:buFont typeface="Arial" pitchFamily="34" charset="0"/>
              <a:buChar char="•"/>
            </a:pPr>
            <a:r>
              <a:rPr lang="en-US" dirty="0" smtClean="0"/>
              <a:t>  Run your prediction code</a:t>
            </a:r>
          </a:p>
          <a:p>
            <a:pPr lvl="1">
              <a:buFont typeface="Arial" pitchFamily="34" charset="0"/>
              <a:buChar char="•"/>
            </a:pPr>
            <a:r>
              <a:rPr lang="en-US" dirty="0"/>
              <a:t> </a:t>
            </a:r>
            <a:r>
              <a:rPr lang="en-US" dirty="0" smtClean="0"/>
              <a:t> Entry point for Scoring Service</a:t>
            </a:r>
            <a:endParaRPr lang="en-US" dirty="0" smtClean="0"/>
          </a:p>
          <a:p>
            <a:pPr lvl="1"/>
            <a:endParaRPr lang="en-US" dirty="0" smtClean="0"/>
          </a:p>
          <a:p>
            <a:pPr>
              <a:buFont typeface="Arial" pitchFamily="34" charset="0"/>
              <a:buChar char="•"/>
            </a:pPr>
            <a:r>
              <a:rPr lang="en-US" dirty="0"/>
              <a:t> </a:t>
            </a:r>
            <a:r>
              <a:rPr lang="en-US" dirty="0" smtClean="0"/>
              <a:t> container/decision trees/train</a:t>
            </a:r>
          </a:p>
          <a:p>
            <a:pPr lvl="1">
              <a:buFont typeface="Arial" pitchFamily="34" charset="0"/>
              <a:buChar char="•"/>
            </a:pPr>
            <a:r>
              <a:rPr lang="en-US" dirty="0" smtClean="0"/>
              <a:t>  Your </a:t>
            </a:r>
            <a:r>
              <a:rPr lang="en-US" dirty="0" smtClean="0"/>
              <a:t>training code</a:t>
            </a:r>
            <a:endParaRPr lang="en-US" dirty="0" smtClean="0"/>
          </a:p>
          <a:p>
            <a:pPr lvl="1"/>
            <a:endParaRPr lang="en-US" dirty="0"/>
          </a:p>
          <a:p>
            <a:pPr>
              <a:buFont typeface="Arial" pitchFamily="34" charset="0"/>
              <a:buChar char="•"/>
            </a:pPr>
            <a:r>
              <a:rPr lang="en-US" dirty="0" smtClean="0"/>
              <a:t>  container/Dockerfile</a:t>
            </a:r>
          </a:p>
          <a:p>
            <a:pPr lvl="1">
              <a:buFont typeface="Arial" pitchFamily="34" charset="0"/>
              <a:buChar char="•"/>
            </a:pPr>
            <a:r>
              <a:rPr lang="en-US" dirty="0"/>
              <a:t> </a:t>
            </a:r>
            <a:r>
              <a:rPr lang="en-US" dirty="0" smtClean="0"/>
              <a:t> Container to support your ML Library and other libraries required by your code</a:t>
            </a:r>
          </a:p>
          <a:p>
            <a:pPr lvl="1"/>
            <a:endParaRPr lang="en-US" dirty="0" smtClean="0"/>
          </a:p>
          <a:p>
            <a:pPr>
              <a:buFont typeface="Arial" pitchFamily="34" charset="0"/>
              <a:buChar char="•"/>
            </a:pPr>
            <a:r>
              <a:rPr lang="en-US" dirty="0"/>
              <a:t> </a:t>
            </a:r>
            <a:r>
              <a:rPr lang="en-US" dirty="0" smtClean="0"/>
              <a:t> *.ipynb Jupyter Notebook</a:t>
            </a:r>
          </a:p>
          <a:p>
            <a:pPr lvl="1">
              <a:buFont typeface="Arial" pitchFamily="34" charset="0"/>
              <a:buChar char="•"/>
            </a:pPr>
            <a:r>
              <a:rPr lang="en-US" dirty="0"/>
              <a:t> </a:t>
            </a:r>
            <a:r>
              <a:rPr lang="en-US" dirty="0" smtClean="0"/>
              <a:t> Your detection code</a:t>
            </a:r>
            <a:endParaRPr lang="en-US" dirty="0"/>
          </a:p>
          <a:p>
            <a:pPr>
              <a:buFont typeface="Arial" pitchFamily="34" charset="0"/>
              <a:buChar char="•"/>
            </a:pPr>
            <a:endParaRPr lang="en-US" dirty="0" smtClean="0"/>
          </a:p>
        </p:txBody>
      </p:sp>
    </p:spTree>
    <p:extLst>
      <p:ext uri="{BB962C8B-B14F-4D97-AF65-F5344CB8AC3E}">
        <p14:creationId xmlns:p14="http://schemas.microsoft.com/office/powerpoint/2010/main" val="2159253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2083</TotalTime>
  <Words>701</Words>
  <Application>Microsoft Office PowerPoint</Application>
  <PresentationFormat>On-screen Show (4:3)</PresentationFormat>
  <Paragraphs>104</Paragraphs>
  <Slides>15</Slides>
  <Notes>6</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Introduction</vt:lpstr>
      <vt:lpstr>Why AWS SageMaker?</vt:lpstr>
      <vt:lpstr>Overview</vt:lpstr>
      <vt:lpstr>Overview</vt:lpstr>
      <vt:lpstr>Roles</vt:lpstr>
      <vt:lpstr>Process</vt:lpstr>
      <vt:lpstr>Project Structure</vt:lpstr>
      <vt:lpstr>Container Modifications</vt:lpstr>
      <vt:lpstr>Local Testing</vt:lpstr>
      <vt:lpstr>Issues To Watch For</vt:lpstr>
      <vt:lpstr>Quick Demo</vt:lpstr>
      <vt:lpstr>Conclusions</vt:lpstr>
      <vt:lpstr>References</vt:lpstr>
      <vt:lpstr>Questions?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Kirk Kalvar</dc:creator>
  <cp:lastModifiedBy>Kirk Kalvar</cp:lastModifiedBy>
  <cp:revision>532</cp:revision>
  <dcterms:created xsi:type="dcterms:W3CDTF">2015-07-01T16:04:28Z</dcterms:created>
  <dcterms:modified xsi:type="dcterms:W3CDTF">2018-08-30T14:43:43Z</dcterms:modified>
</cp:coreProperties>
</file>